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33.xml" ContentType="application/vnd.openxmlformats-officedocument.presentationml.notesSlide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34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35.xml" ContentType="application/vnd.openxmlformats-officedocument.presentationml.notesSlide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notesSlides/notesSlide36.xml" ContentType="application/vnd.openxmlformats-officedocument.presentationml.notesSlide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notesSlides/notesSlide37.xml" ContentType="application/vnd.openxmlformats-officedocument.presentationml.notesSlide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notesSlides/notesSlide38.xml" ContentType="application/vnd.openxmlformats-officedocument.presentationml.notesSlide+xml"/>
  <Override PartName="/ppt/charts/chart8.xml" ContentType="application/vnd.openxmlformats-officedocument.drawingml.chart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rts/chart9.xml" ContentType="application/vnd.openxmlformats-officedocument.drawingml.chart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75"/>
  </p:notesMasterIdLst>
  <p:handoutMasterIdLst>
    <p:handoutMasterId r:id="rId76"/>
  </p:handoutMasterIdLst>
  <p:sldIdLst>
    <p:sldId id="259" r:id="rId2"/>
    <p:sldId id="282" r:id="rId3"/>
    <p:sldId id="261" r:id="rId4"/>
    <p:sldId id="315" r:id="rId5"/>
    <p:sldId id="319" r:id="rId6"/>
    <p:sldId id="320" r:id="rId7"/>
    <p:sldId id="321" r:id="rId8"/>
    <p:sldId id="304" r:id="rId9"/>
    <p:sldId id="283" r:id="rId10"/>
    <p:sldId id="284" r:id="rId11"/>
    <p:sldId id="285" r:id="rId12"/>
    <p:sldId id="273" r:id="rId13"/>
    <p:sldId id="322" r:id="rId14"/>
    <p:sldId id="287" r:id="rId15"/>
    <p:sldId id="331" r:id="rId16"/>
    <p:sldId id="332" r:id="rId17"/>
    <p:sldId id="333" r:id="rId18"/>
    <p:sldId id="334" r:id="rId19"/>
    <p:sldId id="335" r:id="rId20"/>
    <p:sldId id="338" r:id="rId21"/>
    <p:sldId id="336" r:id="rId22"/>
    <p:sldId id="340" r:id="rId23"/>
    <p:sldId id="339" r:id="rId24"/>
    <p:sldId id="341" r:id="rId25"/>
    <p:sldId id="342" r:id="rId26"/>
    <p:sldId id="337" r:id="rId27"/>
    <p:sldId id="343" r:id="rId28"/>
    <p:sldId id="344" r:id="rId29"/>
    <p:sldId id="274" r:id="rId30"/>
    <p:sldId id="262" r:id="rId31"/>
    <p:sldId id="264" r:id="rId32"/>
    <p:sldId id="265" r:id="rId33"/>
    <p:sldId id="269" r:id="rId34"/>
    <p:sldId id="267" r:id="rId35"/>
    <p:sldId id="270" r:id="rId36"/>
    <p:sldId id="268" r:id="rId37"/>
    <p:sldId id="271" r:id="rId38"/>
    <p:sldId id="329" r:id="rId39"/>
    <p:sldId id="330" r:id="rId40"/>
    <p:sldId id="266" r:id="rId41"/>
    <p:sldId id="272" r:id="rId42"/>
    <p:sldId id="307" r:id="rId43"/>
    <p:sldId id="308" r:id="rId44"/>
    <p:sldId id="277" r:id="rId45"/>
    <p:sldId id="288" r:id="rId46"/>
    <p:sldId id="289" r:id="rId47"/>
    <p:sldId id="290" r:id="rId48"/>
    <p:sldId id="305" r:id="rId49"/>
    <p:sldId id="291" r:id="rId50"/>
    <p:sldId id="292" r:id="rId51"/>
    <p:sldId id="301" r:id="rId52"/>
    <p:sldId id="293" r:id="rId53"/>
    <p:sldId id="294" r:id="rId54"/>
    <p:sldId id="309" r:id="rId55"/>
    <p:sldId id="296" r:id="rId56"/>
    <p:sldId id="306" r:id="rId57"/>
    <p:sldId id="297" r:id="rId58"/>
    <p:sldId id="298" r:id="rId59"/>
    <p:sldId id="302" r:id="rId60"/>
    <p:sldId id="303" r:id="rId61"/>
    <p:sldId id="327" r:id="rId62"/>
    <p:sldId id="325" r:id="rId63"/>
    <p:sldId id="278" r:id="rId64"/>
    <p:sldId id="276" r:id="rId65"/>
    <p:sldId id="279" r:id="rId66"/>
    <p:sldId id="310" r:id="rId67"/>
    <p:sldId id="311" r:id="rId68"/>
    <p:sldId id="312" r:id="rId69"/>
    <p:sldId id="281" r:id="rId70"/>
    <p:sldId id="280" r:id="rId71"/>
    <p:sldId id="328" r:id="rId72"/>
    <p:sldId id="313" r:id="rId73"/>
    <p:sldId id="314" r:id="rId74"/>
  </p:sldIdLst>
  <p:sldSz cx="12188825" cy="6858000"/>
  <p:notesSz cx="6858000" cy="9144000"/>
  <p:defaultTextStyle>
    <a:defPPr rtl="0">
      <a:defRPr lang="de-de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04" userDrawn="1">
          <p15:clr>
            <a:srgbClr val="A4A3A4"/>
          </p15:clr>
        </p15:guide>
        <p15:guide id="3" orient="horz" pos="4144" userDrawn="1">
          <p15:clr>
            <a:srgbClr val="A4A3A4"/>
          </p15:clr>
        </p15:guide>
        <p15:guide id="4" orient="horz" pos="3952" userDrawn="1">
          <p15:clr>
            <a:srgbClr val="A4A3A4"/>
          </p15:clr>
        </p15:guide>
        <p15:guide id="5" orient="horz" pos="1136" userDrawn="1">
          <p15:clr>
            <a:srgbClr val="A4A3A4"/>
          </p15:clr>
        </p15:guide>
        <p15:guide id="6" pos="3839" userDrawn="1">
          <p15:clr>
            <a:srgbClr val="A4A3A4"/>
          </p15:clr>
        </p15:guide>
        <p15:guide id="7" pos="191" userDrawn="1">
          <p15:clr>
            <a:srgbClr val="A4A3A4"/>
          </p15:clr>
        </p15:guide>
        <p15:guide id="8" pos="7486" userDrawn="1">
          <p15:clr>
            <a:srgbClr val="A4A3A4"/>
          </p15:clr>
        </p15:guide>
        <p15:guide id="9" pos="576" userDrawn="1">
          <p15:clr>
            <a:srgbClr val="A4A3A4"/>
          </p15:clr>
        </p15:guide>
        <p15:guide id="10" pos="71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3447BB-5D67-496B-8E87-E561075AD55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58" d="100"/>
          <a:sy n="58" d="100"/>
        </p:scale>
        <p:origin x="96" y="1104"/>
      </p:cViewPr>
      <p:guideLst>
        <p:guide orient="horz" pos="2160"/>
        <p:guide orient="horz" pos="304"/>
        <p:guide orient="horz" pos="4144"/>
        <p:guide orient="horz" pos="3952"/>
        <p:guide orient="horz" pos="1136"/>
        <p:guide pos="3839"/>
        <p:guide pos="191"/>
        <p:guide pos="7486"/>
        <p:guide pos="576"/>
        <p:guide pos="71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0" d="100"/>
          <a:sy n="90" d="100"/>
        </p:scale>
        <p:origin x="377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Lenovo\Downloads\Mitgliederentwicklung%20FC%20B&#246;hmfeld%202022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146036529529339E-2"/>
          <c:y val="6.8350455468770693E-2"/>
          <c:w val="0.95837836255598163"/>
          <c:h val="0.88861019163133292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Tabelle1!$A$36:$A$66</c:f>
              <c:strCache>
                <c:ptCount val="31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  <c:pt idx="29">
                  <c:v>2021</c:v>
                </c:pt>
                <c:pt idx="30">
                  <c:v>2022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Tabelle1!$A$36:$A$66</c:f>
              <c:numCache>
                <c:formatCode>0</c:formatCode>
                <c:ptCount val="31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  <c:pt idx="29">
                  <c:v>2021</c:v>
                </c:pt>
                <c:pt idx="30">
                  <c:v>2022</c:v>
                </c:pt>
              </c:numCache>
            </c:numRef>
          </c:cat>
          <c:val>
            <c:numRef>
              <c:f>Tabelle1!$B$36:$B$66</c:f>
              <c:numCache>
                <c:formatCode>General</c:formatCode>
                <c:ptCount val="31"/>
                <c:pt idx="0">
                  <c:v>479</c:v>
                </c:pt>
                <c:pt idx="1">
                  <c:v>513</c:v>
                </c:pt>
                <c:pt idx="2">
                  <c:v>520</c:v>
                </c:pt>
                <c:pt idx="3">
                  <c:v>530</c:v>
                </c:pt>
                <c:pt idx="4">
                  <c:v>541</c:v>
                </c:pt>
                <c:pt idx="5">
                  <c:v>619</c:v>
                </c:pt>
                <c:pt idx="6">
                  <c:v>642</c:v>
                </c:pt>
                <c:pt idx="7">
                  <c:v>668</c:v>
                </c:pt>
                <c:pt idx="8">
                  <c:v>687</c:v>
                </c:pt>
                <c:pt idx="9">
                  <c:v>724</c:v>
                </c:pt>
                <c:pt idx="10">
                  <c:v>710</c:v>
                </c:pt>
                <c:pt idx="11">
                  <c:v>706</c:v>
                </c:pt>
                <c:pt idx="12">
                  <c:v>737</c:v>
                </c:pt>
                <c:pt idx="13">
                  <c:v>751</c:v>
                </c:pt>
                <c:pt idx="14">
                  <c:v>787</c:v>
                </c:pt>
                <c:pt idx="15">
                  <c:v>803</c:v>
                </c:pt>
                <c:pt idx="16">
                  <c:v>810</c:v>
                </c:pt>
                <c:pt idx="17">
                  <c:v>815</c:v>
                </c:pt>
                <c:pt idx="18">
                  <c:v>803</c:v>
                </c:pt>
                <c:pt idx="19">
                  <c:v>806</c:v>
                </c:pt>
                <c:pt idx="20">
                  <c:v>831</c:v>
                </c:pt>
                <c:pt idx="21">
                  <c:v>791</c:v>
                </c:pt>
                <c:pt idx="22">
                  <c:v>841</c:v>
                </c:pt>
                <c:pt idx="23">
                  <c:v>835</c:v>
                </c:pt>
                <c:pt idx="24">
                  <c:v>843</c:v>
                </c:pt>
                <c:pt idx="25">
                  <c:v>826</c:v>
                </c:pt>
                <c:pt idx="26">
                  <c:v>810</c:v>
                </c:pt>
                <c:pt idx="27">
                  <c:v>823</c:v>
                </c:pt>
                <c:pt idx="28">
                  <c:v>803</c:v>
                </c:pt>
                <c:pt idx="29">
                  <c:v>801</c:v>
                </c:pt>
                <c:pt idx="30">
                  <c:v>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41-40B8-807D-2758F4936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47497984"/>
        <c:axId val="47499520"/>
      </c:barChart>
      <c:dateAx>
        <c:axId val="47497984"/>
        <c:scaling>
          <c:orientation val="minMax"/>
        </c:scaling>
        <c:delete val="0"/>
        <c:axPos val="b"/>
        <c:numFmt formatCode="0" sourceLinked="0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de-DE"/>
          </a:p>
        </c:txPr>
        <c:crossAx val="47499520"/>
        <c:crosses val="autoZero"/>
        <c:auto val="0"/>
        <c:lblOffset val="100"/>
        <c:baseTimeUnit val="days"/>
        <c:majorUnit val="2"/>
        <c:majorTimeUnit val="days"/>
        <c:minorUnit val="1"/>
        <c:minorTimeUnit val="days"/>
      </c:dateAx>
      <c:valAx>
        <c:axId val="4749952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47497984"/>
        <c:crosses val="autoZero"/>
        <c:crossBetween val="between"/>
      </c:valAx>
      <c:spPr>
        <a:ln>
          <a:solidFill>
            <a:schemeClr val="accent1"/>
          </a:solidFill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031933508311463E-2"/>
          <c:y val="3.5605316945916142E-2"/>
          <c:w val="0.90549125109361361"/>
          <c:h val="0.5732493679907484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-1.1107830271216098E-3"/>
                  <c:y val="-2.5046896431164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CE0-4615-A02E-E97CCCE9738A}"/>
                </c:ext>
              </c:extLst>
            </c:dLbl>
            <c:dLbl>
              <c:idx val="1"/>
              <c:layout>
                <c:manualLayout>
                  <c:x val="2.5493995180233747E-2"/>
                  <c:y val="6.6907508454937725E-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30.092,91</a:t>
                    </a:r>
                    <a:r>
                      <a:rPr lang="en-US" baseline="0" dirty="0"/>
                      <a:t> €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4866579177603"/>
                      <c:h val="7.514186590646261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3CE0-4615-A02E-E97CCCE9738A}"/>
                </c:ext>
              </c:extLst>
            </c:dLbl>
            <c:dLbl>
              <c:idx val="2"/>
              <c:layout>
                <c:manualLayout>
                  <c:x val="1.8917650918635169E-2"/>
                  <c:y val="-2.1695398434768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CE0-4615-A02E-E97CCCE9738A}"/>
                </c:ext>
              </c:extLst>
            </c:dLbl>
            <c:dLbl>
              <c:idx val="3"/>
              <c:layout>
                <c:manualLayout>
                  <c:x val="2.3497474903337215E-2"/>
                  <c:y val="-2.76508964675328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CE0-4615-A02E-E97CCCE9738A}"/>
                </c:ext>
              </c:extLst>
            </c:dLbl>
            <c:dLbl>
              <c:idx val="4"/>
              <c:layout>
                <c:manualLayout>
                  <c:x val="2.3167869641294837E-2"/>
                  <c:y val="-2.46011126875206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CE0-4615-A02E-E97CCCE9738A}"/>
                </c:ext>
              </c:extLst>
            </c:dLbl>
            <c:dLbl>
              <c:idx val="5"/>
              <c:layout>
                <c:manualLayout>
                  <c:x val="2.0251007775541927E-2"/>
                  <c:y val="-1.8926573860698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CE0-4615-A02E-E97CCCE9738A}"/>
                </c:ext>
              </c:extLst>
            </c:dLbl>
            <c:dLbl>
              <c:idx val="6"/>
              <c:layout>
                <c:manualLayout>
                  <c:x val="1.2694663167104112E-2"/>
                  <c:y val="-2.0462476131565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CE0-4615-A02E-E97CCCE9738A}"/>
                </c:ext>
              </c:extLst>
            </c:dLbl>
            <c:dLbl>
              <c:idx val="7"/>
              <c:layout>
                <c:manualLayout>
                  <c:x val="3.0555555555555565E-2"/>
                  <c:y val="-3.05376448914826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CE0-4615-A02E-E97CCCE9738A}"/>
                </c:ext>
              </c:extLst>
            </c:dLbl>
            <c:dLbl>
              <c:idx val="8"/>
              <c:layout>
                <c:manualLayout>
                  <c:x val="5.5555555555554482E-3"/>
                  <c:y val="-2.3481833095769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CE0-4615-A02E-E97CCCE9738A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Tabelle1!$A$2:$A$8</c:f>
              <c:strCache>
                <c:ptCount val="7"/>
                <c:pt idx="0">
                  <c:v>Mitgliedsbeiträge</c:v>
                </c:pt>
                <c:pt idx="1">
                  <c:v>Zuschüsse </c:v>
                </c:pt>
                <c:pt idx="2">
                  <c:v>Pacht</c:v>
                </c:pt>
                <c:pt idx="3">
                  <c:v>Bandenwerbung</c:v>
                </c:pt>
                <c:pt idx="4">
                  <c:v>Spenden</c:v>
                </c:pt>
                <c:pt idx="5">
                  <c:v>sonstige Einnahmen</c:v>
                </c:pt>
                <c:pt idx="6">
                  <c:v>Gesamteinnahmen</c:v>
                </c:pt>
              </c:strCache>
            </c:strRef>
          </c:cat>
          <c:val>
            <c:numRef>
              <c:f>Tabelle1!$B$2:$B$8</c:f>
              <c:numCache>
                <c:formatCode>General</c:formatCode>
                <c:ptCount val="7"/>
                <c:pt idx="0">
                  <c:v>36357.660000000003</c:v>
                </c:pt>
                <c:pt idx="1">
                  <c:v>30092.91</c:v>
                </c:pt>
                <c:pt idx="2">
                  <c:v>11154.39</c:v>
                </c:pt>
                <c:pt idx="3">
                  <c:v>8892.93</c:v>
                </c:pt>
                <c:pt idx="4">
                  <c:v>4936.5</c:v>
                </c:pt>
                <c:pt idx="5">
                  <c:v>1819.1</c:v>
                </c:pt>
                <c:pt idx="6">
                  <c:v>93253.49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CE0-4615-A02E-E97CCCE973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0280960"/>
        <c:axId val="100282752"/>
        <c:axId val="97904384"/>
      </c:bar3DChart>
      <c:catAx>
        <c:axId val="100280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00282752"/>
        <c:crosses val="autoZero"/>
        <c:auto val="1"/>
        <c:lblAlgn val="ctr"/>
        <c:lblOffset val="100"/>
        <c:noMultiLvlLbl val="0"/>
      </c:catAx>
      <c:valAx>
        <c:axId val="1002827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00280960"/>
        <c:crosses val="autoZero"/>
        <c:crossBetween val="between"/>
      </c:valAx>
      <c:serAx>
        <c:axId val="97904384"/>
        <c:scaling>
          <c:orientation val="minMax"/>
        </c:scaling>
        <c:delete val="1"/>
        <c:axPos val="b"/>
        <c:majorTickMark val="out"/>
        <c:minorTickMark val="none"/>
        <c:tickLblPos val="none"/>
        <c:crossAx val="100282752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2820975503062116E-2"/>
          <c:y val="1.28081045101256E-2"/>
          <c:w val="0.9197531714785655"/>
          <c:h val="0.6682304413307157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-1.3888998250218729E-2"/>
                  <c:y val="-2.7751257295000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04-4366-901E-D98FBC2902D0}"/>
                </c:ext>
              </c:extLst>
            </c:dLbl>
            <c:dLbl>
              <c:idx val="1"/>
              <c:layout>
                <c:manualLayout>
                  <c:x val="2.0316570522001927E-2"/>
                  <c:y val="-2.5616545195384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04-4366-901E-D98FBC2902D0}"/>
                </c:ext>
              </c:extLst>
            </c:dLbl>
            <c:dLbl>
              <c:idx val="2"/>
              <c:layout>
                <c:manualLayout>
                  <c:x val="2.2459117007668929E-2"/>
                  <c:y val="-1.4942984697307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204-4366-901E-D98FBC2902D0}"/>
                </c:ext>
              </c:extLst>
            </c:dLbl>
            <c:dLbl>
              <c:idx val="3"/>
              <c:layout>
                <c:manualLayout>
                  <c:x val="3.4049365620665274E-2"/>
                  <c:y val="-2.1347120996154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04-4366-901E-D98FBC2902D0}"/>
                </c:ext>
              </c:extLst>
            </c:dLbl>
            <c:dLbl>
              <c:idx val="4"/>
              <c:layout>
                <c:manualLayout>
                  <c:x val="2.5123888111161386E-2"/>
                  <c:y val="-2.5616545195384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204-4366-901E-D98FBC2902D0}"/>
                </c:ext>
              </c:extLst>
            </c:dLbl>
            <c:dLbl>
              <c:idx val="5"/>
              <c:layout>
                <c:manualLayout>
                  <c:x val="1.5159359908332752E-2"/>
                  <c:y val="-2.561654519538498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1.832,41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204-4366-901E-D98FBC2902D0}"/>
                </c:ext>
              </c:extLst>
            </c:dLbl>
            <c:dLbl>
              <c:idx val="6"/>
              <c:layout>
                <c:manualLayout>
                  <c:x val="2.222222222222224E-2"/>
                  <c:y val="-2.3481833095769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204-4366-901E-D98FBC2902D0}"/>
                </c:ext>
              </c:extLst>
            </c:dLbl>
            <c:dLbl>
              <c:idx val="7"/>
              <c:layout>
                <c:manualLayout>
                  <c:x val="2.6388888888888878E-2"/>
                  <c:y val="-1.4942984697307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204-4366-901E-D98FBC2902D0}"/>
                </c:ext>
              </c:extLst>
            </c:dLbl>
            <c:dLbl>
              <c:idx val="8"/>
              <c:layout>
                <c:manualLayout>
                  <c:x val="2.9166557305336897E-2"/>
                  <c:y val="-4.6963666191539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204-4366-901E-D98FBC2902D0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8"/>
                <c:pt idx="0">
                  <c:v>Instandh. Sportgaststätte + Umfeld</c:v>
                </c:pt>
                <c:pt idx="1">
                  <c:v>Abgaben Sportverbände </c:v>
                </c:pt>
                <c:pt idx="2">
                  <c:v>Strom, Wasser, Müll, Grundsteuer, Telefon, Sky</c:v>
                </c:pt>
                <c:pt idx="3">
                  <c:v>Übungsleiter, Trainer</c:v>
                </c:pt>
                <c:pt idx="4">
                  <c:v>Zinsen, Kontoführung</c:v>
                </c:pt>
                <c:pt idx="5">
                  <c:v>Mitgliederpflege</c:v>
                </c:pt>
                <c:pt idx="6">
                  <c:v>Sonstige Ausgaben </c:v>
                </c:pt>
                <c:pt idx="7">
                  <c:v>Gesamtausgaben</c:v>
                </c:pt>
              </c:strCache>
            </c:strRef>
          </c:cat>
          <c:val>
            <c:numRef>
              <c:f>Tabelle1!$B$2:$B$9</c:f>
              <c:numCache>
                <c:formatCode>General</c:formatCode>
                <c:ptCount val="8"/>
                <c:pt idx="0">
                  <c:v>16451.7</c:v>
                </c:pt>
                <c:pt idx="1">
                  <c:v>14511.66</c:v>
                </c:pt>
                <c:pt idx="2">
                  <c:v>12265.2</c:v>
                </c:pt>
                <c:pt idx="3">
                  <c:v>9793.66</c:v>
                </c:pt>
                <c:pt idx="4">
                  <c:v>2407.33</c:v>
                </c:pt>
                <c:pt idx="5">
                  <c:v>1832.41</c:v>
                </c:pt>
                <c:pt idx="6">
                  <c:v>5335.7499999999945</c:v>
                </c:pt>
                <c:pt idx="7">
                  <c:v>62597.71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204-4366-901E-D98FBC2902D0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Spalte1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8"/>
                <c:pt idx="0">
                  <c:v>Instandh. Sportgaststätte + Umfeld</c:v>
                </c:pt>
                <c:pt idx="1">
                  <c:v>Abgaben Sportverbände </c:v>
                </c:pt>
                <c:pt idx="2">
                  <c:v>Strom, Wasser, Müll, Grundsteuer, Telefon, Sky</c:v>
                </c:pt>
                <c:pt idx="3">
                  <c:v>Übungsleiter, Trainer</c:v>
                </c:pt>
                <c:pt idx="4">
                  <c:v>Zinsen, Kontoführung</c:v>
                </c:pt>
                <c:pt idx="5">
                  <c:v>Mitgliederpflege</c:v>
                </c:pt>
                <c:pt idx="6">
                  <c:v>Sonstige Ausgaben </c:v>
                </c:pt>
                <c:pt idx="7">
                  <c:v>Gesamtausgaben</c:v>
                </c:pt>
              </c:strCache>
            </c:strRef>
          </c:cat>
          <c:val>
            <c:numRef>
              <c:f>Tabelle1!$C$2:$C$9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A-8204-4366-901E-D98FBC2902D0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8"/>
                <c:pt idx="0">
                  <c:v>Instandh. Sportgaststätte + Umfeld</c:v>
                </c:pt>
                <c:pt idx="1">
                  <c:v>Abgaben Sportverbände </c:v>
                </c:pt>
                <c:pt idx="2">
                  <c:v>Strom, Wasser, Müll, Grundsteuer, Telefon, Sky</c:v>
                </c:pt>
                <c:pt idx="3">
                  <c:v>Übungsleiter, Trainer</c:v>
                </c:pt>
                <c:pt idx="4">
                  <c:v>Zinsen, Kontoführung</c:v>
                </c:pt>
                <c:pt idx="5">
                  <c:v>Mitgliederpflege</c:v>
                </c:pt>
                <c:pt idx="6">
                  <c:v>Sonstige Ausgaben </c:v>
                </c:pt>
                <c:pt idx="7">
                  <c:v>Gesamtausgaben</c:v>
                </c:pt>
              </c:strCache>
            </c:strRef>
          </c:cat>
          <c:val>
            <c:numRef>
              <c:f>Tabelle1!$D$2:$D$9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B-8204-4366-901E-D98FBC2902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2650624"/>
        <c:axId val="122652160"/>
        <c:axId val="111794368"/>
      </c:bar3DChart>
      <c:catAx>
        <c:axId val="122650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22652160"/>
        <c:crosses val="autoZero"/>
        <c:auto val="1"/>
        <c:lblAlgn val="ctr"/>
        <c:lblOffset val="100"/>
        <c:noMultiLvlLbl val="0"/>
      </c:catAx>
      <c:valAx>
        <c:axId val="122652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2650624"/>
        <c:crosses val="autoZero"/>
        <c:crossBetween val="between"/>
      </c:valAx>
      <c:serAx>
        <c:axId val="111794368"/>
        <c:scaling>
          <c:orientation val="minMax"/>
        </c:scaling>
        <c:delete val="1"/>
        <c:axPos val="b"/>
        <c:majorTickMark val="out"/>
        <c:minorTickMark val="none"/>
        <c:tickLblPos val="none"/>
        <c:crossAx val="122652160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253954046232264E-2"/>
          <c:y val="3.9874776727675754E-2"/>
          <c:w val="0.90549125109361361"/>
          <c:h val="0.5732493679907484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-1.1107830271216098E-3"/>
                  <c:y val="-2.5046896431164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B3F-4017-A6DF-55F093D42E7B}"/>
                </c:ext>
              </c:extLst>
            </c:dLbl>
            <c:dLbl>
              <c:idx val="1"/>
              <c:layout>
                <c:manualLayout>
                  <c:x val="2.2210531003997246E-2"/>
                  <c:y val="-2.01904264045397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25.152,44</a:t>
                    </a:r>
                    <a:r>
                      <a:rPr lang="en-US" baseline="0" dirty="0"/>
                      <a:t> €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4866579177603"/>
                      <c:h val="7.514186590646261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9B3F-4017-A6DF-55F093D42E7B}"/>
                </c:ext>
              </c:extLst>
            </c:dLbl>
            <c:dLbl>
              <c:idx val="2"/>
              <c:layout>
                <c:manualLayout>
                  <c:x val="1.8917650918635169E-2"/>
                  <c:y val="-2.1695398434768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B3F-4017-A6DF-55F093D42E7B}"/>
                </c:ext>
              </c:extLst>
            </c:dLbl>
            <c:dLbl>
              <c:idx val="3"/>
              <c:layout>
                <c:manualLayout>
                  <c:x val="3.0116864945004037E-2"/>
                  <c:y val="-2.6208549606002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B3F-4017-A6DF-55F093D42E7B}"/>
                </c:ext>
              </c:extLst>
            </c:dLbl>
            <c:dLbl>
              <c:idx val="4"/>
              <c:layout>
                <c:manualLayout>
                  <c:x val="2.3167869641294837E-2"/>
                  <c:y val="-2.46011126875206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B3F-4017-A6DF-55F093D42E7B}"/>
                </c:ext>
              </c:extLst>
            </c:dLbl>
            <c:dLbl>
              <c:idx val="5"/>
              <c:layout>
                <c:manualLayout>
                  <c:x val="2.1639873140857392E-2"/>
                  <c:y val="-3.8794610440254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B3F-4017-A6DF-55F093D42E7B}"/>
                </c:ext>
              </c:extLst>
            </c:dLbl>
            <c:dLbl>
              <c:idx val="6"/>
              <c:layout>
                <c:manualLayout>
                  <c:x val="1.2694663167104112E-2"/>
                  <c:y val="-2.0462476131565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B3F-4017-A6DF-55F093D42E7B}"/>
                </c:ext>
              </c:extLst>
            </c:dLbl>
            <c:dLbl>
              <c:idx val="7"/>
              <c:layout>
                <c:manualLayout>
                  <c:x val="3.0555555555555565E-2"/>
                  <c:y val="-3.05376448914826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B3F-4017-A6DF-55F093D42E7B}"/>
                </c:ext>
              </c:extLst>
            </c:dLbl>
            <c:dLbl>
              <c:idx val="8"/>
              <c:layout>
                <c:manualLayout>
                  <c:x val="5.5555555555554482E-3"/>
                  <c:y val="-2.3481833095769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B3F-4017-A6DF-55F093D42E7B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Tabelle1!$A$2:$A$8</c:f>
              <c:strCache>
                <c:ptCount val="7"/>
                <c:pt idx="0">
                  <c:v>Mitgliedsbeiträge</c:v>
                </c:pt>
                <c:pt idx="1">
                  <c:v>Zuschüsse </c:v>
                </c:pt>
                <c:pt idx="2">
                  <c:v>Pacht</c:v>
                </c:pt>
                <c:pt idx="3">
                  <c:v>Bandenwerbung</c:v>
                </c:pt>
                <c:pt idx="4">
                  <c:v>Spenden</c:v>
                </c:pt>
                <c:pt idx="5">
                  <c:v>sonstige Einnahmen</c:v>
                </c:pt>
                <c:pt idx="6">
                  <c:v>Gesamteinnahmen</c:v>
                </c:pt>
              </c:strCache>
            </c:strRef>
          </c:cat>
          <c:val>
            <c:numRef>
              <c:f>Tabelle1!$B$2:$B$8</c:f>
              <c:numCache>
                <c:formatCode>General</c:formatCode>
                <c:ptCount val="7"/>
                <c:pt idx="0">
                  <c:v>34756.28</c:v>
                </c:pt>
                <c:pt idx="1">
                  <c:v>25152.44</c:v>
                </c:pt>
                <c:pt idx="2">
                  <c:v>10243.549999999999</c:v>
                </c:pt>
                <c:pt idx="3">
                  <c:v>9013.16</c:v>
                </c:pt>
                <c:pt idx="4">
                  <c:v>8162.1</c:v>
                </c:pt>
                <c:pt idx="5">
                  <c:v>5722.3999999999924</c:v>
                </c:pt>
                <c:pt idx="6">
                  <c:v>93049.93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B3F-4017-A6DF-55F093D42E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0280960"/>
        <c:axId val="100282752"/>
        <c:axId val="97904384"/>
      </c:bar3DChart>
      <c:catAx>
        <c:axId val="100280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00282752"/>
        <c:crosses val="autoZero"/>
        <c:auto val="1"/>
        <c:lblAlgn val="ctr"/>
        <c:lblOffset val="100"/>
        <c:noMultiLvlLbl val="0"/>
      </c:catAx>
      <c:valAx>
        <c:axId val="1002827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00280960"/>
        <c:crosses val="autoZero"/>
        <c:crossBetween val="between"/>
      </c:valAx>
      <c:serAx>
        <c:axId val="97904384"/>
        <c:scaling>
          <c:orientation val="minMax"/>
        </c:scaling>
        <c:delete val="1"/>
        <c:axPos val="b"/>
        <c:majorTickMark val="out"/>
        <c:minorTickMark val="none"/>
        <c:tickLblPos val="none"/>
        <c:crossAx val="100282752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9.8957983377761752E-2"/>
          <c:y val="1.341321975096146E-2"/>
          <c:w val="0.9197531714785655"/>
          <c:h val="0.6682304413307157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1.9525441950229083E-3"/>
                  <c:y val="-2.77512572950004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7E6-4C13-9339-F3AB04E5B639}"/>
                </c:ext>
              </c:extLst>
            </c:dLbl>
            <c:dLbl>
              <c:idx val="1"/>
              <c:layout>
                <c:manualLayout>
                  <c:x val="1.3888888888888926E-2"/>
                  <c:y val="-2.9885969394615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E6-4C13-9339-F3AB04E5B639}"/>
                </c:ext>
              </c:extLst>
            </c:dLbl>
            <c:dLbl>
              <c:idx val="2"/>
              <c:layout>
                <c:manualLayout>
                  <c:x val="2.6562168408433659E-2"/>
                  <c:y val="-1.0673560498077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7E6-4C13-9339-F3AB04E5B639}"/>
                </c:ext>
              </c:extLst>
            </c:dLbl>
            <c:dLbl>
              <c:idx val="3"/>
              <c:layout>
                <c:manualLayout>
                  <c:x val="3.1047864275892165E-2"/>
                  <c:y val="-1.70776967969232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E6-4C13-9339-F3AB04E5B639}"/>
                </c:ext>
              </c:extLst>
            </c:dLbl>
            <c:dLbl>
              <c:idx val="4"/>
              <c:layout>
                <c:manualLayout>
                  <c:x val="3.0555555555555454E-2"/>
                  <c:y val="-2.3481833095769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7E6-4C13-9339-F3AB04E5B639}"/>
                </c:ext>
              </c:extLst>
            </c:dLbl>
            <c:dLbl>
              <c:idx val="5"/>
              <c:layout>
                <c:manualLayout>
                  <c:x val="1.9444444444444445E-2"/>
                  <c:y val="-1.280827259769249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1.130,64 €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7E6-4C13-9339-F3AB04E5B639}"/>
                </c:ext>
              </c:extLst>
            </c:dLbl>
            <c:dLbl>
              <c:idx val="6"/>
              <c:layout>
                <c:manualLayout>
                  <c:x val="2.222222222222224E-2"/>
                  <c:y val="-2.3481833095769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7E6-4C13-9339-F3AB04E5B639}"/>
                </c:ext>
              </c:extLst>
            </c:dLbl>
            <c:dLbl>
              <c:idx val="7"/>
              <c:layout>
                <c:manualLayout>
                  <c:x val="2.6388888888888878E-2"/>
                  <c:y val="-1.4942984697307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7E6-4C13-9339-F3AB04E5B639}"/>
                </c:ext>
              </c:extLst>
            </c:dLbl>
            <c:dLbl>
              <c:idx val="8"/>
              <c:layout>
                <c:manualLayout>
                  <c:x val="2.9166557305336897E-2"/>
                  <c:y val="-4.6963666191539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7E6-4C13-9339-F3AB04E5B639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8"/>
                <c:pt idx="0">
                  <c:v>Instandh. Sportgaststätte + Umfeld</c:v>
                </c:pt>
                <c:pt idx="1">
                  <c:v>Strom, Wasser, Müll, Grundsteuer, Telefon, Sky</c:v>
                </c:pt>
                <c:pt idx="2">
                  <c:v>Abgaben Sportverbände </c:v>
                </c:pt>
                <c:pt idx="3">
                  <c:v>Übungsleiter, Trainer</c:v>
                </c:pt>
                <c:pt idx="4">
                  <c:v>Zinsen, Kontoführung</c:v>
                </c:pt>
                <c:pt idx="5">
                  <c:v>Mitgliederpflege</c:v>
                </c:pt>
                <c:pt idx="6">
                  <c:v>Sonstige Ausgaben </c:v>
                </c:pt>
                <c:pt idx="7">
                  <c:v>Gesamtausgaben</c:v>
                </c:pt>
              </c:strCache>
            </c:strRef>
          </c:cat>
          <c:val>
            <c:numRef>
              <c:f>Tabelle1!$B$2:$B$9</c:f>
              <c:numCache>
                <c:formatCode>General</c:formatCode>
                <c:ptCount val="8"/>
                <c:pt idx="0">
                  <c:v>15384.74</c:v>
                </c:pt>
                <c:pt idx="1">
                  <c:v>10205.620000000001</c:v>
                </c:pt>
                <c:pt idx="2">
                  <c:v>10019.540000000001</c:v>
                </c:pt>
                <c:pt idx="3">
                  <c:v>7205</c:v>
                </c:pt>
                <c:pt idx="4">
                  <c:v>2179.48</c:v>
                </c:pt>
                <c:pt idx="5">
                  <c:v>1130.6400000000001</c:v>
                </c:pt>
                <c:pt idx="6">
                  <c:v>6523.3199999999952</c:v>
                </c:pt>
                <c:pt idx="7">
                  <c:v>52648.34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7E6-4C13-9339-F3AB04E5B639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Spalte1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8"/>
                <c:pt idx="0">
                  <c:v>Instandh. Sportgaststätte + Umfeld</c:v>
                </c:pt>
                <c:pt idx="1">
                  <c:v>Strom, Wasser, Müll, Grundsteuer, Telefon, Sky</c:v>
                </c:pt>
                <c:pt idx="2">
                  <c:v>Abgaben Sportverbände </c:v>
                </c:pt>
                <c:pt idx="3">
                  <c:v>Übungsleiter, Trainer</c:v>
                </c:pt>
                <c:pt idx="4">
                  <c:v>Zinsen, Kontoführung</c:v>
                </c:pt>
                <c:pt idx="5">
                  <c:v>Mitgliederpflege</c:v>
                </c:pt>
                <c:pt idx="6">
                  <c:v>Sonstige Ausgaben </c:v>
                </c:pt>
                <c:pt idx="7">
                  <c:v>Gesamtausgaben</c:v>
                </c:pt>
              </c:strCache>
            </c:strRef>
          </c:cat>
          <c:val>
            <c:numRef>
              <c:f>Tabelle1!$C$2:$C$9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A-E7E6-4C13-9339-F3AB04E5B639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8"/>
                <c:pt idx="0">
                  <c:v>Instandh. Sportgaststätte + Umfeld</c:v>
                </c:pt>
                <c:pt idx="1">
                  <c:v>Strom, Wasser, Müll, Grundsteuer, Telefon, Sky</c:v>
                </c:pt>
                <c:pt idx="2">
                  <c:v>Abgaben Sportverbände </c:v>
                </c:pt>
                <c:pt idx="3">
                  <c:v>Übungsleiter, Trainer</c:v>
                </c:pt>
                <c:pt idx="4">
                  <c:v>Zinsen, Kontoführung</c:v>
                </c:pt>
                <c:pt idx="5">
                  <c:v>Mitgliederpflege</c:v>
                </c:pt>
                <c:pt idx="6">
                  <c:v>Sonstige Ausgaben </c:v>
                </c:pt>
                <c:pt idx="7">
                  <c:v>Gesamtausgaben</c:v>
                </c:pt>
              </c:strCache>
            </c:strRef>
          </c:cat>
          <c:val>
            <c:numRef>
              <c:f>Tabelle1!$D$2:$D$9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B-E7E6-4C13-9339-F3AB04E5B6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2650624"/>
        <c:axId val="122652160"/>
        <c:axId val="111794368"/>
      </c:bar3DChart>
      <c:catAx>
        <c:axId val="122650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22652160"/>
        <c:crosses val="autoZero"/>
        <c:auto val="1"/>
        <c:lblAlgn val="ctr"/>
        <c:lblOffset val="100"/>
        <c:noMultiLvlLbl val="0"/>
      </c:catAx>
      <c:valAx>
        <c:axId val="122652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2650624"/>
        <c:crosses val="autoZero"/>
        <c:crossBetween val="between"/>
      </c:valAx>
      <c:serAx>
        <c:axId val="111794368"/>
        <c:scaling>
          <c:orientation val="minMax"/>
        </c:scaling>
        <c:delete val="1"/>
        <c:axPos val="b"/>
        <c:majorTickMark val="out"/>
        <c:minorTickMark val="none"/>
        <c:tickLblPos val="none"/>
        <c:crossAx val="122652160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253954046232264E-2"/>
          <c:y val="3.9874776727675754E-2"/>
          <c:w val="0.90549125109361361"/>
          <c:h val="0.5732493679907484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4178163210623656E-2"/>
                  <c:y val="-2.2912184331549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466-4D61-BA1A-2F90504B89B7}"/>
                </c:ext>
              </c:extLst>
            </c:dLbl>
            <c:dLbl>
              <c:idx val="1"/>
              <c:layout>
                <c:manualLayout>
                  <c:x val="2.113920606688692E-2"/>
                  <c:y val="-3.112729607616383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12.733,87</a:t>
                    </a:r>
                    <a:r>
                      <a:rPr lang="en-US" baseline="0" dirty="0"/>
                      <a:t> €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4866579177603"/>
                      <c:h val="7.514186590646261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F466-4D61-BA1A-2F90504B89B7}"/>
                </c:ext>
              </c:extLst>
            </c:dLbl>
            <c:dLbl>
              <c:idx val="2"/>
              <c:layout>
                <c:manualLayout>
                  <c:x val="2.1101800522336102E-2"/>
                  <c:y val="-2.5964822633999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466-4D61-BA1A-2F90504B89B7}"/>
                </c:ext>
              </c:extLst>
            </c:dLbl>
            <c:dLbl>
              <c:idx val="3"/>
              <c:layout>
                <c:manualLayout>
                  <c:x val="3.6565252639627586E-2"/>
                  <c:y val="-2.1939125406771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66-4D61-BA1A-2F90504B89B7}"/>
                </c:ext>
              </c:extLst>
            </c:dLbl>
            <c:dLbl>
              <c:idx val="4"/>
              <c:layout>
                <c:manualLayout>
                  <c:x val="2.3167869641294837E-2"/>
                  <c:y val="-2.46011126875206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466-4D61-BA1A-2F90504B89B7}"/>
                </c:ext>
              </c:extLst>
            </c:dLbl>
            <c:dLbl>
              <c:idx val="5"/>
              <c:layout>
                <c:manualLayout>
                  <c:x val="2.1639873140857392E-2"/>
                  <c:y val="-3.8794610440254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66-4D61-BA1A-2F90504B89B7}"/>
                </c:ext>
              </c:extLst>
            </c:dLbl>
            <c:dLbl>
              <c:idx val="6"/>
              <c:layout>
                <c:manualLayout>
                  <c:x val="1.2694663167104112E-2"/>
                  <c:y val="-2.0462476131565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466-4D61-BA1A-2F90504B89B7}"/>
                </c:ext>
              </c:extLst>
            </c:dLbl>
            <c:dLbl>
              <c:idx val="7"/>
              <c:layout>
                <c:manualLayout>
                  <c:x val="3.0555555555555565E-2"/>
                  <c:y val="-3.05376448914826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466-4D61-BA1A-2F90504B89B7}"/>
                </c:ext>
              </c:extLst>
            </c:dLbl>
            <c:dLbl>
              <c:idx val="8"/>
              <c:layout>
                <c:manualLayout>
                  <c:x val="5.5555555555554482E-3"/>
                  <c:y val="-2.3481833095769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466-4D61-BA1A-2F90504B89B7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Tabelle1!$A$2:$A$7</c:f>
              <c:strCache>
                <c:ptCount val="6"/>
                <c:pt idx="0">
                  <c:v>Mitgliedsbeiträge</c:v>
                </c:pt>
                <c:pt idx="1">
                  <c:v>Zuschüsse </c:v>
                </c:pt>
                <c:pt idx="2">
                  <c:v>Pacht</c:v>
                </c:pt>
                <c:pt idx="3">
                  <c:v>Bandenwerbung</c:v>
                </c:pt>
                <c:pt idx="4">
                  <c:v>Spenden</c:v>
                </c:pt>
                <c:pt idx="5">
                  <c:v>Gesamteinnahmen</c:v>
                </c:pt>
              </c:strCache>
            </c:strRef>
          </c:cat>
          <c:val>
            <c:numRef>
              <c:f>Tabelle1!$B$2:$B$7</c:f>
              <c:numCache>
                <c:formatCode>General</c:formatCode>
                <c:ptCount val="6"/>
                <c:pt idx="0">
                  <c:v>33706.519999999997</c:v>
                </c:pt>
                <c:pt idx="1">
                  <c:v>12733.87</c:v>
                </c:pt>
                <c:pt idx="2">
                  <c:v>16222.03</c:v>
                </c:pt>
                <c:pt idx="3">
                  <c:v>7944.44</c:v>
                </c:pt>
                <c:pt idx="4">
                  <c:v>3400.5</c:v>
                </c:pt>
                <c:pt idx="5">
                  <c:v>74007.360000000001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466-4D61-BA1A-2F90504B89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0280960"/>
        <c:axId val="100282752"/>
        <c:axId val="97904384"/>
      </c:bar3DChart>
      <c:catAx>
        <c:axId val="100280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00282752"/>
        <c:crosses val="autoZero"/>
        <c:auto val="1"/>
        <c:lblAlgn val="ctr"/>
        <c:lblOffset val="100"/>
        <c:noMultiLvlLbl val="0"/>
      </c:catAx>
      <c:valAx>
        <c:axId val="1002827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00280960"/>
        <c:crosses val="autoZero"/>
        <c:crossBetween val="between"/>
      </c:valAx>
      <c:serAx>
        <c:axId val="97904384"/>
        <c:scaling>
          <c:orientation val="minMax"/>
        </c:scaling>
        <c:delete val="1"/>
        <c:axPos val="b"/>
        <c:majorTickMark val="out"/>
        <c:minorTickMark val="none"/>
        <c:tickLblPos val="none"/>
        <c:crossAx val="100282752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2820975503062116E-2"/>
          <c:y val="1.28081045101256E-2"/>
          <c:w val="0.9197531714785655"/>
          <c:h val="0.6682304413307157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-1.3888998250218729E-2"/>
                  <c:y val="-2.7751257295000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F20-4973-9C64-54BAA88AD4C3}"/>
                </c:ext>
              </c:extLst>
            </c:dLbl>
            <c:dLbl>
              <c:idx val="1"/>
              <c:layout>
                <c:manualLayout>
                  <c:x val="1.4945029394604858E-2"/>
                  <c:y val="-2.1347120996154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20-4973-9C64-54BAA88AD4C3}"/>
                </c:ext>
              </c:extLst>
            </c:dLbl>
            <c:dLbl>
              <c:idx val="2"/>
              <c:layout>
                <c:manualLayout>
                  <c:x val="3.1842686141992128E-2"/>
                  <c:y val="-1.92124088965387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20-4973-9C64-54BAA88AD4C3}"/>
                </c:ext>
              </c:extLst>
            </c:dLbl>
            <c:dLbl>
              <c:idx val="3"/>
              <c:layout>
                <c:manualLayout>
                  <c:x val="4.1608899743009263E-2"/>
                  <c:y val="-6.40413629884628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20-4973-9C64-54BAA88AD4C3}"/>
                </c:ext>
              </c:extLst>
            </c:dLbl>
            <c:dLbl>
              <c:idx val="4"/>
              <c:layout>
                <c:manualLayout>
                  <c:x val="4.0379578583084837E-2"/>
                  <c:y val="-1.0673560498077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F20-4973-9C64-54BAA88AD4C3}"/>
                </c:ext>
              </c:extLst>
            </c:dLbl>
            <c:dLbl>
              <c:idx val="5"/>
              <c:layout>
                <c:manualLayout>
                  <c:x val="1.9444444444444445E-2"/>
                  <c:y val="-1.280827259769249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1.832,41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F20-4973-9C64-54BAA88AD4C3}"/>
                </c:ext>
              </c:extLst>
            </c:dLbl>
            <c:dLbl>
              <c:idx val="6"/>
              <c:layout>
                <c:manualLayout>
                  <c:x val="2.222222222222224E-2"/>
                  <c:y val="-2.3481833095769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F20-4973-9C64-54BAA88AD4C3}"/>
                </c:ext>
              </c:extLst>
            </c:dLbl>
            <c:dLbl>
              <c:idx val="7"/>
              <c:layout>
                <c:manualLayout>
                  <c:x val="2.6388888888888878E-2"/>
                  <c:y val="-1.4942984697307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F20-4973-9C64-54BAA88AD4C3}"/>
                </c:ext>
              </c:extLst>
            </c:dLbl>
            <c:dLbl>
              <c:idx val="8"/>
              <c:layout>
                <c:manualLayout>
                  <c:x val="2.9166557305336897E-2"/>
                  <c:y val="-4.6963666191539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F20-4973-9C64-54BAA88AD4C3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Tabelle1!$A$2:$A$10</c:f>
              <c:strCache>
                <c:ptCount val="9"/>
                <c:pt idx="0">
                  <c:v>Instandh. Sportgaststätte + Umfeld</c:v>
                </c:pt>
                <c:pt idx="1">
                  <c:v>Abgaben Sportverbände </c:v>
                </c:pt>
                <c:pt idx="2">
                  <c:v>Strom, Wasser, Müll, Grundsteuer, Telefon, Sky</c:v>
                </c:pt>
                <c:pt idx="3">
                  <c:v>Übungsleiter, Trainer</c:v>
                </c:pt>
                <c:pt idx="4">
                  <c:v>Ausbildungskostenersatz</c:v>
                </c:pt>
                <c:pt idx="5">
                  <c:v>Zinsen, Kontoführung</c:v>
                </c:pt>
                <c:pt idx="6">
                  <c:v>Mitgliederpflege</c:v>
                </c:pt>
                <c:pt idx="7">
                  <c:v>Sonstige Ausgaben </c:v>
                </c:pt>
                <c:pt idx="8">
                  <c:v>Gesamtausgaben</c:v>
                </c:pt>
              </c:strCache>
            </c:strRef>
          </c:cat>
          <c:val>
            <c:numRef>
              <c:f>Tabelle1!$B$2:$B$10</c:f>
              <c:numCache>
                <c:formatCode>General</c:formatCode>
                <c:ptCount val="9"/>
                <c:pt idx="0">
                  <c:v>11601.65</c:v>
                </c:pt>
                <c:pt idx="1">
                  <c:v>10007.540000000001</c:v>
                </c:pt>
                <c:pt idx="2">
                  <c:v>10615.96</c:v>
                </c:pt>
                <c:pt idx="3">
                  <c:v>9649.4500000000007</c:v>
                </c:pt>
                <c:pt idx="4">
                  <c:v>5362.57</c:v>
                </c:pt>
                <c:pt idx="5">
                  <c:v>1710.05</c:v>
                </c:pt>
                <c:pt idx="6">
                  <c:v>861.99</c:v>
                </c:pt>
                <c:pt idx="7">
                  <c:v>5662.3099999999959</c:v>
                </c:pt>
                <c:pt idx="8">
                  <c:v>55471.519999999997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F20-4973-9C64-54BAA88AD4C3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Spalte1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Tabelle1!$A$2:$A$10</c:f>
              <c:strCache>
                <c:ptCount val="9"/>
                <c:pt idx="0">
                  <c:v>Instandh. Sportgaststätte + Umfeld</c:v>
                </c:pt>
                <c:pt idx="1">
                  <c:v>Abgaben Sportverbände </c:v>
                </c:pt>
                <c:pt idx="2">
                  <c:v>Strom, Wasser, Müll, Grundsteuer, Telefon, Sky</c:v>
                </c:pt>
                <c:pt idx="3">
                  <c:v>Übungsleiter, Trainer</c:v>
                </c:pt>
                <c:pt idx="4">
                  <c:v>Ausbildungskostenersatz</c:v>
                </c:pt>
                <c:pt idx="5">
                  <c:v>Zinsen, Kontoführung</c:v>
                </c:pt>
                <c:pt idx="6">
                  <c:v>Mitgliederpflege</c:v>
                </c:pt>
                <c:pt idx="7">
                  <c:v>Sonstige Ausgaben </c:v>
                </c:pt>
                <c:pt idx="8">
                  <c:v>Gesamtausgaben</c:v>
                </c:pt>
              </c:strCache>
            </c:strRef>
          </c:cat>
          <c:val>
            <c:numRef>
              <c:f>Tabelle1!$C$2:$C$10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A-7F20-4973-9C64-54BAA88AD4C3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Tabelle1!$A$2:$A$10</c:f>
              <c:strCache>
                <c:ptCount val="9"/>
                <c:pt idx="0">
                  <c:v>Instandh. Sportgaststätte + Umfeld</c:v>
                </c:pt>
                <c:pt idx="1">
                  <c:v>Abgaben Sportverbände </c:v>
                </c:pt>
                <c:pt idx="2">
                  <c:v>Strom, Wasser, Müll, Grundsteuer, Telefon, Sky</c:v>
                </c:pt>
                <c:pt idx="3">
                  <c:v>Übungsleiter, Trainer</c:v>
                </c:pt>
                <c:pt idx="4">
                  <c:v>Ausbildungskostenersatz</c:v>
                </c:pt>
                <c:pt idx="5">
                  <c:v>Zinsen, Kontoführung</c:v>
                </c:pt>
                <c:pt idx="6">
                  <c:v>Mitgliederpflege</c:v>
                </c:pt>
                <c:pt idx="7">
                  <c:v>Sonstige Ausgaben </c:v>
                </c:pt>
                <c:pt idx="8">
                  <c:v>Gesamtausgaben</c:v>
                </c:pt>
              </c:strCache>
            </c:strRef>
          </c:cat>
          <c:val>
            <c:numRef>
              <c:f>Tabelle1!$D$2:$D$10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B-7F20-4973-9C64-54BAA88AD4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2650624"/>
        <c:axId val="122652160"/>
        <c:axId val="111794368"/>
      </c:bar3DChart>
      <c:catAx>
        <c:axId val="122650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22652160"/>
        <c:crosses val="autoZero"/>
        <c:auto val="1"/>
        <c:lblAlgn val="ctr"/>
        <c:lblOffset val="100"/>
        <c:noMultiLvlLbl val="0"/>
      </c:catAx>
      <c:valAx>
        <c:axId val="122652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2650624"/>
        <c:crosses val="autoZero"/>
        <c:crossBetween val="between"/>
      </c:valAx>
      <c:serAx>
        <c:axId val="111794368"/>
        <c:scaling>
          <c:orientation val="minMax"/>
        </c:scaling>
        <c:delete val="1"/>
        <c:axPos val="b"/>
        <c:majorTickMark val="out"/>
        <c:minorTickMark val="none"/>
        <c:tickLblPos val="none"/>
        <c:crossAx val="122652160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4.6963666191539334E-2"/>
          <c:w val="0.96944444444444655"/>
          <c:h val="0.9530363338084608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4DC9-4D79-8BF4-6F20E579EF33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4DC9-4D79-8BF4-6F20E579EF33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4DC9-4D79-8BF4-6F20E579EF33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7-4DC9-4D79-8BF4-6F20E579EF33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9-4DC9-4D79-8BF4-6F20E579EF33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B-4DC9-4D79-8BF4-6F20E579EF33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D-4DC9-4D79-8BF4-6F20E579EF33}"/>
              </c:ext>
            </c:extLst>
          </c:dPt>
          <c:dLbls>
            <c:dLbl>
              <c:idx val="0"/>
              <c:layout>
                <c:manualLayout>
                  <c:x val="-0.10277788713910758"/>
                  <c:y val="-5.33678024903853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DC9-4D79-8BF4-6F20E579EF33}"/>
                </c:ext>
              </c:extLst>
            </c:dLbl>
            <c:dLbl>
              <c:idx val="1"/>
              <c:layout>
                <c:manualLayout>
                  <c:x val="-0.14444400699912524"/>
                  <c:y val="5.12330903907699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C9-4D79-8BF4-6F20E579EF33}"/>
                </c:ext>
              </c:extLst>
            </c:dLbl>
            <c:dLbl>
              <c:idx val="2"/>
              <c:layout>
                <c:manualLayout>
                  <c:x val="8.055555555555545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C9-4D79-8BF4-6F20E579EF33}"/>
                </c:ext>
              </c:extLst>
            </c:dLbl>
            <c:dLbl>
              <c:idx val="3"/>
              <c:layout>
                <c:manualLayout>
                  <c:x val="9.7230971128609948E-3"/>
                  <c:y val="2.13471209961533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DC9-4D79-8BF4-6F20E579EF33}"/>
                </c:ext>
              </c:extLst>
            </c:dLbl>
            <c:dLbl>
              <c:idx val="4"/>
              <c:layout>
                <c:manualLayout>
                  <c:x val="4.1666994750656168E-2"/>
                  <c:y val="6.40413629884624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DC9-4D79-8BF4-6F20E579EF33}"/>
                </c:ext>
              </c:extLst>
            </c:dLbl>
            <c:dLbl>
              <c:idx val="5"/>
              <c:layout>
                <c:manualLayout>
                  <c:x val="-0.12274011596309119"/>
                  <c:y val="4.9731711491511588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DC9-4D79-8BF4-6F20E579EF33}"/>
                </c:ext>
              </c:extLst>
            </c:dLbl>
            <c:dLbl>
              <c:idx val="6"/>
              <c:layout>
                <c:manualLayout>
                  <c:x val="-0.11591955248215666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DC9-4D79-8BF4-6F20E579EF33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Tabelle1!$A$2:$A$8</c:f>
              <c:strCache>
                <c:ptCount val="7"/>
                <c:pt idx="2">
                  <c:v>Jahresüberschuss 2022</c:v>
                </c:pt>
                <c:pt idx="3">
                  <c:v>Jahresüberschuss 2021</c:v>
                </c:pt>
                <c:pt idx="4">
                  <c:v>Jahresüberschuss 2020</c:v>
                </c:pt>
                <c:pt idx="5">
                  <c:v>Kassenbestand 31.12.2022</c:v>
                </c:pt>
                <c:pt idx="6">
                  <c:v>Kassenbestand 31.12.2019</c:v>
                </c:pt>
              </c:strCache>
            </c:strRef>
          </c:cat>
          <c:val>
            <c:numRef>
              <c:f>Tabelle1!$B$2:$B$8</c:f>
              <c:numCache>
                <c:formatCode>General</c:formatCode>
                <c:ptCount val="7"/>
                <c:pt idx="2" formatCode="_-* #,##0.00\ [$€-407]_-;\-* #,##0.00\ [$€-407]_-;_-* &quot;-&quot;??\ [$€-407]_-;_-@_-">
                  <c:v>18535.84</c:v>
                </c:pt>
                <c:pt idx="3" formatCode="_-* #,##0.00\ [$€-407]_-;\-* #,##0.00\ [$€-407]_-;_-* &quot;-&quot;??\ [$€-407]_-;_-@_-">
                  <c:v>40401.589999999997</c:v>
                </c:pt>
                <c:pt idx="4">
                  <c:v>30655.78</c:v>
                </c:pt>
                <c:pt idx="5" formatCode="_-* #,##0.00\ [$€-407]_-;\-* #,##0.00\ [$€-407]_-;_-* &quot;-&quot;??\ [$€-407]_-;_-@_-">
                  <c:v>-75913.95</c:v>
                </c:pt>
                <c:pt idx="6" formatCode="_-* #,##0.00\ [$€-407]_-;\-* #,##0.00\ [$€-407]_-;_-* &quot;-&quot;??\ [$€-407]_-;_-@_-">
                  <c:v>-165507.16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DC9-4D79-8BF4-6F20E579EF33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Datenreihe 2</c:v>
                </c:pt>
              </c:strCache>
            </c:strRef>
          </c:tx>
          <c:invertIfNegative val="0"/>
          <c:dLbls>
            <c:delete val="1"/>
          </c:dLbls>
          <c:cat>
            <c:strRef>
              <c:f>Tabelle1!$A$2:$A$8</c:f>
              <c:strCache>
                <c:ptCount val="7"/>
                <c:pt idx="2">
                  <c:v>Jahresüberschuss 2022</c:v>
                </c:pt>
                <c:pt idx="3">
                  <c:v>Jahresüberschuss 2021</c:v>
                </c:pt>
                <c:pt idx="4">
                  <c:v>Jahresüberschuss 2020</c:v>
                </c:pt>
                <c:pt idx="5">
                  <c:v>Kassenbestand 31.12.2022</c:v>
                </c:pt>
                <c:pt idx="6">
                  <c:v>Kassenbestand 31.12.2019</c:v>
                </c:pt>
              </c:strCache>
            </c:strRef>
          </c:cat>
          <c:val>
            <c:numRef>
              <c:f>Tabelle1!$C$2:$C$8</c:f>
              <c:numCache>
                <c:formatCode>General</c:formatCode>
                <c:ptCount val="7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4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4DC9-4D79-8BF4-6F20E579EF33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Datenreihe 3</c:v>
                </c:pt>
              </c:strCache>
            </c:strRef>
          </c:tx>
          <c:invertIfNegative val="0"/>
          <c:dLbls>
            <c:delete val="1"/>
          </c:dLbls>
          <c:cat>
            <c:strRef>
              <c:f>Tabelle1!$A$2:$A$8</c:f>
              <c:strCache>
                <c:ptCount val="7"/>
                <c:pt idx="2">
                  <c:v>Jahresüberschuss 2022</c:v>
                </c:pt>
                <c:pt idx="3">
                  <c:v>Jahresüberschuss 2021</c:v>
                </c:pt>
                <c:pt idx="4">
                  <c:v>Jahresüberschuss 2020</c:v>
                </c:pt>
                <c:pt idx="5">
                  <c:v>Kassenbestand 31.12.2022</c:v>
                </c:pt>
                <c:pt idx="6">
                  <c:v>Kassenbestand 31.12.2019</c:v>
                </c:pt>
              </c:strCache>
            </c:strRef>
          </c:cat>
          <c:val>
            <c:numRef>
              <c:f>Tabelle1!$D$2:$D$8</c:f>
              <c:numCache>
                <c:formatCode>General</c:formatCode>
                <c:ptCount val="7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DC9-4D79-8BF4-6F20E579EF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2324096"/>
        <c:axId val="122325632"/>
      </c:barChart>
      <c:catAx>
        <c:axId val="1223240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22325632"/>
        <c:crosses val="autoZero"/>
        <c:auto val="1"/>
        <c:lblAlgn val="ctr"/>
        <c:lblOffset val="100"/>
        <c:noMultiLvlLbl val="0"/>
      </c:catAx>
      <c:valAx>
        <c:axId val="1223256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22324096"/>
        <c:crosses val="autoZero"/>
        <c:crossBetween val="between"/>
      </c:valAx>
      <c:spPr>
        <a:noFill/>
        <a:ln>
          <a:noFill/>
        </a:ln>
        <a:effectLst>
          <a:outerShdw blurRad="50800" dist="50800" dir="5400000" algn="ctr" rotWithShape="0">
            <a:srgbClr val="000000">
              <a:alpha val="0"/>
            </a:srgbClr>
          </a:outerShd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0.9530363338084608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Kassenbestand</c:v>
                </c:pt>
              </c:strCache>
            </c:strRef>
          </c:tx>
          <c:spPr>
            <a:solidFill>
              <a:srgbClr val="FF0000"/>
            </a:solidFill>
            <a:ln w="12700"/>
            <a:scene3d>
              <a:camera prst="orthographicFront"/>
              <a:lightRig rig="threePt" dir="t"/>
            </a:scene3d>
            <a:sp3d prstMaterial="matte"/>
          </c:spPr>
          <c:invertIfNegative val="0"/>
          <c:dLbls>
            <c:dLbl>
              <c:idx val="0"/>
              <c:layout>
                <c:manualLayout>
                  <c:x val="-0.75646700444864501"/>
                  <c:y val="-3.0435770627961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FC2-4865-8BEC-E7AB7431351F}"/>
                </c:ext>
              </c:extLst>
            </c:dLbl>
            <c:dLbl>
              <c:idx val="1"/>
              <c:layout>
                <c:manualLayout>
                  <c:x val="-0.75584637700662372"/>
                  <c:y val="-2.2027548303711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C2-4865-8BEC-E7AB7431351F}"/>
                </c:ext>
              </c:extLst>
            </c:dLbl>
            <c:dLbl>
              <c:idx val="2"/>
              <c:layout>
                <c:manualLayout>
                  <c:x val="-0.7070344713279374"/>
                  <c:y val="-2.6470309883264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C2-4865-8BEC-E7AB7431351F}"/>
                </c:ext>
              </c:extLst>
            </c:dLbl>
            <c:dLbl>
              <c:idx val="3"/>
              <c:layout>
                <c:manualLayout>
                  <c:x val="-0.68351337204628571"/>
                  <c:y val="-1.7718024471903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C2-4865-8BEC-E7AB7431351F}"/>
                </c:ext>
              </c:extLst>
            </c:dLbl>
            <c:dLbl>
              <c:idx val="4"/>
              <c:layout>
                <c:manualLayout>
                  <c:x val="-0.65031505081187913"/>
                  <c:y val="-6.83103111999909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FC2-4865-8BEC-E7AB7431351F}"/>
                </c:ext>
              </c:extLst>
            </c:dLbl>
            <c:dLbl>
              <c:idx val="5"/>
              <c:layout>
                <c:manualLayout>
                  <c:x val="-0.61891068110769987"/>
                  <c:y val="1.87856356152471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FC2-4865-8BEC-E7AB7431351F}"/>
                </c:ext>
              </c:extLst>
            </c:dLbl>
            <c:dLbl>
              <c:idx val="6"/>
              <c:layout>
                <c:manualLayout>
                  <c:x val="-0.75044410167258413"/>
                  <c:y val="8.23502425308108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FC2-4865-8BEC-E7AB7431351F}"/>
                </c:ext>
              </c:extLst>
            </c:dLbl>
            <c:dLbl>
              <c:idx val="7"/>
              <c:layout>
                <c:manualLayout>
                  <c:x val="-0.6462511392139807"/>
                  <c:y val="-1.54979350716861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FC2-4865-8BEC-E7AB7431351F}"/>
                </c:ext>
              </c:extLst>
            </c:dLbl>
            <c:dLbl>
              <c:idx val="8"/>
              <c:layout>
                <c:manualLayout>
                  <c:x val="-0.56698804017259152"/>
                  <c:y val="-1.98100416826114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FC2-4865-8BEC-E7AB7431351F}"/>
                </c:ext>
              </c:extLst>
            </c:dLbl>
            <c:dLbl>
              <c:idx val="9"/>
              <c:layout>
                <c:manualLayout>
                  <c:x val="-0.46339544025370261"/>
                  <c:y val="-2.198744035299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FC2-4865-8BEC-E7AB7431351F}"/>
                </c:ext>
              </c:extLst>
            </c:dLbl>
            <c:dLbl>
              <c:idx val="10"/>
              <c:layout>
                <c:manualLayout>
                  <c:x val="-0.41709773891428503"/>
                  <c:y val="-2.17312959739727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FC2-4865-8BEC-E7AB7431351F}"/>
                </c:ext>
              </c:extLst>
            </c:dLbl>
            <c:numFmt formatCode="#,##0.00\ &quot;€&quot;" sourceLinked="0"/>
            <c:spPr>
              <a:solidFill>
                <a:srgbClr val="C00000"/>
              </a:solidFill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Tabelle1!$A$2:$A$12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Tabelle1!$B$2:$B$12</c:f>
              <c:numCache>
                <c:formatCode>General</c:formatCode>
                <c:ptCount val="11"/>
                <c:pt idx="0">
                  <c:v>227718.08</c:v>
                </c:pt>
                <c:pt idx="1">
                  <c:v>210845.91</c:v>
                </c:pt>
                <c:pt idx="2">
                  <c:v>189666.73</c:v>
                </c:pt>
                <c:pt idx="3">
                  <c:v>180340.54</c:v>
                </c:pt>
                <c:pt idx="4">
                  <c:v>168239.46</c:v>
                </c:pt>
                <c:pt idx="5">
                  <c:v>154956.9</c:v>
                </c:pt>
                <c:pt idx="6">
                  <c:v>206103.7</c:v>
                </c:pt>
                <c:pt idx="7">
                  <c:v>165507.20000000001</c:v>
                </c:pt>
                <c:pt idx="8">
                  <c:v>134851.38</c:v>
                </c:pt>
                <c:pt idx="9">
                  <c:v>94449.79</c:v>
                </c:pt>
                <c:pt idx="10">
                  <c:v>75913.95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FC2-4865-8BEC-E7AB7431351F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Jahresüberschuss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D-7FC2-4865-8BEC-E7AB7431351F}"/>
              </c:ext>
            </c:extLst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>
                <a:solidFill>
                  <a:srgbClr val="008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7FC2-4865-8BEC-E7AB7431351F}"/>
              </c:ext>
            </c:extLst>
          </c:dPt>
          <c:dLbls>
            <c:dLbl>
              <c:idx val="0"/>
              <c:layout>
                <c:manualLayout>
                  <c:x val="9.4592132039529486E-2"/>
                  <c:y val="-2.5701876746205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FC2-4865-8BEC-E7AB7431351F}"/>
                </c:ext>
              </c:extLst>
            </c:dLbl>
            <c:dLbl>
              <c:idx val="1"/>
              <c:layout>
                <c:manualLayout>
                  <c:x val="8.3120958556546956E-2"/>
                  <c:y val="-1.7120354254191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FC2-4865-8BEC-E7AB7431351F}"/>
                </c:ext>
              </c:extLst>
            </c:dLbl>
            <c:dLbl>
              <c:idx val="2"/>
              <c:layout>
                <c:manualLayout>
                  <c:x val="7.1694834268640428E-2"/>
                  <c:y val="-2.1347079405443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FC2-4865-8BEC-E7AB7431351F}"/>
                </c:ext>
              </c:extLst>
            </c:dLbl>
            <c:dLbl>
              <c:idx val="3"/>
              <c:layout>
                <c:manualLayout>
                  <c:x val="0.10158164449659161"/>
                  <c:y val="-2.14751515949530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FC2-4865-8BEC-E7AB7431351F}"/>
                </c:ext>
              </c:extLst>
            </c:dLbl>
            <c:dLbl>
              <c:idx val="4"/>
              <c:layout>
                <c:manualLayout>
                  <c:x val="9.4637181234605419E-2"/>
                  <c:y val="-2.3524478075824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FC2-4865-8BEC-E7AB7431351F}"/>
                </c:ext>
              </c:extLst>
            </c:dLbl>
            <c:dLbl>
              <c:idx val="5"/>
              <c:layout>
                <c:manualLayout>
                  <c:x val="9.1589303988807019E-2"/>
                  <c:y val="-1.4942955583810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7FC2-4865-8BEC-E7AB7431351F}"/>
                </c:ext>
              </c:extLst>
            </c:dLbl>
            <c:dLbl>
              <c:idx val="6"/>
              <c:layout>
                <c:manualLayout>
                  <c:x val="-0.37215739722190494"/>
                  <c:y val="-1.4983149308153081E-2"/>
                </c:manualLayout>
              </c:layout>
              <c:numFmt formatCode="#,##0.00\ &quot;€&quot;" sourceLinked="0"/>
              <c:spPr>
                <a:solidFill>
                  <a:srgbClr val="C00000"/>
                </a:solidFill>
                <a:ln>
                  <a:solidFill>
                    <a:schemeClr val="accent1"/>
                  </a:solidFill>
                </a:ln>
                <a:effectLst/>
              </c:spPr>
              <c:txPr>
                <a:bodyPr anchor="ctr" anchorCtr="1"/>
                <a:lstStyle/>
                <a:p>
                  <a:pPr>
                    <a:defRPr sz="1400">
                      <a:latin typeface="Arial" pitchFamily="34" charset="0"/>
                      <a:cs typeface="Arial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FC2-4865-8BEC-E7AB7431351F}"/>
                </c:ext>
              </c:extLst>
            </c:dLbl>
            <c:dLbl>
              <c:idx val="7"/>
              <c:layout>
                <c:manualLayout>
                  <c:x val="2.1463401085516191E-2"/>
                  <c:y val="-1.9340443654408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7FC2-4865-8BEC-E7AB7431351F}"/>
                </c:ext>
              </c:extLst>
            </c:dLbl>
            <c:dLbl>
              <c:idx val="8"/>
              <c:layout>
                <c:manualLayout>
                  <c:x val="4.722860513240168E-2"/>
                  <c:y val="-2.3567168805660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7FC2-4865-8BEC-E7AB7431351F}"/>
                </c:ext>
              </c:extLst>
            </c:dLbl>
            <c:dLbl>
              <c:idx val="9"/>
              <c:layout>
                <c:manualLayout>
                  <c:x val="2.230556135135843E-2"/>
                  <c:y val="-2.5872639665551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FC2-4865-8BEC-E7AB7431351F}"/>
                </c:ext>
              </c:extLst>
            </c:dLbl>
            <c:dLbl>
              <c:idx val="10"/>
              <c:layout>
                <c:manualLayout>
                  <c:x val="7.8774332210603523E-2"/>
                  <c:y val="-2.1389770135279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7FC2-4865-8BEC-E7AB7431351F}"/>
                </c:ext>
              </c:extLst>
            </c:dLbl>
            <c:numFmt formatCode="#,##0.00\ &quot;€&quot;" sourceLinked="0"/>
            <c:spPr>
              <a:solidFill>
                <a:schemeClr val="accent5">
                  <a:lumMod val="75000"/>
                </a:schemeClr>
              </a:solidFill>
              <a:ln>
                <a:solidFill>
                  <a:schemeClr val="accent1"/>
                </a:solidFill>
              </a:ln>
              <a:effectLst/>
            </c:spPr>
            <c:txPr>
              <a:bodyPr anchor="ctr" anchorCtr="1"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Tabelle1!$A$2:$A$12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Tabelle1!$C$2:$C$12</c:f>
              <c:numCache>
                <c:formatCode>General</c:formatCode>
                <c:ptCount val="11"/>
                <c:pt idx="0">
                  <c:v>12060.24</c:v>
                </c:pt>
                <c:pt idx="1">
                  <c:v>16872.169999999998</c:v>
                </c:pt>
                <c:pt idx="2">
                  <c:v>21179.18</c:v>
                </c:pt>
                <c:pt idx="3">
                  <c:v>9326.19</c:v>
                </c:pt>
                <c:pt idx="4">
                  <c:v>12101.08</c:v>
                </c:pt>
                <c:pt idx="5">
                  <c:v>13283.17</c:v>
                </c:pt>
                <c:pt idx="6">
                  <c:v>-51447.4</c:v>
                </c:pt>
                <c:pt idx="7">
                  <c:v>40596.53</c:v>
                </c:pt>
                <c:pt idx="8">
                  <c:v>30655.78</c:v>
                </c:pt>
                <c:pt idx="9">
                  <c:v>40401.589999999997</c:v>
                </c:pt>
                <c:pt idx="10">
                  <c:v>18535.84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7FC2-4865-8BEC-E7AB7431351F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Tabelle1!$A$2:$A$12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Tabelle1!$D$2:$D$12</c:f>
              <c:numCache>
                <c:formatCode>General</c:formatCode>
                <c:ptCount val="11"/>
              </c:numCache>
            </c:numRef>
          </c:val>
          <c:extLst>
            <c:ext xmlns:c16="http://schemas.microsoft.com/office/drawing/2014/chart" uri="{C3380CC4-5D6E-409C-BE32-E72D297353CC}">
              <c16:uniqueId val="{0000001A-7FC2-4865-8BEC-E7AB743135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gapDepth val="245"/>
        <c:shape val="box"/>
        <c:axId val="123260288"/>
        <c:axId val="123282560"/>
        <c:axId val="0"/>
      </c:bar3DChart>
      <c:catAx>
        <c:axId val="123260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txPr>
          <a:bodyPr anchor="ctr" anchorCtr="0"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23282560"/>
        <c:crosses val="autoZero"/>
        <c:auto val="1"/>
        <c:lblAlgn val="ctr"/>
        <c:lblOffset val="100"/>
        <c:noMultiLvlLbl val="0"/>
      </c:catAx>
      <c:valAx>
        <c:axId val="123282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23260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0.03058</cdr:x>
      <cdr:y>0.41919</cdr:y>
    </cdr:from>
    <cdr:to>
      <cdr:x>0.06422</cdr:x>
      <cdr:y>0.45436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60040" y="2232248"/>
          <a:ext cx="395998" cy="1872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de-DE" sz="800" b="1" dirty="0">
              <a:solidFill>
                <a:schemeClr val="tx1"/>
              </a:solidFill>
            </a:rPr>
            <a:t>479</a:t>
          </a:r>
        </a:p>
      </cdr:txBody>
    </cdr:sp>
  </cdr:relSizeAnchor>
  <cdr:relSizeAnchor xmlns:cdr="http://schemas.openxmlformats.org/drawingml/2006/chartDrawing">
    <cdr:from>
      <cdr:x>0.9547</cdr:x>
      <cdr:y>0.1217</cdr:y>
    </cdr:from>
    <cdr:to>
      <cdr:x>0.99094</cdr:x>
      <cdr:y>0.17369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1238681" y="648072"/>
          <a:ext cx="426616" cy="2768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800" b="1" dirty="0">
              <a:solidFill>
                <a:schemeClr val="tx1"/>
              </a:solidFill>
            </a:rPr>
            <a:t>801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0.60884</cdr:x>
      <cdr:y>0</cdr:y>
    </cdr:from>
    <cdr:to>
      <cdr:x>0.78996</cdr:x>
      <cdr:y>0.17808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5940152" y="-2520280"/>
          <a:ext cx="1767111" cy="145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0.06688</cdr:x>
      <cdr:y>0.05088</cdr:y>
    </cdr:from>
    <cdr:to>
      <cdr:x>0.3425</cdr:x>
      <cdr:y>0.19079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611560" y="288032"/>
          <a:ext cx="2520280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0.28395</cdr:x>
      <cdr:y>0.07505</cdr:y>
    </cdr:from>
    <cdr:to>
      <cdr:x>0.38975</cdr:x>
      <cdr:y>0.21584</cdr:y>
    </cdr:to>
    <cdr:sp macro="" textlink="">
      <cdr:nvSpPr>
        <cdr:cNvPr id="3" name="Pfeil: gebogen 2">
          <a:extLst xmlns:a="http://schemas.openxmlformats.org/drawingml/2006/main">
            <a:ext uri="{FF2B5EF4-FFF2-40B4-BE49-F238E27FC236}">
              <a16:creationId xmlns:a16="http://schemas.microsoft.com/office/drawing/2014/main" id="{0F210042-C8F9-48E6-A151-1E5AF5000A61}"/>
            </a:ext>
          </a:extLst>
        </cdr:cNvPr>
        <cdr:cNvSpPr/>
      </cdr:nvSpPr>
      <cdr:spPr bwMode="auto">
        <a:xfrm xmlns:a="http://schemas.openxmlformats.org/drawingml/2006/main">
          <a:off x="3312368" y="475718"/>
          <a:ext cx="1234181" cy="892433"/>
        </a:xfrm>
        <a:prstGeom xmlns:a="http://schemas.openxmlformats.org/drawingml/2006/main" prst="bentArrow">
          <a:avLst>
            <a:gd name="adj1" fmla="val 17906"/>
            <a:gd name="adj2" fmla="val 25000"/>
            <a:gd name="adj3" fmla="val 25000"/>
            <a:gd name="adj4" fmla="val 43750"/>
          </a:avLst>
        </a:prstGeom>
        <a:solidFill xmlns:a="http://schemas.openxmlformats.org/drawingml/2006/main">
          <a:schemeClr val="accent1">
            <a:lumMod val="40000"/>
            <a:lumOff val="60000"/>
          </a:schemeClr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de-DE" b="0" cap="none" spc="0">
            <a:ln w="0"/>
            <a:solidFill>
              <a:schemeClr val="accent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0.4055</cdr:x>
      <cdr:y>0.07262</cdr:y>
    </cdr:from>
    <cdr:to>
      <cdr:x>0.64175</cdr:x>
      <cdr:y>0.22997</cdr:y>
    </cdr:to>
    <cdr:sp macro="" textlink="">
      <cdr:nvSpPr>
        <cdr:cNvPr id="4" name="Textfeld 3">
          <a:extLst xmlns:a="http://schemas.openxmlformats.org/drawingml/2006/main">
            <a:ext uri="{FF2B5EF4-FFF2-40B4-BE49-F238E27FC236}">
              <a16:creationId xmlns:a16="http://schemas.microsoft.com/office/drawing/2014/main" id="{FC236807-9188-4181-9279-15751F3484BD}"/>
            </a:ext>
          </a:extLst>
        </cdr:cNvPr>
        <cdr:cNvSpPr txBox="1"/>
      </cdr:nvSpPr>
      <cdr:spPr>
        <a:xfrm xmlns:a="http://schemas.openxmlformats.org/drawingml/2006/main">
          <a:off x="3707904" y="432048"/>
          <a:ext cx="2160240" cy="936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 den Jahren 2020 + 2021 wurde die Sportbetriebsförderung pandemiebedingt verdoppelt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0.20075</cdr:x>
      <cdr:y>0.10893</cdr:y>
    </cdr:from>
    <cdr:to>
      <cdr:x>0.35037</cdr:x>
      <cdr:y>0.30259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835696" y="648072"/>
          <a:ext cx="1368125" cy="1152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0.51575</cdr:x>
      <cdr:y>0.08473</cdr:y>
    </cdr:from>
    <cdr:to>
      <cdr:x>0.71262</cdr:x>
      <cdr:y>0.3268</cdr:y>
    </cdr:to>
    <cdr:sp macro="" textlink="">
      <cdr:nvSpPr>
        <cdr:cNvPr id="8" name="Textfeld 7"/>
        <cdr:cNvSpPr txBox="1"/>
      </cdr:nvSpPr>
      <cdr:spPr>
        <a:xfrm xmlns:a="http://schemas.openxmlformats.org/drawingml/2006/main">
          <a:off x="4716016" y="504056"/>
          <a:ext cx="1800200" cy="14401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0.70345</cdr:x>
      <cdr:y>0.5298</cdr:y>
    </cdr:from>
    <cdr:to>
      <cdr:x>0.7507</cdr:x>
      <cdr:y>0.78364</cdr:y>
    </cdr:to>
    <cdr:sp macro="" textlink="">
      <cdr:nvSpPr>
        <cdr:cNvPr id="5" name="Textfeld 4"/>
        <cdr:cNvSpPr txBox="1"/>
      </cdr:nvSpPr>
      <cdr:spPr>
        <a:xfrm xmlns:a="http://schemas.openxmlformats.org/drawingml/2006/main" rot="18829701">
          <a:off x="7864475" y="3626959"/>
          <a:ext cx="1510166" cy="560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Versicherungen, Auslagen Abteilungen</a:t>
          </a:r>
        </a:p>
        <a:p xmlns:a="http://schemas.openxmlformats.org/drawingml/2006/main">
          <a:endParaRPr lang="de-DE" sz="8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0.60884</cdr:x>
      <cdr:y>0</cdr:y>
    </cdr:from>
    <cdr:to>
      <cdr:x>0.78996</cdr:x>
      <cdr:y>0.17808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5940152" y="-2520280"/>
          <a:ext cx="1767111" cy="145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0.06688</cdr:x>
      <cdr:y>0.05088</cdr:y>
    </cdr:from>
    <cdr:to>
      <cdr:x>0.3425</cdr:x>
      <cdr:y>0.19079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611560" y="288032"/>
          <a:ext cx="2520280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0.20075</cdr:x>
      <cdr:y>0.10893</cdr:y>
    </cdr:from>
    <cdr:to>
      <cdr:x>0.35037</cdr:x>
      <cdr:y>0.30259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835696" y="648072"/>
          <a:ext cx="1368125" cy="1152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0.51575</cdr:x>
      <cdr:y>0.08473</cdr:y>
    </cdr:from>
    <cdr:to>
      <cdr:x>0.71262</cdr:x>
      <cdr:y>0.3268</cdr:y>
    </cdr:to>
    <cdr:sp macro="" textlink="">
      <cdr:nvSpPr>
        <cdr:cNvPr id="8" name="Textfeld 7"/>
        <cdr:cNvSpPr txBox="1"/>
      </cdr:nvSpPr>
      <cdr:spPr>
        <a:xfrm xmlns:a="http://schemas.openxmlformats.org/drawingml/2006/main">
          <a:off x="4716016" y="504056"/>
          <a:ext cx="1800200" cy="14401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0.69939</cdr:x>
      <cdr:y>0.46403</cdr:y>
    </cdr:from>
    <cdr:to>
      <cdr:x>0.74664</cdr:x>
      <cdr:y>0.71787</cdr:y>
    </cdr:to>
    <cdr:sp macro="" textlink="">
      <cdr:nvSpPr>
        <cdr:cNvPr id="5" name="Textfeld 4"/>
        <cdr:cNvSpPr txBox="1"/>
      </cdr:nvSpPr>
      <cdr:spPr>
        <a:xfrm xmlns:a="http://schemas.openxmlformats.org/drawingml/2006/main" rot="18829701">
          <a:off x="7939387" y="3231641"/>
          <a:ext cx="1510166" cy="5681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Versicherungen, Auslagen Abteilungen</a:t>
          </a:r>
        </a:p>
        <a:p xmlns:a="http://schemas.openxmlformats.org/drawingml/2006/main">
          <a:endParaRPr lang="de-DE" sz="8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0.60884</cdr:x>
      <cdr:y>0</cdr:y>
    </cdr:from>
    <cdr:to>
      <cdr:x>0.78996</cdr:x>
      <cdr:y>0.17808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5940152" y="-2520280"/>
          <a:ext cx="1767111" cy="145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0.06688</cdr:x>
      <cdr:y>0.05088</cdr:y>
    </cdr:from>
    <cdr:to>
      <cdr:x>0.3425</cdr:x>
      <cdr:y>0.19079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611560" y="288032"/>
          <a:ext cx="2520280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0.20075</cdr:x>
      <cdr:y>0.10893</cdr:y>
    </cdr:from>
    <cdr:to>
      <cdr:x>0.35037</cdr:x>
      <cdr:y>0.30259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835696" y="648072"/>
          <a:ext cx="1368125" cy="1152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0.51575</cdr:x>
      <cdr:y>0.08473</cdr:y>
    </cdr:from>
    <cdr:to>
      <cdr:x>0.71262</cdr:x>
      <cdr:y>0.3268</cdr:y>
    </cdr:to>
    <cdr:sp macro="" textlink="">
      <cdr:nvSpPr>
        <cdr:cNvPr id="8" name="Textfeld 7"/>
        <cdr:cNvSpPr txBox="1"/>
      </cdr:nvSpPr>
      <cdr:spPr>
        <a:xfrm xmlns:a="http://schemas.openxmlformats.org/drawingml/2006/main">
          <a:off x="4716016" y="504056"/>
          <a:ext cx="1800200" cy="14401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0.72852</cdr:x>
      <cdr:y>0.5218</cdr:y>
    </cdr:from>
    <cdr:to>
      <cdr:x>0.77577</cdr:x>
      <cdr:y>0.77564</cdr:y>
    </cdr:to>
    <cdr:sp macro="" textlink="">
      <cdr:nvSpPr>
        <cdr:cNvPr id="5" name="Textfeld 4"/>
        <cdr:cNvSpPr txBox="1"/>
      </cdr:nvSpPr>
      <cdr:spPr>
        <a:xfrm xmlns:a="http://schemas.openxmlformats.org/drawingml/2006/main" rot="18829701">
          <a:off x="8289689" y="3575330"/>
          <a:ext cx="1510165" cy="5681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Versicherungen, Auslagen Abteilungen</a:t>
          </a:r>
        </a:p>
        <a:p xmlns:a="http://schemas.openxmlformats.org/drawingml/2006/main">
          <a:endParaRPr lang="de-DE" sz="8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0D9AD01F-8B67-4604-8B59-A8BE23DFB453}" type="datetime1">
              <a:rPr lang="de-DE" smtClean="0"/>
              <a:t>24.03.2024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DA52D9BF-D574-4807-B36C-9E2A025BE826}" type="slidenum">
              <a:rPr lang="de-DE" smtClean="0"/>
              <a:pPr algn="r" rtl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6792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935FEAB1-D04E-4AB4-8822-503C283D4675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dirty="0"/>
              <a:t>Textmasterformat durch Klicken bearbeiten</a:t>
            </a:r>
          </a:p>
          <a:p>
            <a:pPr lvl="1" rtl="0"/>
            <a:r>
              <a:rPr lang="de-DE" dirty="0"/>
              <a:t>Zweite Ebene</a:t>
            </a:r>
          </a:p>
          <a:p>
            <a:pPr lvl="2" rtl="0"/>
            <a:r>
              <a:rPr lang="de-DE" dirty="0"/>
              <a:t>Dritte Ebene</a:t>
            </a:r>
          </a:p>
          <a:p>
            <a:pPr lvl="3" rtl="0"/>
            <a:r>
              <a:rPr lang="de-DE" dirty="0"/>
              <a:t>Vierte Ebene</a:t>
            </a:r>
          </a:p>
          <a:p>
            <a:pPr lvl="4" rtl="0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9E11EC53-F507-411E-9ADC-FBCFECE09D3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8182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6440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04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811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4355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804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71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454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000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2415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214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39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5904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053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657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2296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580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9543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613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749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507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636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28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807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427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3464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493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5630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915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0200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079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4907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343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08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5125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146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1716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3004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47645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227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3209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2269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49234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54040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63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60836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74934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00764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5402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97357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8276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97467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91358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7094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57695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698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7163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8375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42559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11755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2901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6457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59250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56249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02150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29521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131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05388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8331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87954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51937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37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59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E11EC53-F507-411E-9ADC-FBCFECE09D3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034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68246" y="1828800"/>
            <a:ext cx="9220200" cy="2147926"/>
          </a:xfrm>
        </p:spPr>
        <p:txBody>
          <a:bodyPr rtlCol="0" anchor="ctr">
            <a:normAutofit/>
          </a:bodyPr>
          <a:lstStyle>
            <a:lvl1pPr algn="ctr" rtl="0">
              <a:defRPr sz="4400" cap="all" normalizeH="0" baseline="0"/>
            </a:lvl1pPr>
          </a:lstStyle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68246" y="4063998"/>
            <a:ext cx="9220200" cy="10160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2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6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D9D5216-6EE2-451A-BC99-D50C1742520B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FD5434-F838-4DD4-A17B-1CB1A1850DF4}" type="slidenum">
              <a:rPr lang="de-DE" smtClean="0"/>
              <a:pPr rtl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lternatives 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1163" y="482600"/>
            <a:ext cx="3961368" cy="1422400"/>
          </a:xfrm>
        </p:spPr>
        <p:txBody>
          <a:bodyPr rtlCol="0" anchor="b" anchorCtr="0">
            <a:normAutofit/>
          </a:bodyPr>
          <a:lstStyle>
            <a:lvl1pPr algn="l" rtl="0">
              <a:defRPr sz="3000" b="0"/>
            </a:lvl1pPr>
          </a:lstStyle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0" y="-1115"/>
            <a:ext cx="7618016" cy="685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de-DE" sz="2400" dirty="0"/>
          </a:p>
        </p:txBody>
      </p:sp>
      <p:sp>
        <p:nvSpPr>
          <p:cNvPr id="3" name="Bildplatzhalter 2" descr="Leerer Platzhalter zum Hinzufügen eines Bilds. Klicken Sie auf den Platzhalter, und wählen Sie das hinzuzufügende Bild aus."/>
          <p:cNvSpPr>
            <a:spLocks noGrp="1"/>
          </p:cNvSpPr>
          <p:nvPr>
            <p:ph type="pic" idx="1"/>
          </p:nvPr>
        </p:nvSpPr>
        <p:spPr>
          <a:xfrm>
            <a:off x="507869" y="482602"/>
            <a:ext cx="6602281" cy="5842001"/>
          </a:xfrm>
          <a:noFill/>
          <a:ln w="9525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 rtl="0">
              <a:buNone/>
              <a:defRPr sz="27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2" indent="0" algn="l" rtl="0">
              <a:buNone/>
              <a:defRPr sz="2700"/>
            </a:lvl5pPr>
            <a:lvl6pPr marL="3047466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821163" y="2108200"/>
            <a:ext cx="3961368" cy="426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2" indent="0" algn="l" rtl="0">
              <a:buNone/>
              <a:defRPr sz="1200"/>
            </a:lvl5pPr>
            <a:lvl6pPr marL="3047466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9813483-9DC7-481D-9A19-7AD6CAD2C494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FD5434-F838-4DD4-A17B-1CB1A1850DF4}" type="slidenum">
              <a:rPr lang="de-DE" smtClean="0"/>
              <a:pPr rtl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074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2669581" algn="l" rtl="0">
              <a:defRPr baseline="0"/>
            </a:lvl6pPr>
            <a:lvl7pPr marL="2669581" algn="l" rtl="0">
              <a:defRPr baseline="0"/>
            </a:lvl7pPr>
            <a:lvl8pPr marL="2669581" algn="l" rtl="0">
              <a:defRPr baseline="0"/>
            </a:lvl8pPr>
            <a:lvl9pPr marL="2669581" algn="l" rtl="0">
              <a:defRPr baseline="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65B3CE6-4D0C-493A-A02E-CB53198AF7E6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FD5434-F838-4DD4-A17B-1CB1A1850DF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347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10040043" y="685800"/>
            <a:ext cx="1843982" cy="5588002"/>
          </a:xfrm>
        </p:spPr>
        <p:txBody>
          <a:bodyPr vert="eaVert" rtlCol="0"/>
          <a:lstStyle/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914163" y="685800"/>
            <a:ext cx="9040045" cy="5588002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74398A5-55B9-478E-9373-498688CD3498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FD5434-F838-4DD4-A17B-1CB1A1850DF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176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163" y="482600"/>
            <a:ext cx="10360501" cy="1219200"/>
          </a:xfrm>
        </p:spPr>
        <p:txBody>
          <a:bodyPr rtlCol="0"/>
          <a:lstStyle/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4163" y="1803401"/>
            <a:ext cx="10360501" cy="4470400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89748AB-36E4-44E3-8368-DAE04C61E064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FD5434-F838-4DD4-A17B-1CB1A1850DF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430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8883" y="1524002"/>
            <a:ext cx="9751060" cy="1992597"/>
          </a:xfrm>
        </p:spPr>
        <p:txBody>
          <a:bodyPr rtlCol="0" anchor="b" anchorCtr="0">
            <a:noAutofit/>
          </a:bodyPr>
          <a:lstStyle>
            <a:lvl1pPr algn="ctr" rtl="0">
              <a:defRPr sz="4400" b="0" cap="all" baseline="0"/>
            </a:lvl1pPr>
          </a:lstStyle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18883" y="3632200"/>
            <a:ext cx="9751060" cy="1016000"/>
          </a:xfrm>
        </p:spPr>
        <p:txBody>
          <a:bodyPr rtlCol="0" anchor="t" anchorCtr="0">
            <a:noAutofit/>
          </a:bodyPr>
          <a:lstStyle>
            <a:lvl1pPr marL="0" indent="0" algn="ctr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2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6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4FE8651-DEB3-4854-AD95-4DDC71760142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FD5434-F838-4DD4-A17B-1CB1A1850DF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890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163" y="482600"/>
            <a:ext cx="10360501" cy="1219200"/>
          </a:xfrm>
        </p:spPr>
        <p:txBody>
          <a:bodyPr rtlCol="0"/>
          <a:lstStyle/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4162" y="1803401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algn="l" rtl="0">
              <a:defRPr sz="1400"/>
            </a:lvl6pPr>
            <a:lvl7pPr marL="2669581" algn="l" rtl="0">
              <a:defRPr sz="1400"/>
            </a:lvl7pPr>
            <a:lvl8pPr marL="2669581" algn="l" rtl="0">
              <a:defRPr sz="1400"/>
            </a:lvl8pPr>
            <a:lvl9pPr marL="2669581" algn="l" rtl="0">
              <a:defRPr sz="140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97559" y="1803401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marL="2669581" algn="l" rtl="0">
              <a:defRPr sz="1400" baseline="0"/>
            </a:lvl6pPr>
            <a:lvl7pPr marL="2669581" algn="l" rtl="0">
              <a:defRPr sz="1400" baseline="0"/>
            </a:lvl7pPr>
            <a:lvl8pPr marL="2669581" algn="l" rtl="0">
              <a:defRPr sz="1400" baseline="0"/>
            </a:lvl8pPr>
            <a:lvl9pPr marL="2669581" algn="l" rtl="0">
              <a:defRPr sz="1400" baseline="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6E27F43-C0B3-4C7E-A38C-A184044D00F8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FD5434-F838-4DD4-A17B-1CB1A1850DF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65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163" y="482600"/>
            <a:ext cx="10360501" cy="12192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4162" y="1803400"/>
            <a:ext cx="4977104" cy="914400"/>
          </a:xfrm>
        </p:spPr>
        <p:txBody>
          <a:bodyPr rtlCol="0" anchor="ctr">
            <a:noAutofit/>
          </a:bodyPr>
          <a:lstStyle>
            <a:lvl1pPr marL="0" indent="0" algn="l" rtl="0">
              <a:lnSpc>
                <a:spcPct val="80000"/>
              </a:lnSpc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2" indent="0" algn="l" rtl="0">
              <a:buNone/>
              <a:defRPr sz="2100" b="1"/>
            </a:lvl5pPr>
            <a:lvl6pPr marL="3047466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914162" y="2717800"/>
            <a:ext cx="4977104" cy="35560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marL="2669581" algn="l" rtl="0">
              <a:defRPr sz="1400"/>
            </a:lvl6pPr>
            <a:lvl7pPr marL="2669581" algn="l" rtl="0">
              <a:defRPr sz="1400"/>
            </a:lvl7pPr>
            <a:lvl8pPr marL="2669581" algn="l" rtl="0">
              <a:defRPr sz="1400"/>
            </a:lvl8pPr>
            <a:lvl9pPr marL="2669581" algn="l" rtl="0">
              <a:defRPr sz="140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297559" y="1803400"/>
            <a:ext cx="4977104" cy="914400"/>
          </a:xfrm>
        </p:spPr>
        <p:txBody>
          <a:bodyPr rtlCol="0" anchor="ctr">
            <a:noAutofit/>
          </a:bodyPr>
          <a:lstStyle>
            <a:lvl1pPr marL="0" indent="0" algn="l" rtl="0">
              <a:lnSpc>
                <a:spcPct val="80000"/>
              </a:lnSpc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2" indent="0" algn="l" rtl="0">
              <a:buNone/>
              <a:defRPr sz="2100" b="1"/>
            </a:lvl5pPr>
            <a:lvl6pPr marL="3047466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297559" y="2717800"/>
            <a:ext cx="4977104" cy="35560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marL="2669581" algn="l" rtl="0">
              <a:defRPr sz="1400"/>
            </a:lvl6pPr>
            <a:lvl7pPr marL="2669581" algn="l" rtl="0">
              <a:defRPr sz="1400"/>
            </a:lvl7pPr>
            <a:lvl8pPr marL="2669581" algn="l" rtl="0">
              <a:defRPr sz="1400" baseline="0"/>
            </a:lvl8pPr>
            <a:lvl9pPr marL="2669581" algn="l" rtl="0">
              <a:defRPr sz="1400" baseline="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E17BEA2-D7A9-4EB3-B7F2-5BBE778F41D5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FD5434-F838-4DD4-A17B-1CB1A1850DF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168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163" y="482600"/>
            <a:ext cx="10360501" cy="1219200"/>
          </a:xfrm>
        </p:spPr>
        <p:txBody>
          <a:bodyPr rtlCol="0"/>
          <a:lstStyle/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53CBDBE-7C5E-4BB1-9ACC-F684C48DF768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FD5434-F838-4DD4-A17B-1CB1A1850DF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968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CECD3F1-B9D7-4604-A023-610562330AE9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FD5434-F838-4DD4-A17B-1CB1A1850DF4}" type="slidenum">
              <a:rPr lang="de-DE" smtClean="0"/>
              <a:pPr rtl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034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1163" y="482600"/>
            <a:ext cx="3961368" cy="1422400"/>
          </a:xfrm>
        </p:spPr>
        <p:txBody>
          <a:bodyPr rtlCol="0" anchor="b">
            <a:noAutofit/>
          </a:bodyPr>
          <a:lstStyle>
            <a:lvl1pPr algn="l" rtl="0">
              <a:defRPr sz="3000" b="0"/>
            </a:lvl1pPr>
          </a:lstStyle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0" name="Rechteck 19"/>
          <p:cNvSpPr/>
          <p:nvPr/>
        </p:nvSpPr>
        <p:spPr>
          <a:xfrm>
            <a:off x="0" y="-1115"/>
            <a:ext cx="7618016" cy="685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de-DE" sz="2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white">
          <a:xfrm>
            <a:off x="507868" y="482602"/>
            <a:ext cx="6602280" cy="5842001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18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821163" y="2108200"/>
            <a:ext cx="3961368" cy="4267200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2" indent="0" algn="l" rtl="0">
              <a:buNone/>
              <a:defRPr sz="1200"/>
            </a:lvl5pPr>
            <a:lvl6pPr marL="3047466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295C38-09F7-4D08-92F2-94F79302C0CF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FD5434-F838-4DD4-A17B-1CB1A1850DF4}" type="slidenum">
              <a:rPr lang="de-DE" smtClean="0"/>
              <a:pPr rtl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831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99134" y="1905000"/>
            <a:ext cx="5180251" cy="1727200"/>
          </a:xfrm>
        </p:spPr>
        <p:txBody>
          <a:bodyPr rtlCol="0" anchor="b" anchorCtr="0">
            <a:normAutofit/>
          </a:bodyPr>
          <a:lstStyle>
            <a:lvl1pPr algn="l" rtl="0">
              <a:defRPr sz="3000" b="0"/>
            </a:lvl1pPr>
          </a:lstStyle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0" y="-1115"/>
            <a:ext cx="6093594" cy="685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de-DE" sz="2400" dirty="0"/>
          </a:p>
        </p:txBody>
      </p:sp>
      <p:sp>
        <p:nvSpPr>
          <p:cNvPr id="3" name="Bildplatzhalter 2" descr="Leerer Platzhalter zum Hinzufügen eines Bilds. Klicken Sie auf den Platzhalter, und wählen Sie das hinzuzufügende Bild aus."/>
          <p:cNvSpPr>
            <a:spLocks noGrp="1"/>
          </p:cNvSpPr>
          <p:nvPr>
            <p:ph type="pic" idx="1"/>
          </p:nvPr>
        </p:nvSpPr>
        <p:spPr>
          <a:xfrm>
            <a:off x="507870" y="482601"/>
            <a:ext cx="5077859" cy="5862706"/>
          </a:xfrm>
          <a:noFill/>
          <a:ln w="9525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 rtl="0">
              <a:buNone/>
              <a:defRPr sz="27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2" indent="0" algn="l" rtl="0">
              <a:buNone/>
              <a:defRPr sz="2700"/>
            </a:lvl5pPr>
            <a:lvl6pPr marL="3047466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99134" y="3733800"/>
            <a:ext cx="5180251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2" indent="0" algn="l" rtl="0">
              <a:buNone/>
              <a:defRPr sz="1200"/>
            </a:lvl5pPr>
            <a:lvl6pPr marL="3047466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6915E7D-388A-4B03-B5AE-3FF99B4A9429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FD5434-F838-4DD4-A17B-1CB1A1850DF4}" type="slidenum">
              <a:rPr lang="de-DE" smtClean="0"/>
              <a:pPr rtl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899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GlowEdges trans="6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4163" y="482600"/>
            <a:ext cx="10360501" cy="1219200"/>
          </a:xfrm>
          <a:prstGeom prst="rect">
            <a:avLst/>
          </a:prstGeom>
          <a:effectLst/>
        </p:spPr>
        <p:txBody>
          <a:bodyPr vert="horz" lIns="121899" tIns="60949" rIns="121899" bIns="60949" rtlCol="0" anchor="b" anchorCtr="0">
            <a:normAutofit/>
          </a:bodyPr>
          <a:lstStyle/>
          <a:p>
            <a:pPr rtl="0"/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4163" y="1803401"/>
            <a:ext cx="10360501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de-DE" dirty="0"/>
              <a:t>Textmasterformat durch Klicken bearbeiten</a:t>
            </a:r>
          </a:p>
          <a:p>
            <a:pPr lvl="1" rtl="0"/>
            <a:r>
              <a:rPr lang="de-DE" dirty="0"/>
              <a:t>Zweite Ebene</a:t>
            </a:r>
          </a:p>
          <a:p>
            <a:pPr lvl="2" rtl="0"/>
            <a:r>
              <a:rPr lang="de-DE" dirty="0"/>
              <a:t>Dritte Ebene</a:t>
            </a:r>
          </a:p>
          <a:p>
            <a:pPr lvl="3" rtl="0"/>
            <a:r>
              <a:rPr lang="de-DE" dirty="0"/>
              <a:t>Vierte Ebene</a:t>
            </a:r>
          </a:p>
          <a:p>
            <a:pPr lvl="4" rtl="0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14163" y="6375400"/>
            <a:ext cx="7414869" cy="195072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735324" y="6375400"/>
            <a:ext cx="1422030" cy="195072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 rtl="0">
              <a:defRPr sz="1100">
                <a:solidFill>
                  <a:schemeClr val="tx1"/>
                </a:solidFill>
              </a:defRPr>
            </a:lvl1pPr>
          </a:lstStyle>
          <a:p>
            <a:fld id="{1C5A8BDB-CC6B-4F39-93D4-3A2599DAD3B6}" type="datetime1">
              <a:rPr lang="de-DE" smtClean="0"/>
              <a:pPr/>
              <a:t>24.03.2024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441760" y="6375400"/>
            <a:ext cx="832903" cy="195072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 rtl="0">
              <a:defRPr sz="1100">
                <a:solidFill>
                  <a:schemeClr val="tx1"/>
                </a:solidFill>
              </a:defRPr>
            </a:lvl1pPr>
          </a:lstStyle>
          <a:p>
            <a:fld id="{E5FD5434-F838-4DD4-A17B-1CB1A1850DF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9488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xStyles>
    <p:titleStyle>
      <a:lvl1pPr algn="l" defTabSz="1218987" rtl="0" eaLnBrk="1" latinLnBrk="0" hangingPunct="1">
        <a:lnSpc>
          <a:spcPct val="80000"/>
        </a:lnSpc>
        <a:spcBef>
          <a:spcPct val="0"/>
        </a:spcBef>
        <a:buNone/>
        <a:defRPr sz="33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9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90000"/>
        <a:buFont typeface="Cambria" pitchFamily="18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Cambria" pitchFamily="18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Cambria" pitchFamily="18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59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Cambria" pitchFamily="18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2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6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2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9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40" y="260648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54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Mitgliederversammlung 2023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916832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101702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20167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Protokoll vom 02.02.2020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117747" y="1337068"/>
            <a:ext cx="1195333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de-DE" sz="2000" dirty="0"/>
              <a:t>Umwandlung variables Darlehen in Annuitätendarlehen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A8E22E5-A914-2177-2294-427ACD8A3936}"/>
              </a:ext>
            </a:extLst>
          </p:cNvPr>
          <p:cNvSpPr txBox="1"/>
          <p:nvPr/>
        </p:nvSpPr>
        <p:spPr>
          <a:xfrm>
            <a:off x="117747" y="1711826"/>
            <a:ext cx="1195333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Neuer Kredit durch Flutlicht – Zwei Varianten vorgestellt – </a:t>
            </a:r>
          </a:p>
          <a:p>
            <a:pPr algn="ctr"/>
            <a:r>
              <a:rPr lang="de-DE" sz="2000" dirty="0"/>
              <a:t>Variante 1 durch Abstimmung gewählt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B4A70F8-467F-BF8C-DF6C-8BC10AB3031D}"/>
              </a:ext>
            </a:extLst>
          </p:cNvPr>
          <p:cNvSpPr txBox="1"/>
          <p:nvPr/>
        </p:nvSpPr>
        <p:spPr>
          <a:xfrm>
            <a:off x="235494" y="4223030"/>
            <a:ext cx="1195333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de-DE" sz="2000" dirty="0"/>
              <a:t>Berichte aus den Abteilungen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D736781-F0B9-1BE2-30B2-615E56F74035}"/>
              </a:ext>
            </a:extLst>
          </p:cNvPr>
          <p:cNvSpPr txBox="1"/>
          <p:nvPr/>
        </p:nvSpPr>
        <p:spPr>
          <a:xfrm>
            <a:off x="235494" y="3295762"/>
            <a:ext cx="1195333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5x Vereinsnadel Silber – 7x Vereinsnadel in Gold – 3x Ehrenmitgliedschaft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B020F1B-8B20-31A2-F3AE-0EC317E1FA46}"/>
              </a:ext>
            </a:extLst>
          </p:cNvPr>
          <p:cNvSpPr txBox="1"/>
          <p:nvPr/>
        </p:nvSpPr>
        <p:spPr>
          <a:xfrm>
            <a:off x="376481" y="2946870"/>
            <a:ext cx="1195333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de-DE" sz="2000" dirty="0"/>
              <a:t>Ehrungen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D4EB38C-0838-2FD5-3BE0-1ADDE64164E0}"/>
              </a:ext>
            </a:extLst>
          </p:cNvPr>
          <p:cNvSpPr txBox="1"/>
          <p:nvPr/>
        </p:nvSpPr>
        <p:spPr>
          <a:xfrm>
            <a:off x="243052" y="4623140"/>
            <a:ext cx="1195333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Berichte der Abteilungen Fitness, Karate, Volleyball, Tennis, Ski und Fußball</a:t>
            </a:r>
          </a:p>
        </p:txBody>
      </p:sp>
    </p:spTree>
    <p:extLst>
      <p:ext uri="{BB962C8B-B14F-4D97-AF65-F5344CB8AC3E}">
        <p14:creationId xmlns:p14="http://schemas.microsoft.com/office/powerpoint/2010/main" val="119587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652786" y="85328"/>
            <a:ext cx="888325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Protokoll vom 02.02.2020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81741" y="916325"/>
            <a:ext cx="1195333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de-DE" sz="2000" dirty="0"/>
              <a:t>Neuwahlen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A8E22E5-A914-2177-2294-427ACD8A3936}"/>
              </a:ext>
            </a:extLst>
          </p:cNvPr>
          <p:cNvSpPr txBox="1"/>
          <p:nvPr/>
        </p:nvSpPr>
        <p:spPr>
          <a:xfrm>
            <a:off x="235494" y="1382286"/>
            <a:ext cx="11953331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61 wahlberechtigte Mitglieder anwesend – Wahlvorstand Christian Schimmer – </a:t>
            </a:r>
          </a:p>
          <a:p>
            <a:pPr algn="ctr"/>
            <a:r>
              <a:rPr lang="de-DE" sz="2000" dirty="0"/>
              <a:t>Wahlergebnisse: </a:t>
            </a:r>
          </a:p>
          <a:p>
            <a:pPr algn="ctr"/>
            <a:endParaRPr lang="de-DE" sz="2000" dirty="0"/>
          </a:p>
          <a:p>
            <a:pPr algn="ctr"/>
            <a:r>
              <a:rPr lang="de-DE" sz="2000" dirty="0"/>
              <a:t>1. Vorsitzender Martin Nadler</a:t>
            </a:r>
          </a:p>
          <a:p>
            <a:pPr algn="ctr"/>
            <a:r>
              <a:rPr lang="de-DE" sz="2000" dirty="0"/>
              <a:t>2. Vorsitzender Tobias Lindl</a:t>
            </a:r>
          </a:p>
          <a:p>
            <a:pPr algn="ctr"/>
            <a:r>
              <a:rPr lang="de-DE" sz="2000" dirty="0"/>
              <a:t>3. Vorsitzender Benedict Schimmer</a:t>
            </a:r>
          </a:p>
          <a:p>
            <a:pPr algn="ctr"/>
            <a:r>
              <a:rPr lang="de-DE" sz="2000" dirty="0" err="1"/>
              <a:t>Hauptschriftfüher</a:t>
            </a:r>
            <a:r>
              <a:rPr lang="de-DE" sz="2000" dirty="0"/>
              <a:t> Christian Berthold</a:t>
            </a:r>
          </a:p>
          <a:p>
            <a:pPr algn="ctr"/>
            <a:r>
              <a:rPr lang="de-DE" sz="2000" dirty="0"/>
              <a:t>Hauptkassier Christoph Karl</a:t>
            </a:r>
          </a:p>
          <a:p>
            <a:pPr algn="ctr"/>
            <a:r>
              <a:rPr lang="de-DE" sz="2000" dirty="0"/>
              <a:t>1. Beisitzer Hanna Hacker</a:t>
            </a:r>
          </a:p>
          <a:p>
            <a:pPr algn="ctr"/>
            <a:r>
              <a:rPr lang="de-DE" sz="2000" dirty="0"/>
              <a:t>2. Beisitzer Timo Schmale</a:t>
            </a:r>
          </a:p>
          <a:p>
            <a:pPr algn="ctr"/>
            <a:r>
              <a:rPr lang="de-DE" sz="2000" dirty="0"/>
              <a:t>3. Beisitzer Felix </a:t>
            </a:r>
            <a:r>
              <a:rPr lang="de-DE" sz="2000" dirty="0" err="1"/>
              <a:t>Spreßler</a:t>
            </a:r>
            <a:endParaRPr lang="de-DE" sz="2000" dirty="0"/>
          </a:p>
          <a:p>
            <a:pPr algn="ctr"/>
            <a:r>
              <a:rPr lang="de-DE" sz="2000" dirty="0"/>
              <a:t>Kassenprüfer Josef Rößler und Ludwig </a:t>
            </a:r>
            <a:r>
              <a:rPr lang="de-DE" sz="2000" dirty="0" err="1"/>
              <a:t>Spreßler</a:t>
            </a:r>
            <a:endParaRPr lang="de-DE" sz="2000" dirty="0"/>
          </a:p>
          <a:p>
            <a:pPr algn="ctr"/>
            <a:endParaRPr lang="de-DE" sz="20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0297883-2107-6FCF-8F91-1DBB3E6EF6C2}"/>
              </a:ext>
            </a:extLst>
          </p:cNvPr>
          <p:cNvSpPr txBox="1"/>
          <p:nvPr/>
        </p:nvSpPr>
        <p:spPr>
          <a:xfrm>
            <a:off x="212347" y="5423481"/>
            <a:ext cx="1195333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de-DE" sz="2000" dirty="0"/>
              <a:t>Verschiedenes, Anfragen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963C918-5D39-63D6-0C2F-1A38B8EDB2A5}"/>
              </a:ext>
            </a:extLst>
          </p:cNvPr>
          <p:cNvSpPr txBox="1"/>
          <p:nvPr/>
        </p:nvSpPr>
        <p:spPr>
          <a:xfrm>
            <a:off x="330094" y="5864023"/>
            <a:ext cx="1195333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Dank an Bürgermeister Alfred Ostermeier – Rede Alfred Ostermeier</a:t>
            </a:r>
          </a:p>
          <a:p>
            <a:pPr algn="ctr"/>
            <a:r>
              <a:rPr lang="de-DE" sz="2000" dirty="0"/>
              <a:t> </a:t>
            </a:r>
          </a:p>
          <a:p>
            <a:pPr algn="ctr"/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68916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188640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2854051" y="2204864"/>
            <a:ext cx="6408712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11000" dirty="0"/>
              <a:t>Martin</a:t>
            </a:r>
            <a:r>
              <a:rPr lang="de-DE" sz="11000" dirty="0">
                <a:effectLst>
                  <a:outerShdw blurRad="50800" dist="63500" dir="5400000" sx="105000" sy="105000" algn="t" rotWithShape="0">
                    <a:prstClr val="black"/>
                  </a:outerShdw>
                </a:effectLst>
              </a:rPr>
              <a:t> </a:t>
            </a:r>
            <a:r>
              <a:rPr lang="de-DE" sz="11000" dirty="0"/>
              <a:t>Nadler</a:t>
            </a:r>
          </a:p>
        </p:txBody>
      </p:sp>
    </p:spTree>
    <p:extLst>
      <p:ext uri="{BB962C8B-B14F-4D97-AF65-F5344CB8AC3E}">
        <p14:creationId xmlns:p14="http://schemas.microsoft.com/office/powerpoint/2010/main" val="258407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2400" y="-31517"/>
            <a:ext cx="1188132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54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Mitgliederentwicklung seit 1992</a:t>
            </a:r>
          </a:p>
        </p:txBody>
      </p:sp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00000000-0008-0000-00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5475070"/>
              </p:ext>
            </p:extLst>
          </p:nvPr>
        </p:nvGraphicFramePr>
        <p:xfrm>
          <a:off x="261764" y="1412776"/>
          <a:ext cx="11771956" cy="5325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0" name="Textfeld 49">
            <a:extLst>
              <a:ext uri="{FF2B5EF4-FFF2-40B4-BE49-F238E27FC236}">
                <a16:creationId xmlns:a16="http://schemas.microsoft.com/office/drawing/2014/main" id="{5C998AB2-EAAE-0F0E-5E5F-970E17690FC6}"/>
              </a:ext>
            </a:extLst>
          </p:cNvPr>
          <p:cNvSpPr txBox="1"/>
          <p:nvPr/>
        </p:nvSpPr>
        <p:spPr>
          <a:xfrm>
            <a:off x="6074790" y="912575"/>
            <a:ext cx="6092456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Einwohner Böhmfeld zum 31.12.2022:</a:t>
            </a:r>
            <a:r>
              <a:rPr lang="de-DE" sz="1600" b="1" baseline="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   </a:t>
            </a:r>
            <a:r>
              <a:rPr lang="de-DE" sz="1600" b="1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1.824</a:t>
            </a:r>
          </a:p>
          <a:p>
            <a:r>
              <a:rPr lang="de-DE" sz="1600" b="1" dirty="0">
                <a:solidFill>
                  <a:schemeClr val="accent1"/>
                </a:solidFill>
              </a:rPr>
              <a:t>Somit sind 38 % der </a:t>
            </a:r>
            <a:r>
              <a:rPr lang="de-DE" sz="1600" b="1" dirty="0" err="1">
                <a:solidFill>
                  <a:schemeClr val="accent1"/>
                </a:solidFill>
              </a:rPr>
              <a:t>Böhmfelder</a:t>
            </a:r>
            <a:r>
              <a:rPr lang="de-DE" sz="1600" b="1" dirty="0">
                <a:solidFill>
                  <a:schemeClr val="accent1"/>
                </a:solidFill>
              </a:rPr>
              <a:t> beim FCB organisiert</a:t>
            </a:r>
          </a:p>
          <a:p>
            <a:r>
              <a:rPr lang="de-DE" sz="1600" b="1" dirty="0">
                <a:solidFill>
                  <a:schemeClr val="accent1"/>
                </a:solidFill>
              </a:rPr>
              <a:t>Kinder + Jugendliche</a:t>
            </a:r>
            <a:r>
              <a:rPr lang="de-DE" sz="1600" b="1" baseline="0" dirty="0">
                <a:solidFill>
                  <a:schemeClr val="accent1"/>
                </a:solidFill>
              </a:rPr>
              <a:t> bis 18 Jahre Ende 2022:  238 = rd. 30%</a:t>
            </a:r>
            <a:endParaRPr lang="de-DE" sz="1600" b="1" dirty="0">
              <a:solidFill>
                <a:schemeClr val="accent1"/>
              </a:solidFill>
            </a:endParaRPr>
          </a:p>
          <a:p>
            <a:endParaRPr lang="de-DE" sz="1600" b="1" dirty="0">
              <a:solidFill>
                <a:schemeClr val="accent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7CB2C8A-FEE7-96B6-3AF2-06696F09C220}"/>
              </a:ext>
            </a:extLst>
          </p:cNvPr>
          <p:cNvSpPr txBox="1"/>
          <p:nvPr/>
        </p:nvSpPr>
        <p:spPr>
          <a:xfrm>
            <a:off x="549796" y="912575"/>
            <a:ext cx="6092456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accent1"/>
                </a:solidFill>
              </a:rPr>
              <a:t>Mitglieder FC Böhmfeld</a:t>
            </a:r>
            <a:r>
              <a:rPr lang="de-DE" sz="1600" b="1" baseline="0" dirty="0">
                <a:solidFill>
                  <a:schemeClr val="accent1"/>
                </a:solidFill>
              </a:rPr>
              <a:t> gesamt per Ende 2022:   801</a:t>
            </a:r>
          </a:p>
          <a:p>
            <a:r>
              <a:rPr lang="de-DE" sz="1600" b="1" baseline="0" dirty="0">
                <a:solidFill>
                  <a:schemeClr val="accent1"/>
                </a:solidFill>
              </a:rPr>
              <a:t>davon in Böhmfeld </a:t>
            </a:r>
            <a:r>
              <a:rPr lang="de-DE" sz="1600" b="1" baseline="0" dirty="0" err="1">
                <a:solidFill>
                  <a:schemeClr val="accent1"/>
                </a:solidFill>
              </a:rPr>
              <a:t>ansäßig</a:t>
            </a:r>
            <a:r>
              <a:rPr lang="de-DE" sz="1600" b="1" baseline="0" dirty="0">
                <a:solidFill>
                  <a:schemeClr val="accent1"/>
                </a:solidFill>
              </a:rPr>
              <a:t>:   695</a:t>
            </a:r>
          </a:p>
          <a:p>
            <a:r>
              <a:rPr lang="de-DE" sz="1600" b="1" baseline="0" dirty="0">
                <a:solidFill>
                  <a:schemeClr val="accent1"/>
                </a:solidFill>
              </a:rPr>
              <a:t>davon umliegende Ortschaften:   106</a:t>
            </a:r>
            <a:endParaRPr lang="de-DE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6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2400" y="-123849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Mitgliederentwicklung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F76E0F3-26A6-13C0-2D17-6E3DE2DBFC57}"/>
              </a:ext>
            </a:extLst>
          </p:cNvPr>
          <p:cNvSpPr txBox="1"/>
          <p:nvPr/>
        </p:nvSpPr>
        <p:spPr>
          <a:xfrm>
            <a:off x="3926849" y="1484784"/>
            <a:ext cx="374441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Jugendliche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1D26679-8275-6A4F-87ED-3A1C6BB96BA0}"/>
              </a:ext>
            </a:extLst>
          </p:cNvPr>
          <p:cNvSpPr txBox="1"/>
          <p:nvPr/>
        </p:nvSpPr>
        <p:spPr>
          <a:xfrm>
            <a:off x="6598468" y="1484784"/>
            <a:ext cx="342120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Erwachsene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0B5F716-0A26-195C-87FD-123217DAD912}"/>
              </a:ext>
            </a:extLst>
          </p:cNvPr>
          <p:cNvSpPr txBox="1"/>
          <p:nvPr/>
        </p:nvSpPr>
        <p:spPr>
          <a:xfrm>
            <a:off x="9681453" y="1462884"/>
            <a:ext cx="254419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800" dirty="0"/>
              <a:t>Gesamt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A27E41D-D089-4CEE-7513-942985EB1456}"/>
              </a:ext>
            </a:extLst>
          </p:cNvPr>
          <p:cNvSpPr txBox="1"/>
          <p:nvPr/>
        </p:nvSpPr>
        <p:spPr>
          <a:xfrm>
            <a:off x="1867578" y="1484784"/>
            <a:ext cx="374441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Kinder</a:t>
            </a:r>
          </a:p>
        </p:txBody>
      </p: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5558F90F-4F41-6A0F-29E0-5A3F529DA23D}"/>
              </a:ext>
            </a:extLst>
          </p:cNvPr>
          <p:cNvGrpSpPr/>
          <p:nvPr/>
        </p:nvGrpSpPr>
        <p:grpSpPr>
          <a:xfrm>
            <a:off x="-132514" y="2303539"/>
            <a:ext cx="12455493" cy="524901"/>
            <a:chOff x="-169339" y="1857836"/>
            <a:chExt cx="12455493" cy="524901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8AD25C11-C020-98B5-480E-9E333EE6A048}"/>
                </a:ext>
              </a:extLst>
            </p:cNvPr>
            <p:cNvSpPr txBox="1"/>
            <p:nvPr/>
          </p:nvSpPr>
          <p:spPr>
            <a:xfrm>
              <a:off x="-169339" y="1858977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Fußball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33DF32AA-87B4-35CD-A99A-5337508869BE}"/>
                </a:ext>
              </a:extLst>
            </p:cNvPr>
            <p:cNvSpPr txBox="1"/>
            <p:nvPr/>
          </p:nvSpPr>
          <p:spPr>
            <a:xfrm>
              <a:off x="2374858" y="1857836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62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871B7F9B-4699-13CA-56A9-B5B5D7BB4F9E}"/>
                </a:ext>
              </a:extLst>
            </p:cNvPr>
            <p:cNvSpPr txBox="1"/>
            <p:nvPr/>
          </p:nvSpPr>
          <p:spPr>
            <a:xfrm>
              <a:off x="4490133" y="1859517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18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EFCC3B12-3838-8562-1860-902E6D6C217E}"/>
                </a:ext>
              </a:extLst>
            </p:cNvPr>
            <p:cNvSpPr txBox="1"/>
            <p:nvPr/>
          </p:nvSpPr>
          <p:spPr>
            <a:xfrm>
              <a:off x="7000144" y="1857836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271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9814D180-D003-2773-6FEC-D00E74660D2B}"/>
                </a:ext>
              </a:extLst>
            </p:cNvPr>
            <p:cNvSpPr txBox="1"/>
            <p:nvPr/>
          </p:nvSpPr>
          <p:spPr>
            <a:xfrm>
              <a:off x="9741957" y="1859517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351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01983B8A-7EDE-2A6B-52C8-4926AFCFC9E9}"/>
              </a:ext>
            </a:extLst>
          </p:cNvPr>
          <p:cNvGrpSpPr/>
          <p:nvPr/>
        </p:nvGrpSpPr>
        <p:grpSpPr>
          <a:xfrm>
            <a:off x="-319654" y="2859886"/>
            <a:ext cx="12654943" cy="524901"/>
            <a:chOff x="-368789" y="2673368"/>
            <a:chExt cx="12654943" cy="524901"/>
          </a:xfrm>
        </p:grpSpPr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839A331-3ACA-7A2C-5F54-67A7CBE56601}"/>
                </a:ext>
              </a:extLst>
            </p:cNvPr>
            <p:cNvSpPr txBox="1"/>
            <p:nvPr/>
          </p:nvSpPr>
          <p:spPr>
            <a:xfrm>
              <a:off x="-368789" y="2674509"/>
              <a:ext cx="284097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Karate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FAA43C74-B6B1-23CD-1191-E9FEDBBDA7A6}"/>
                </a:ext>
              </a:extLst>
            </p:cNvPr>
            <p:cNvSpPr txBox="1"/>
            <p:nvPr/>
          </p:nvSpPr>
          <p:spPr>
            <a:xfrm>
              <a:off x="2374858" y="2673368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44</a:t>
              </a: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D0C97B9F-7E28-B301-2531-5636F18FA9DD}"/>
                </a:ext>
              </a:extLst>
            </p:cNvPr>
            <p:cNvSpPr txBox="1"/>
            <p:nvPr/>
          </p:nvSpPr>
          <p:spPr>
            <a:xfrm>
              <a:off x="4490133" y="2675049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6</a:t>
              </a:r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CCB5002C-81AD-8CFB-E9FB-0A155BF82C32}"/>
                </a:ext>
              </a:extLst>
            </p:cNvPr>
            <p:cNvSpPr txBox="1"/>
            <p:nvPr/>
          </p:nvSpPr>
          <p:spPr>
            <a:xfrm>
              <a:off x="7000144" y="2673368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66</a:t>
              </a:r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A9ABB5DF-CC8D-C133-E712-217DB0CF4366}"/>
                </a:ext>
              </a:extLst>
            </p:cNvPr>
            <p:cNvSpPr txBox="1"/>
            <p:nvPr/>
          </p:nvSpPr>
          <p:spPr>
            <a:xfrm>
              <a:off x="9741957" y="2675049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116</a:t>
              </a:r>
            </a:p>
          </p:txBody>
        </p:sp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70648E38-B1F5-8F38-21E4-1C8BE69C758B}"/>
              </a:ext>
            </a:extLst>
          </p:cNvPr>
          <p:cNvGrpSpPr/>
          <p:nvPr/>
        </p:nvGrpSpPr>
        <p:grpSpPr>
          <a:xfrm>
            <a:off x="-364669" y="3367541"/>
            <a:ext cx="12687648" cy="600638"/>
            <a:chOff x="-401494" y="3419674"/>
            <a:chExt cx="12687648" cy="600638"/>
          </a:xfrm>
        </p:grpSpPr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0D82D33C-C56A-A2F6-BA81-ED92D404FE64}"/>
                </a:ext>
              </a:extLst>
            </p:cNvPr>
            <p:cNvSpPr txBox="1"/>
            <p:nvPr/>
          </p:nvSpPr>
          <p:spPr>
            <a:xfrm>
              <a:off x="-401494" y="3497092"/>
              <a:ext cx="223224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Ski</a:t>
              </a:r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1019980F-2D85-6C8B-F12F-3A4A4A995B5C}"/>
                </a:ext>
              </a:extLst>
            </p:cNvPr>
            <p:cNvSpPr txBox="1"/>
            <p:nvPr/>
          </p:nvSpPr>
          <p:spPr>
            <a:xfrm>
              <a:off x="2374858" y="3419674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16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7F387B6D-9DD2-D1AD-0F2F-195358E687B6}"/>
                </a:ext>
              </a:extLst>
            </p:cNvPr>
            <p:cNvSpPr txBox="1"/>
            <p:nvPr/>
          </p:nvSpPr>
          <p:spPr>
            <a:xfrm>
              <a:off x="4490133" y="3421355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6</a:t>
              </a:r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04ABD0B1-2981-71D9-AF26-0718D38E5C25}"/>
                </a:ext>
              </a:extLst>
            </p:cNvPr>
            <p:cNvSpPr txBox="1"/>
            <p:nvPr/>
          </p:nvSpPr>
          <p:spPr>
            <a:xfrm>
              <a:off x="7000144" y="3419674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155</a:t>
              </a:r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1D96F9D7-95C1-2652-8231-ECED0A8594A7}"/>
                </a:ext>
              </a:extLst>
            </p:cNvPr>
            <p:cNvSpPr txBox="1"/>
            <p:nvPr/>
          </p:nvSpPr>
          <p:spPr>
            <a:xfrm>
              <a:off x="9741957" y="3421355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177</a:t>
              </a:r>
            </a:p>
          </p:txBody>
        </p:sp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B0058CB9-5B27-BAFE-FF36-10D682B55028}"/>
              </a:ext>
            </a:extLst>
          </p:cNvPr>
          <p:cNvGrpSpPr/>
          <p:nvPr/>
        </p:nvGrpSpPr>
        <p:grpSpPr>
          <a:xfrm>
            <a:off x="-132514" y="4011024"/>
            <a:ext cx="12481812" cy="529663"/>
            <a:chOff x="-195658" y="4248600"/>
            <a:chExt cx="12481812" cy="529663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11A9A4C6-9A92-7261-0669-07C226EE2A0A}"/>
                </a:ext>
              </a:extLst>
            </p:cNvPr>
            <p:cNvSpPr txBox="1"/>
            <p:nvPr/>
          </p:nvSpPr>
          <p:spPr>
            <a:xfrm>
              <a:off x="-195658" y="4248600"/>
              <a:ext cx="249471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Turnen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D5D6BC2B-0EA5-DAE9-9591-8AE8A081E312}"/>
                </a:ext>
              </a:extLst>
            </p:cNvPr>
            <p:cNvSpPr txBox="1"/>
            <p:nvPr/>
          </p:nvSpPr>
          <p:spPr>
            <a:xfrm>
              <a:off x="2374858" y="4253362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131</a:t>
              </a:r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C231E0E7-1191-6EA3-74ED-869F9267D5F5}"/>
                </a:ext>
              </a:extLst>
            </p:cNvPr>
            <p:cNvSpPr txBox="1"/>
            <p:nvPr/>
          </p:nvSpPr>
          <p:spPr>
            <a:xfrm>
              <a:off x="4490133" y="4255043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18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BFF00CEF-8BF1-C878-579A-A1D0935F70F0}"/>
                </a:ext>
              </a:extLst>
            </p:cNvPr>
            <p:cNvSpPr txBox="1"/>
            <p:nvPr/>
          </p:nvSpPr>
          <p:spPr>
            <a:xfrm>
              <a:off x="7000144" y="4253362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232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38C648F6-5E7B-8C5E-57D3-A4D9A4D912C1}"/>
                </a:ext>
              </a:extLst>
            </p:cNvPr>
            <p:cNvSpPr txBox="1"/>
            <p:nvPr/>
          </p:nvSpPr>
          <p:spPr>
            <a:xfrm>
              <a:off x="9741957" y="4255043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381</a:t>
              </a:r>
            </a:p>
          </p:txBody>
        </p:sp>
      </p:grp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4EA075C7-D59C-1DDF-753F-60D3C2072DF5}"/>
              </a:ext>
            </a:extLst>
          </p:cNvPr>
          <p:cNvGrpSpPr/>
          <p:nvPr/>
        </p:nvGrpSpPr>
        <p:grpSpPr>
          <a:xfrm>
            <a:off x="-75519" y="4597380"/>
            <a:ext cx="12410808" cy="528355"/>
            <a:chOff x="-124654" y="5058997"/>
            <a:chExt cx="12410808" cy="528355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6934BFBC-F59D-33D1-002B-ADEFC1791E49}"/>
                </a:ext>
              </a:extLst>
            </p:cNvPr>
            <p:cNvSpPr txBox="1"/>
            <p:nvPr/>
          </p:nvSpPr>
          <p:spPr>
            <a:xfrm>
              <a:off x="-124654" y="5064132"/>
              <a:ext cx="284097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Volleyball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0451F1E3-ABC2-3EEC-E6C3-B0313064D4D3}"/>
                </a:ext>
              </a:extLst>
            </p:cNvPr>
            <p:cNvSpPr txBox="1"/>
            <p:nvPr/>
          </p:nvSpPr>
          <p:spPr>
            <a:xfrm>
              <a:off x="2374858" y="5058997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0</a:t>
              </a:r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AD60B62E-FD7C-0B81-7FBD-EC8B6F738C58}"/>
                </a:ext>
              </a:extLst>
            </p:cNvPr>
            <p:cNvSpPr txBox="1"/>
            <p:nvPr/>
          </p:nvSpPr>
          <p:spPr>
            <a:xfrm>
              <a:off x="4490133" y="5060678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2</a:t>
              </a:r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4C28C9E9-9C70-A2D6-2497-329CA812B5BE}"/>
                </a:ext>
              </a:extLst>
            </p:cNvPr>
            <p:cNvSpPr txBox="1"/>
            <p:nvPr/>
          </p:nvSpPr>
          <p:spPr>
            <a:xfrm>
              <a:off x="7000144" y="5058997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43</a:t>
              </a:r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DF1D6CA8-812D-B6E8-A0A6-538761E02561}"/>
                </a:ext>
              </a:extLst>
            </p:cNvPr>
            <p:cNvSpPr txBox="1"/>
            <p:nvPr/>
          </p:nvSpPr>
          <p:spPr>
            <a:xfrm>
              <a:off x="9741957" y="5060678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45</a:t>
              </a:r>
            </a:p>
          </p:txBody>
        </p:sp>
      </p:grp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E901C70F-B9D8-BA83-1AD4-28FDFD06AB96}"/>
              </a:ext>
            </a:extLst>
          </p:cNvPr>
          <p:cNvGrpSpPr/>
          <p:nvPr/>
        </p:nvGrpSpPr>
        <p:grpSpPr>
          <a:xfrm>
            <a:off x="-239242" y="5143155"/>
            <a:ext cx="12574530" cy="617382"/>
            <a:chOff x="-382794" y="5820472"/>
            <a:chExt cx="12574530" cy="617382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814F97C-D813-609C-63FC-481A30CE92AA}"/>
                </a:ext>
              </a:extLst>
            </p:cNvPr>
            <p:cNvSpPr txBox="1"/>
            <p:nvPr/>
          </p:nvSpPr>
          <p:spPr>
            <a:xfrm>
              <a:off x="-382794" y="5820472"/>
              <a:ext cx="25549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Tennis</a:t>
              </a:r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9D317CD8-D174-A9B3-B4E2-75CA30FDE11A}"/>
                </a:ext>
              </a:extLst>
            </p:cNvPr>
            <p:cNvSpPr txBox="1"/>
            <p:nvPr/>
          </p:nvSpPr>
          <p:spPr>
            <a:xfrm>
              <a:off x="2280440" y="5882078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10</a:t>
              </a:r>
            </a:p>
          </p:txBody>
        </p:sp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8F78D6FD-CF1A-57D4-218E-152626179D30}"/>
                </a:ext>
              </a:extLst>
            </p:cNvPr>
            <p:cNvSpPr txBox="1"/>
            <p:nvPr/>
          </p:nvSpPr>
          <p:spPr>
            <a:xfrm>
              <a:off x="4417248" y="5914634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2</a:t>
              </a:r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554BF1E5-C9B6-4CB5-A326-3A29031A6711}"/>
                </a:ext>
              </a:extLst>
            </p:cNvPr>
            <p:cNvSpPr txBox="1"/>
            <p:nvPr/>
          </p:nvSpPr>
          <p:spPr>
            <a:xfrm>
              <a:off x="6919736" y="5892525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53</a:t>
              </a: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5C71650D-DFF3-648F-047E-0CDB4C41DC15}"/>
                </a:ext>
              </a:extLst>
            </p:cNvPr>
            <p:cNvSpPr txBox="1"/>
            <p:nvPr/>
          </p:nvSpPr>
          <p:spPr>
            <a:xfrm>
              <a:off x="9647539" y="5857972"/>
              <a:ext cx="2544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de-DE" sz="2800" dirty="0"/>
                <a:t>65</a:t>
              </a:r>
            </a:p>
          </p:txBody>
        </p:sp>
      </p:grpSp>
      <p:sp>
        <p:nvSpPr>
          <p:cNvPr id="45" name="Textfeld 44">
            <a:extLst>
              <a:ext uri="{FF2B5EF4-FFF2-40B4-BE49-F238E27FC236}">
                <a16:creationId xmlns:a16="http://schemas.microsoft.com/office/drawing/2014/main" id="{77C2D788-45A5-674F-8C15-6AD1A23EE1EC}"/>
              </a:ext>
            </a:extLst>
          </p:cNvPr>
          <p:cNvSpPr txBox="1"/>
          <p:nvPr/>
        </p:nvSpPr>
        <p:spPr>
          <a:xfrm>
            <a:off x="10192151" y="6148884"/>
            <a:ext cx="171745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800" dirty="0"/>
              <a:t>801</a:t>
            </a:r>
          </a:p>
        </p:txBody>
      </p: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151369CE-C61F-B372-26B6-5939535095B3}"/>
              </a:ext>
            </a:extLst>
          </p:cNvPr>
          <p:cNvCxnSpPr/>
          <p:nvPr/>
        </p:nvCxnSpPr>
        <p:spPr>
          <a:xfrm>
            <a:off x="10109408" y="5992635"/>
            <a:ext cx="18002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feld 47">
            <a:extLst>
              <a:ext uri="{FF2B5EF4-FFF2-40B4-BE49-F238E27FC236}">
                <a16:creationId xmlns:a16="http://schemas.microsoft.com/office/drawing/2014/main" id="{64523D30-935B-30ED-4393-A2F56B4B5BCD}"/>
              </a:ext>
            </a:extLst>
          </p:cNvPr>
          <p:cNvSpPr txBox="1"/>
          <p:nvPr/>
        </p:nvSpPr>
        <p:spPr>
          <a:xfrm>
            <a:off x="-674340" y="6250294"/>
            <a:ext cx="1157029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1400" dirty="0"/>
              <a:t>Mitglieder können in mehreren Abteilungen angemeldet sein, werden aber insgesamt nur einfach gerechnet</a:t>
            </a:r>
          </a:p>
        </p:txBody>
      </p:sp>
    </p:spTree>
    <p:extLst>
      <p:ext uri="{BB962C8B-B14F-4D97-AF65-F5344CB8AC3E}">
        <p14:creationId xmlns:p14="http://schemas.microsoft.com/office/powerpoint/2010/main" val="156246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28288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sp>
        <p:nvSpPr>
          <p:cNvPr id="46" name="Titel 1">
            <a:extLst>
              <a:ext uri="{FF2B5EF4-FFF2-40B4-BE49-F238E27FC236}">
                <a16:creationId xmlns:a16="http://schemas.microsoft.com/office/drawing/2014/main" id="{7F87DBDE-38E5-F945-A74E-C6E2BA3764D4}"/>
              </a:ext>
            </a:extLst>
          </p:cNvPr>
          <p:cNvSpPr txBox="1">
            <a:spLocks/>
          </p:cNvSpPr>
          <p:nvPr/>
        </p:nvSpPr>
        <p:spPr>
          <a:xfrm>
            <a:off x="172304" y="1124744"/>
            <a:ext cx="11593288" cy="5856796"/>
          </a:xfrm>
          <a:prstGeom prst="rect">
            <a:avLst/>
          </a:prstGeom>
          <a:effectLst/>
        </p:spPr>
        <p:txBody>
          <a:bodyPr vert="horz" lIns="121899" tIns="60949" rIns="121899" bIns="60949" rtlCol="0" anchor="ctr" anchorCtr="0">
            <a:normAutofit lnSpcReduction="10000"/>
          </a:bodyPr>
          <a:lstStyle>
            <a:lvl1pPr algn="ctr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normalizeH="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DE" sz="3600" b="1" dirty="0">
                <a:solidFill>
                  <a:srgbClr val="0070C0"/>
                </a:solidFill>
              </a:rPr>
              <a:t>Verbrauch Wasser für Beregnungsanlage + Tennisplätze – eigener Zähler</a:t>
            </a:r>
            <a:br>
              <a:rPr lang="de-DE" b="1" dirty="0">
                <a:solidFill>
                  <a:srgbClr val="0070C0"/>
                </a:solidFill>
              </a:rPr>
            </a:br>
            <a:endParaRPr lang="de-DE" b="1" dirty="0">
              <a:solidFill>
                <a:srgbClr val="0070C0"/>
              </a:solidFill>
            </a:endParaRPr>
          </a:p>
          <a:p>
            <a:endParaRPr lang="de-DE" b="1" dirty="0"/>
          </a:p>
          <a:p>
            <a:br>
              <a:rPr lang="de-DE" b="1" dirty="0"/>
            </a:br>
            <a:br>
              <a:rPr lang="de-DE" dirty="0"/>
            </a:br>
            <a:endParaRPr lang="de-DE" dirty="0"/>
          </a:p>
          <a:p>
            <a:endParaRPr lang="de-DE" dirty="0"/>
          </a:p>
          <a:p>
            <a:br>
              <a:rPr lang="de-DE" dirty="0"/>
            </a:br>
            <a:r>
              <a:rPr lang="de-DE" sz="2800" dirty="0"/>
              <a:t>Ergab eine Nachzahlung von  2.834,57 € !</a:t>
            </a:r>
            <a:br>
              <a:rPr lang="de-DE" sz="2800" dirty="0"/>
            </a:br>
            <a:r>
              <a:rPr lang="de-DE" sz="2800" dirty="0"/>
              <a:t>Auch resultierend aus den niedrigen Vorauszahlungen.</a:t>
            </a:r>
            <a:br>
              <a:rPr lang="de-DE" sz="2800" dirty="0"/>
            </a:br>
            <a:r>
              <a:rPr lang="de-DE" sz="2800" dirty="0"/>
              <a:t>Dagegen steht ein Zuschuss von der Gemeinde in Höhe von  500,00 €</a:t>
            </a:r>
            <a:br>
              <a:rPr lang="de-DE" dirty="0"/>
            </a:br>
            <a:endParaRPr lang="de-DE" dirty="0"/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81C33D7D-E470-46D9-980A-749336E9A008}"/>
              </a:ext>
            </a:extLst>
          </p:cNvPr>
          <p:cNvSpPr txBox="1"/>
          <p:nvPr/>
        </p:nvSpPr>
        <p:spPr>
          <a:xfrm>
            <a:off x="1917948" y="2585319"/>
            <a:ext cx="8856984" cy="206210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2019		1662 m³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2020		  909 m³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2021		  185 m³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2022		2336 m³</a:t>
            </a:r>
          </a:p>
        </p:txBody>
      </p:sp>
    </p:spTree>
    <p:extLst>
      <p:ext uri="{BB962C8B-B14F-4D97-AF65-F5344CB8AC3E}">
        <p14:creationId xmlns:p14="http://schemas.microsoft.com/office/powerpoint/2010/main" val="17115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1B73D3-509B-C324-B5FB-335C4C2B1937}"/>
              </a:ext>
            </a:extLst>
          </p:cNvPr>
          <p:cNvSpPr txBox="1">
            <a:spLocks/>
          </p:cNvSpPr>
          <p:nvPr/>
        </p:nvSpPr>
        <p:spPr>
          <a:xfrm>
            <a:off x="261764" y="631882"/>
            <a:ext cx="11521280" cy="6268751"/>
          </a:xfrm>
          <a:prstGeom prst="rect">
            <a:avLst/>
          </a:prstGeom>
          <a:effectLst/>
        </p:spPr>
        <p:txBody>
          <a:bodyPr vert="horz" lIns="121899" tIns="60949" rIns="121899" bIns="60949" rtlCol="0" anchor="ctr" anchorCtr="0">
            <a:normAutofit/>
          </a:bodyPr>
          <a:lstStyle>
            <a:lvl1pPr algn="ctr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normalizeH="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solidFill>
                  <a:srgbClr val="4472C4"/>
                </a:solidFill>
              </a:rPr>
              <a:t>Stromverbrauch:</a:t>
            </a:r>
            <a:br>
              <a:rPr lang="de-DE" sz="2800" dirty="0"/>
            </a:br>
            <a:br>
              <a:rPr lang="de-DE" sz="2800" dirty="0"/>
            </a:br>
            <a:r>
              <a:rPr lang="de-DE" sz="2800" b="1" u="sng" dirty="0"/>
              <a:t>Zähler Sportheim und Flutlicht</a:t>
            </a:r>
            <a:br>
              <a:rPr lang="de-DE" sz="2800" dirty="0"/>
            </a:br>
            <a:r>
              <a:rPr lang="de-DE" sz="2800" dirty="0"/>
              <a:t>2019	5.620 </a:t>
            </a:r>
            <a:r>
              <a:rPr lang="de-DE" sz="2800" dirty="0" err="1"/>
              <a:t>kw</a:t>
            </a:r>
            <a:br>
              <a:rPr lang="de-DE" sz="2800" dirty="0"/>
            </a:br>
            <a:r>
              <a:rPr lang="de-DE" sz="2800" dirty="0"/>
              <a:t>2020	4.993 </a:t>
            </a:r>
            <a:r>
              <a:rPr lang="de-DE" sz="2800" dirty="0" err="1"/>
              <a:t>kw</a:t>
            </a:r>
            <a:br>
              <a:rPr lang="de-DE" sz="2800" dirty="0"/>
            </a:br>
            <a:r>
              <a:rPr lang="de-DE" sz="2800" dirty="0"/>
              <a:t>2021	4.216 </a:t>
            </a:r>
            <a:r>
              <a:rPr lang="de-DE" sz="2800" dirty="0" err="1"/>
              <a:t>kw</a:t>
            </a:r>
            <a:br>
              <a:rPr lang="de-DE" sz="2800" dirty="0"/>
            </a:br>
            <a:r>
              <a:rPr lang="de-DE" sz="2800" dirty="0"/>
              <a:t>2022	6.438 </a:t>
            </a:r>
            <a:r>
              <a:rPr lang="de-DE" sz="2800" dirty="0" err="1"/>
              <a:t>kw</a:t>
            </a:r>
            <a:br>
              <a:rPr lang="de-DE" sz="2800" dirty="0"/>
            </a:br>
            <a:br>
              <a:rPr lang="de-DE" sz="2800" dirty="0"/>
            </a:br>
            <a:r>
              <a:rPr lang="de-DE" sz="2800" b="1" u="sng" dirty="0"/>
              <a:t>Zähler Tennisheim</a:t>
            </a:r>
            <a:br>
              <a:rPr lang="de-DE" sz="2800" dirty="0"/>
            </a:br>
            <a:r>
              <a:rPr lang="de-DE" sz="2800" dirty="0"/>
              <a:t>2019	1.586 </a:t>
            </a:r>
            <a:r>
              <a:rPr lang="de-DE" sz="2800" dirty="0" err="1"/>
              <a:t>kw</a:t>
            </a:r>
            <a:br>
              <a:rPr lang="de-DE" sz="2800" dirty="0"/>
            </a:br>
            <a:r>
              <a:rPr lang="de-DE" sz="2800" dirty="0"/>
              <a:t>2020	1.515 </a:t>
            </a:r>
            <a:r>
              <a:rPr lang="de-DE" sz="2800" dirty="0" err="1"/>
              <a:t>kw</a:t>
            </a:r>
            <a:br>
              <a:rPr lang="de-DE" sz="2800" dirty="0"/>
            </a:br>
            <a:r>
              <a:rPr lang="de-DE" sz="2800" dirty="0"/>
              <a:t>2021	   669 </a:t>
            </a:r>
            <a:r>
              <a:rPr lang="de-DE" sz="2800" dirty="0" err="1"/>
              <a:t>kw</a:t>
            </a:r>
            <a:br>
              <a:rPr lang="de-DE" sz="2800" dirty="0"/>
            </a:br>
            <a:r>
              <a:rPr lang="de-DE" sz="2800" dirty="0"/>
              <a:t>2022	1.119 </a:t>
            </a:r>
            <a:r>
              <a:rPr lang="de-DE" sz="2800" dirty="0" err="1"/>
              <a:t>kw</a:t>
            </a:r>
            <a:endParaRPr lang="de-DE" sz="2800" dirty="0"/>
          </a:p>
          <a:p>
            <a:br>
              <a:rPr lang="de-DE" sz="2800" dirty="0"/>
            </a:br>
            <a:r>
              <a:rPr lang="de-DE" sz="2800" b="1" dirty="0">
                <a:solidFill>
                  <a:srgbClr val="0070C0"/>
                </a:solidFill>
              </a:rPr>
              <a:t>Sensibilisierung zum vernünftigen Umgang zum Stromverbrauch !</a:t>
            </a:r>
          </a:p>
        </p:txBody>
      </p:sp>
    </p:spTree>
    <p:extLst>
      <p:ext uri="{BB962C8B-B14F-4D97-AF65-F5344CB8AC3E}">
        <p14:creationId xmlns:p14="http://schemas.microsoft.com/office/powerpoint/2010/main" val="126442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DF636E0-8491-741F-D060-D957A467A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812" y="2800662"/>
            <a:ext cx="4195760" cy="25342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3A7A91E-7712-D663-25CF-F4DB8E6BE0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0924" y="1124744"/>
            <a:ext cx="4363091" cy="562752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FFD0290-1EBF-EEC6-D61F-7C034DFE93F3}"/>
              </a:ext>
            </a:extLst>
          </p:cNvPr>
          <p:cNvSpPr txBox="1"/>
          <p:nvPr/>
        </p:nvSpPr>
        <p:spPr>
          <a:xfrm>
            <a:off x="1371734" y="2227796"/>
            <a:ext cx="2839916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chemeClr val="tx2"/>
                </a:solidFill>
                <a:uFillTx/>
                <a:latin typeface="Calibri"/>
              </a:rPr>
              <a:t>Rahmenvertrag mit BLSV</a:t>
            </a:r>
          </a:p>
        </p:txBody>
      </p:sp>
    </p:spTree>
    <p:extLst>
      <p:ext uri="{BB962C8B-B14F-4D97-AF65-F5344CB8AC3E}">
        <p14:creationId xmlns:p14="http://schemas.microsoft.com/office/powerpoint/2010/main" val="380114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E703BEA-3B8F-2073-6233-7D5FC4E677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310" t="-1883" r="13733" b="1883"/>
          <a:stretch/>
        </p:blipFill>
        <p:spPr>
          <a:xfrm>
            <a:off x="337644" y="1096222"/>
            <a:ext cx="5108696" cy="53400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4AC7C87-DF9E-ABE6-7C9B-27DB7F64F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6340" y="1196752"/>
            <a:ext cx="6485090" cy="523954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0647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3727E26-033B-8BDC-AA5D-4C42231B0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193" y="1124744"/>
            <a:ext cx="9792438" cy="550824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8750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188640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Begrüßung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2854051" y="2204864"/>
            <a:ext cx="6408712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11000" dirty="0"/>
              <a:t>Martin </a:t>
            </a:r>
          </a:p>
          <a:p>
            <a:pPr algn="ctr"/>
            <a:r>
              <a:rPr lang="de-DE" sz="11000" dirty="0"/>
              <a:t>Nadler</a:t>
            </a:r>
          </a:p>
        </p:txBody>
      </p:sp>
    </p:spTree>
    <p:extLst>
      <p:ext uri="{BB962C8B-B14F-4D97-AF65-F5344CB8AC3E}">
        <p14:creationId xmlns:p14="http://schemas.microsoft.com/office/powerpoint/2010/main" val="20165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046A66A-ED02-7A71-C39D-3A447D3E3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9996" y="1052736"/>
            <a:ext cx="7488832" cy="561662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39461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C9D1F7-CBB1-F5F3-D605-A17D5B513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52" y="980728"/>
            <a:ext cx="10113120" cy="56886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39857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6EF3AA2-6ABB-5B27-C1FF-B6F9D31D1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464" y="980728"/>
            <a:ext cx="8527896" cy="573325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9858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6F564F0-0803-189C-5E4F-4133E6F9A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0079" y="980728"/>
            <a:ext cx="8168666" cy="573325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3199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6DB4C78-8F82-32AF-C949-7550C5C97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8741" y="980728"/>
            <a:ext cx="7591341" cy="57033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89007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B15D56B-F0E0-AA27-9725-C64C46EE2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236" y="908720"/>
            <a:ext cx="7740352" cy="580526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0572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4CC10F0-BB00-E2B9-A030-6779AB141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2144" y="908720"/>
            <a:ext cx="4824536" cy="574524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2370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F12847B-2A6B-CC3E-5820-CBE4E8B359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204" y="1023843"/>
            <a:ext cx="4874415" cy="57767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87152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2" y="172449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-99392"/>
            <a:ext cx="1188132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1. Vorstandes</a:t>
            </a:r>
          </a:p>
          <a:p>
            <a:endParaRPr lang="de-DE" sz="6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A06C8C3-D116-0863-2A2F-B9A37AFBA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236" y="908720"/>
            <a:ext cx="7740352" cy="580526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6742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188640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des Kassiers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2854050" y="2204864"/>
            <a:ext cx="6912769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11000" dirty="0"/>
              <a:t>Christoph</a:t>
            </a:r>
          </a:p>
          <a:p>
            <a:pPr algn="ctr"/>
            <a:r>
              <a:rPr lang="de-DE" sz="11000" dirty="0"/>
              <a:t>Karl</a:t>
            </a:r>
          </a:p>
        </p:txBody>
      </p:sp>
    </p:spTree>
    <p:extLst>
      <p:ext uri="{BB962C8B-B14F-4D97-AF65-F5344CB8AC3E}">
        <p14:creationId xmlns:p14="http://schemas.microsoft.com/office/powerpoint/2010/main" val="220293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39" y="-243408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5400" b="1" dirty="0" err="1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TagesOrdnung</a:t>
            </a:r>
            <a:endParaRPr lang="de-DE" sz="5400" b="1" dirty="0">
              <a:effectLst>
                <a:outerShdw blurRad="38100" dist="50800" dir="5400000" sx="105000" sy="105000" algn="t" rotWithShape="0">
                  <a:prstClr val="black"/>
                </a:outerShdw>
              </a:effectLst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981844" y="692696"/>
            <a:ext cx="11593286" cy="594008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endParaRPr lang="de-DE" sz="2000" dirty="0"/>
          </a:p>
          <a:p>
            <a:pPr marL="457200" indent="-457200">
              <a:buBlip>
                <a:blip r:embed="rId3"/>
              </a:buBlip>
            </a:pPr>
            <a:r>
              <a:rPr lang="de-DE" sz="2800" dirty="0"/>
              <a:t>Begrüßung</a:t>
            </a:r>
          </a:p>
          <a:p>
            <a:endParaRPr lang="de-DE" sz="1000" dirty="0"/>
          </a:p>
          <a:p>
            <a:pPr marL="457200" indent="-457200">
              <a:buBlip>
                <a:blip r:embed="rId3"/>
              </a:buBlip>
            </a:pPr>
            <a:r>
              <a:rPr lang="de-DE" sz="2800" dirty="0"/>
              <a:t>Protokoll 02.02.2020</a:t>
            </a:r>
          </a:p>
          <a:p>
            <a:endParaRPr lang="de-DE" sz="1000" dirty="0"/>
          </a:p>
          <a:p>
            <a:pPr marL="457200" indent="-457200">
              <a:buBlip>
                <a:blip r:embed="rId3"/>
              </a:buBlip>
            </a:pPr>
            <a:r>
              <a:rPr lang="de-DE" sz="2800" dirty="0"/>
              <a:t>Bericht des 1. Vorsitzenden</a:t>
            </a:r>
          </a:p>
          <a:p>
            <a:r>
              <a:rPr lang="de-DE" sz="1000" dirty="0"/>
              <a:t> </a:t>
            </a:r>
            <a:r>
              <a:rPr lang="de-DE" sz="2800" dirty="0"/>
              <a:t>     aus den Jahren 2020 - 2021 – 2022</a:t>
            </a:r>
          </a:p>
          <a:p>
            <a:endParaRPr lang="de-DE" sz="1000" dirty="0"/>
          </a:p>
          <a:p>
            <a:pPr marL="457200" indent="-457200">
              <a:buBlip>
                <a:blip r:embed="rId3"/>
              </a:buBlip>
            </a:pPr>
            <a:r>
              <a:rPr lang="de-DE" sz="2800" dirty="0"/>
              <a:t>Bericht Hauptkassier und Entlastung </a:t>
            </a:r>
          </a:p>
          <a:p>
            <a:r>
              <a:rPr lang="de-DE" sz="2800" dirty="0"/>
              <a:t>     der Vorstandschaft 2020 – 2021 - 2022</a:t>
            </a:r>
          </a:p>
          <a:p>
            <a:endParaRPr lang="de-DE" sz="1000" dirty="0"/>
          </a:p>
          <a:p>
            <a:pPr marL="457200" indent="-457200">
              <a:buBlip>
                <a:blip r:embed="rId3"/>
              </a:buBlip>
            </a:pPr>
            <a:r>
              <a:rPr lang="de-DE" sz="2800" dirty="0"/>
              <a:t>Berichte der Abteilungen</a:t>
            </a:r>
          </a:p>
          <a:p>
            <a:endParaRPr lang="de-DE" sz="1000" dirty="0"/>
          </a:p>
          <a:p>
            <a:pPr marL="457200" indent="-457200">
              <a:buBlip>
                <a:blip r:embed="rId3"/>
              </a:buBlip>
            </a:pPr>
            <a:r>
              <a:rPr lang="de-DE" sz="2800" dirty="0"/>
              <a:t>Satzungsänderung   §8 Nr. 1   und   §9 Nr. 1.2</a:t>
            </a:r>
          </a:p>
          <a:p>
            <a:endParaRPr lang="de-DE" sz="1000" dirty="0"/>
          </a:p>
          <a:p>
            <a:pPr marL="457200" indent="-457200">
              <a:buBlip>
                <a:blip r:embed="rId3"/>
              </a:buBlip>
            </a:pPr>
            <a:r>
              <a:rPr lang="de-DE" sz="2800" dirty="0"/>
              <a:t>Neuwahlen</a:t>
            </a:r>
          </a:p>
          <a:p>
            <a:endParaRPr lang="de-DE" sz="1000" dirty="0"/>
          </a:p>
          <a:p>
            <a:pPr marL="457200" indent="-457200">
              <a:buBlip>
                <a:blip r:embed="rId3"/>
              </a:buBlip>
            </a:pPr>
            <a:r>
              <a:rPr lang="de-DE" sz="2800" dirty="0"/>
              <a:t>Verschiedenes, Anfragen</a:t>
            </a:r>
          </a:p>
        </p:txBody>
      </p:sp>
    </p:spTree>
    <p:extLst>
      <p:ext uri="{BB962C8B-B14F-4D97-AF65-F5344CB8AC3E}">
        <p14:creationId xmlns:p14="http://schemas.microsoft.com/office/powerpoint/2010/main" val="332924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40" y="260648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66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Kassenbericht 2020 - 2022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700808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C6AD6E-EA46-DF65-6DE1-139AE2D33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6408" y="1700808"/>
            <a:ext cx="9144000" cy="4416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163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2" y="1234208"/>
            <a:ext cx="11881320" cy="573490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685800" indent="-685800">
              <a:spcBef>
                <a:spcPts val="800"/>
              </a:spcBef>
              <a:buBlip>
                <a:blip r:embed="rId3"/>
              </a:buBlip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4000" dirty="0">
                <a:latin typeface="Arial" charset="0"/>
              </a:rPr>
              <a:t>Einnahmen &amp; Ausgaben 2020 - 2022</a:t>
            </a:r>
          </a:p>
          <a:p>
            <a:pPr marL="685800" indent="-685800">
              <a:spcBef>
                <a:spcPts val="800"/>
              </a:spcBef>
              <a:buBlip>
                <a:blip r:embed="rId3"/>
              </a:buBlip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4000" dirty="0">
                <a:latin typeface="Arial" charset="0"/>
              </a:rPr>
              <a:t>Gesamtübersicht 2020 - 2022</a:t>
            </a:r>
          </a:p>
          <a:p>
            <a:pPr marL="685800" indent="-685800">
              <a:spcBef>
                <a:spcPts val="800"/>
              </a:spcBef>
              <a:buBlip>
                <a:blip r:embed="rId3"/>
              </a:buBlip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4000" dirty="0">
                <a:latin typeface="Arial" charset="0"/>
              </a:rPr>
              <a:t>Darlehensbestände 31.12.2022</a:t>
            </a:r>
          </a:p>
          <a:p>
            <a:pPr marL="685800" indent="-685800">
              <a:spcBef>
                <a:spcPts val="800"/>
              </a:spcBef>
              <a:buBlip>
                <a:blip r:embed="rId3"/>
              </a:buBlip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4000" dirty="0">
                <a:latin typeface="Arial" charset="0"/>
              </a:rPr>
              <a:t>Entwicklung 2012 - 2022</a:t>
            </a:r>
          </a:p>
          <a:p>
            <a:pPr marL="685800" indent="-685800">
              <a:spcBef>
                <a:spcPts val="800"/>
              </a:spcBef>
              <a:buBlip>
                <a:blip r:embed="rId3"/>
              </a:buBlip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4000" dirty="0">
                <a:latin typeface="Arial" charset="0"/>
              </a:rPr>
              <a:t>Kassenstand der Abteilungen</a:t>
            </a:r>
          </a:p>
          <a:p>
            <a:pPr marL="685800" indent="-685800">
              <a:spcBef>
                <a:spcPts val="800"/>
              </a:spcBef>
              <a:buBlip>
                <a:blip r:embed="rId3"/>
              </a:buBlip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4000" dirty="0">
                <a:latin typeface="Arial" charset="0"/>
              </a:rPr>
              <a:t>Entlastung der Vorstandschaft</a:t>
            </a:r>
          </a:p>
          <a:p>
            <a:pPr marL="685800" indent="-685800">
              <a:spcBef>
                <a:spcPts val="800"/>
              </a:spcBef>
              <a:buBlip>
                <a:blip r:embed="rId3"/>
              </a:buBlip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4000" dirty="0">
                <a:latin typeface="Arial" charset="0"/>
              </a:rPr>
              <a:t>Neue Kommunikationswege</a:t>
            </a:r>
          </a:p>
          <a:p>
            <a:pPr marL="685800" indent="-685800">
              <a:spcBef>
                <a:spcPts val="800"/>
              </a:spcBef>
              <a:buBlip>
                <a:blip r:embed="rId3"/>
              </a:buBlip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endParaRPr lang="de-DE" altLang="de-DE" sz="4000" dirty="0">
              <a:effectLst>
                <a:outerShdw blurRad="50800" dist="50800" dir="5400000" sx="105000" sy="105000" algn="t" rotWithShape="0">
                  <a:prstClr val="black"/>
                </a:outerShdw>
              </a:effectLst>
              <a:latin typeface="Arial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093EBD85-226A-15E8-F2B8-6681404550C1}"/>
              </a:ext>
            </a:extLst>
          </p:cNvPr>
          <p:cNvSpPr txBox="1">
            <a:spLocks/>
          </p:cNvSpPr>
          <p:nvPr/>
        </p:nvSpPr>
        <p:spPr>
          <a:xfrm>
            <a:off x="45739" y="72962"/>
            <a:ext cx="12025336" cy="16998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121899" tIns="60949" rIns="121899" bIns="60949" rtlCol="0" anchor="ctr" anchorCtr="0">
            <a:normAutofit/>
          </a:bodyPr>
          <a:lstStyle>
            <a:lvl1pPr algn="ctr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normalizeH="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Kassenbericht 2020 </a:t>
            </a:r>
            <a:r>
              <a:rPr lang="de-DE" sz="6600" b="1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- 2022</a:t>
            </a:r>
            <a:endParaRPr lang="de-DE" sz="6600" b="1" dirty="0">
              <a:effectLst>
                <a:outerShdw blurRad="38100" dist="50800" dir="5400000" sx="105000" sy="105000" algn="t" rotWithShape="0">
                  <a:prstClr val="black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669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40" y="-315416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48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Kassenbericht 2020 - Einnahmen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700808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230CFD1F-3479-6DCD-E8FF-1003F46AB9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8819727"/>
              </p:ext>
            </p:extLst>
          </p:nvPr>
        </p:nvGraphicFramePr>
        <p:xfrm>
          <a:off x="261764" y="908720"/>
          <a:ext cx="11665296" cy="6338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5079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744" y="-287078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48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Kassenbericht 2020 - Ausgaben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700808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3335D5FC-6815-0245-B134-F6820A4F8B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2971717"/>
              </p:ext>
            </p:extLst>
          </p:nvPr>
        </p:nvGraphicFramePr>
        <p:xfrm>
          <a:off x="166886" y="764704"/>
          <a:ext cx="11855052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1409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-357403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48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Kassenbericht 2021 - Einnahmen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700808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CBCB5BF3-6609-8E8F-24BE-BF71359270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7904019"/>
              </p:ext>
            </p:extLst>
          </p:nvPr>
        </p:nvGraphicFramePr>
        <p:xfrm>
          <a:off x="85142" y="908720"/>
          <a:ext cx="11855052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4643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744" y="-334684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48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Kassenbericht 2021 - Ausgaben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700808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A0F80D69-55F9-791E-1BD9-AAB1AA0DCF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8359018"/>
              </p:ext>
            </p:extLst>
          </p:nvPr>
        </p:nvGraphicFramePr>
        <p:xfrm>
          <a:off x="0" y="908720"/>
          <a:ext cx="12025336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224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744" y="-387424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48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Kassenbericht 2022 - Einnahmen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700808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4EC865EA-E48F-E39D-EB75-C48DD58D95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898601"/>
              </p:ext>
            </p:extLst>
          </p:nvPr>
        </p:nvGraphicFramePr>
        <p:xfrm>
          <a:off x="279766" y="836712"/>
          <a:ext cx="11629292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1305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40" y="-347177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48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Kassenbericht 2022 - Ausgaben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700808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6527A03C-29C3-CBF2-0A1A-EDB054BA1E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7418086"/>
              </p:ext>
            </p:extLst>
          </p:nvPr>
        </p:nvGraphicFramePr>
        <p:xfrm>
          <a:off x="81744" y="671080"/>
          <a:ext cx="12025336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2284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744" y="-206840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48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Kassenbericht 2020 - 2022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700808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7373F0E1-DD40-5AD9-568C-E53CB4609D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4140468"/>
              </p:ext>
            </p:extLst>
          </p:nvPr>
        </p:nvGraphicFramePr>
        <p:xfrm>
          <a:off x="-746348" y="1279568"/>
          <a:ext cx="10657184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6050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744" y="-206840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>
              <a:spcBef>
                <a:spcPts val="800"/>
              </a:spcBef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4800" dirty="0">
                <a:latin typeface="Arial" charset="0"/>
              </a:rPr>
              <a:t>Darlehensbestände 31.12.2022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700808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96AC53B-52EE-EEE2-30FC-E8B239951A32}"/>
              </a:ext>
            </a:extLst>
          </p:cNvPr>
          <p:cNvSpPr txBox="1"/>
          <p:nvPr/>
        </p:nvSpPr>
        <p:spPr>
          <a:xfrm>
            <a:off x="2529184" y="1040654"/>
            <a:ext cx="6408712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de-DE" dirty="0"/>
              <a:t>Laufendes Konto Raiffeisenbank</a:t>
            </a:r>
          </a:p>
          <a:p>
            <a:pPr algn="ctr"/>
            <a:r>
              <a:rPr lang="de-DE" b="1" dirty="0">
                <a:solidFill>
                  <a:srgbClr val="92D050"/>
                </a:solidFill>
              </a:rPr>
              <a:t>6.334,31 €</a:t>
            </a:r>
          </a:p>
          <a:p>
            <a:pPr algn="ctr"/>
            <a:endParaRPr lang="de-DE" sz="1600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B4E25A12-EFC2-84C6-611A-451C691AD68A}"/>
              </a:ext>
            </a:extLst>
          </p:cNvPr>
          <p:cNvGrpSpPr/>
          <p:nvPr/>
        </p:nvGrpSpPr>
        <p:grpSpPr>
          <a:xfrm>
            <a:off x="7752528" y="4173916"/>
            <a:ext cx="4316578" cy="2191513"/>
            <a:chOff x="7752564" y="4278001"/>
            <a:chExt cx="4316578" cy="2191513"/>
          </a:xfrm>
        </p:grpSpPr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53709ECD-6CE5-8960-CFEF-D5C4737227EA}"/>
                </a:ext>
              </a:extLst>
            </p:cNvPr>
            <p:cNvSpPr txBox="1"/>
            <p:nvPr/>
          </p:nvSpPr>
          <p:spPr>
            <a:xfrm>
              <a:off x="7752564" y="4899854"/>
              <a:ext cx="431657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de-DE" sz="2400" dirty="0"/>
                <a:t>Darlehen 620412945</a:t>
              </a:r>
            </a:p>
            <a:p>
              <a:r>
                <a:rPr lang="de-DE" sz="2400" b="1" dirty="0">
                  <a:solidFill>
                    <a:srgbClr val="FF0000"/>
                  </a:solidFill>
                </a:rPr>
                <a:t>- 15.270,24 €</a:t>
              </a:r>
            </a:p>
            <a:p>
              <a:endParaRPr lang="de-DE" sz="2400" dirty="0"/>
            </a:p>
            <a:p>
              <a:r>
                <a:rPr lang="de-DE" sz="2400" dirty="0"/>
                <a:t>(1,95 % bis zum 30.12.2027)</a:t>
              </a:r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76EC571A-2702-D6A4-F5ED-ED59E139A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7452" y="4278001"/>
              <a:ext cx="444495" cy="491599"/>
            </a:xfrm>
            <a:prstGeom prst="rect">
              <a:avLst/>
            </a:prstGeom>
          </p:spPr>
        </p:pic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157BBBE-5181-4AD6-576E-F5FF66405F75}"/>
              </a:ext>
            </a:extLst>
          </p:cNvPr>
          <p:cNvGrpSpPr/>
          <p:nvPr/>
        </p:nvGrpSpPr>
        <p:grpSpPr>
          <a:xfrm>
            <a:off x="-65344" y="1710243"/>
            <a:ext cx="5036658" cy="2463673"/>
            <a:chOff x="-65344" y="1710243"/>
            <a:chExt cx="5036658" cy="2463673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E679D36C-64E8-9677-230C-25A64EA94CAE}"/>
                </a:ext>
              </a:extLst>
            </p:cNvPr>
            <p:cNvSpPr txBox="1"/>
            <p:nvPr/>
          </p:nvSpPr>
          <p:spPr>
            <a:xfrm>
              <a:off x="-65344" y="2234924"/>
              <a:ext cx="5036658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de-DE" sz="2400" dirty="0"/>
                <a:t>Darlehen 120412945</a:t>
              </a:r>
            </a:p>
            <a:p>
              <a:r>
                <a:rPr lang="de-DE" sz="2400" b="1" dirty="0">
                  <a:solidFill>
                    <a:srgbClr val="FF0000"/>
                  </a:solidFill>
                </a:rPr>
                <a:t>- 27.624,29 €</a:t>
              </a:r>
            </a:p>
            <a:p>
              <a:endParaRPr lang="de-DE" sz="2400" dirty="0"/>
            </a:p>
            <a:p>
              <a:r>
                <a:rPr lang="de-DE" sz="2400" dirty="0"/>
                <a:t>(1,65 % bis zum 30.06.2025)</a:t>
              </a:r>
            </a:p>
            <a:p>
              <a:endParaRPr lang="de-DE" dirty="0"/>
            </a:p>
          </p:txBody>
        </p:sp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B2CF82C1-7115-66C6-4182-11F6D248A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3828" y="1710243"/>
              <a:ext cx="444495" cy="491599"/>
            </a:xfrm>
            <a:prstGeom prst="rect">
              <a:avLst/>
            </a:prstGeom>
          </p:spPr>
        </p:pic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966ECD2-C9FF-A3DA-7FB4-8D91209071B8}"/>
              </a:ext>
            </a:extLst>
          </p:cNvPr>
          <p:cNvGrpSpPr/>
          <p:nvPr/>
        </p:nvGrpSpPr>
        <p:grpSpPr>
          <a:xfrm>
            <a:off x="349521" y="4163022"/>
            <a:ext cx="4436899" cy="2547643"/>
            <a:chOff x="349521" y="4163022"/>
            <a:chExt cx="4436899" cy="2547643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2CEC9367-B422-4E29-7414-A71810D982E0}"/>
                </a:ext>
              </a:extLst>
            </p:cNvPr>
            <p:cNvSpPr txBox="1"/>
            <p:nvPr/>
          </p:nvSpPr>
          <p:spPr>
            <a:xfrm>
              <a:off x="349521" y="4771673"/>
              <a:ext cx="4436899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de-DE" sz="2400" dirty="0"/>
                <a:t>Darlehen 420412945</a:t>
              </a:r>
            </a:p>
            <a:p>
              <a:r>
                <a:rPr lang="de-DE" sz="2400" b="1" dirty="0">
                  <a:solidFill>
                    <a:srgbClr val="FF0000"/>
                  </a:solidFill>
                </a:rPr>
                <a:t>- 8.949,42 €</a:t>
              </a:r>
            </a:p>
            <a:p>
              <a:endParaRPr lang="de-DE" sz="2400" dirty="0"/>
            </a:p>
            <a:p>
              <a:r>
                <a:rPr lang="de-DE" sz="2400" dirty="0"/>
                <a:t>(1,50 % bis zum 30.01.2026)</a:t>
              </a:r>
            </a:p>
            <a:p>
              <a:endParaRPr lang="de-DE" dirty="0"/>
            </a:p>
          </p:txBody>
        </p:sp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3834B084-2715-060C-34EB-42F22B538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3829" y="4163022"/>
              <a:ext cx="444495" cy="491599"/>
            </a:xfrm>
            <a:prstGeom prst="rect">
              <a:avLst/>
            </a:prstGeom>
          </p:spPr>
        </p:pic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C00692C6-CAEA-1007-B5E5-B5ED6C017FC9}"/>
              </a:ext>
            </a:extLst>
          </p:cNvPr>
          <p:cNvGrpSpPr/>
          <p:nvPr/>
        </p:nvGrpSpPr>
        <p:grpSpPr>
          <a:xfrm>
            <a:off x="7632809" y="1686428"/>
            <a:ext cx="4556016" cy="2429223"/>
            <a:chOff x="7632809" y="1686428"/>
            <a:chExt cx="4556016" cy="2429223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D1E60453-6EA4-3207-3DE1-6ED6ED8C0B5F}"/>
                </a:ext>
              </a:extLst>
            </p:cNvPr>
            <p:cNvSpPr txBox="1"/>
            <p:nvPr/>
          </p:nvSpPr>
          <p:spPr>
            <a:xfrm>
              <a:off x="7632809" y="2176659"/>
              <a:ext cx="4556016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de-DE" sz="2400" dirty="0"/>
                <a:t>Darlehen 320412945</a:t>
              </a:r>
            </a:p>
            <a:p>
              <a:r>
                <a:rPr lang="de-DE" sz="2400" b="1" dirty="0">
                  <a:solidFill>
                    <a:srgbClr val="FF0000"/>
                  </a:solidFill>
                </a:rPr>
                <a:t>- 29.295,82 €</a:t>
              </a:r>
            </a:p>
            <a:p>
              <a:endParaRPr lang="de-DE" sz="2400" dirty="0"/>
            </a:p>
            <a:p>
              <a:r>
                <a:rPr lang="de-DE" sz="2400" dirty="0"/>
                <a:t>(1,30 % bis zum 30.07.2026)</a:t>
              </a:r>
            </a:p>
            <a:p>
              <a:endParaRPr lang="de-DE" dirty="0"/>
            </a:p>
          </p:txBody>
        </p: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78EC7B9E-B1F5-E4AF-5F91-FA064C769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0024" y="1686428"/>
              <a:ext cx="444495" cy="4915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233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Baum, draußen, Himmel, Sonnenuntergang enthält.&#10;&#10;Automatisch generierte Beschreibung">
            <a:extLst>
              <a:ext uri="{FF2B5EF4-FFF2-40B4-BE49-F238E27FC236}">
                <a16:creationId xmlns:a16="http://schemas.microsoft.com/office/drawing/2014/main" id="{350CDD68-2130-276C-61F1-D60BB2EA1B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321" y="1700808"/>
            <a:ext cx="6108171" cy="458112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811" y="209949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1" y="313031"/>
            <a:ext cx="1188132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80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Totengedenken</a:t>
            </a:r>
          </a:p>
        </p:txBody>
      </p:sp>
    </p:spTree>
    <p:extLst>
      <p:ext uri="{BB962C8B-B14F-4D97-AF65-F5344CB8AC3E}">
        <p14:creationId xmlns:p14="http://schemas.microsoft.com/office/powerpoint/2010/main" val="36746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744" y="-206840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48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Entwicklung Kassenstand seit 2012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700808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FCEF563E-19AA-595F-ECD4-5BFE8E486B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3820523"/>
              </p:ext>
            </p:extLst>
          </p:nvPr>
        </p:nvGraphicFramePr>
        <p:xfrm>
          <a:off x="981844" y="1285220"/>
          <a:ext cx="10225136" cy="5606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4265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744" y="-269681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48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Bericht des Kassiers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700808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 Box 1">
            <a:extLst>
              <a:ext uri="{FF2B5EF4-FFF2-40B4-BE49-F238E27FC236}">
                <a16:creationId xmlns:a16="http://schemas.microsoft.com/office/drawing/2014/main" id="{1FD30D08-2452-7BBF-5726-A8ACAC9AB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7699" y="1430173"/>
            <a:ext cx="8353425" cy="4486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9pPr>
          </a:lstStyle>
          <a:p>
            <a:pPr algn="ctr">
              <a:buClrTx/>
              <a:buFontTx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de-DE" altLang="de-DE" sz="2800" dirty="0">
                <a:solidFill>
                  <a:schemeClr val="tx1"/>
                </a:solidFill>
                <a:latin typeface="Arial" charset="0"/>
              </a:rPr>
              <a:t>Kassenbestand der Abteilungen zum 31.12.2022:</a:t>
            </a:r>
            <a:r>
              <a:rPr lang="de-DE" altLang="de-DE" b="1" dirty="0">
                <a:solidFill>
                  <a:srgbClr val="000000"/>
                </a:solidFill>
                <a:latin typeface="Arial" charset="0"/>
              </a:rPr>
              <a:t>	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2B09AF1-B9AC-01E6-EF9F-EBA3868DDB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912" y="2839349"/>
            <a:ext cx="720080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E07071C6-6E1A-EA64-20C5-FE4A3C4742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912" y="5336531"/>
            <a:ext cx="720080" cy="72008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13ED42E4-B3D7-A99D-0ACC-C0F9017F9A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832" y="5232682"/>
            <a:ext cx="868502" cy="932125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D00EDF1C-A1C5-3BE6-B346-9E3595FB0170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762" y="2758772"/>
            <a:ext cx="846572" cy="105056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2D6DCB4-6315-969B-6CEE-C1F1C1FA6435}"/>
              </a:ext>
            </a:extLst>
          </p:cNvPr>
          <p:cNvSpPr txBox="1"/>
          <p:nvPr/>
        </p:nvSpPr>
        <p:spPr>
          <a:xfrm>
            <a:off x="2914155" y="5465738"/>
            <a:ext cx="230425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8.694,12 €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33626F5-F280-BB2F-E1C0-2C787D7C9AEE}"/>
              </a:ext>
            </a:extLst>
          </p:cNvPr>
          <p:cNvSpPr txBox="1"/>
          <p:nvPr/>
        </p:nvSpPr>
        <p:spPr>
          <a:xfrm>
            <a:off x="7073309" y="5465737"/>
            <a:ext cx="230425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9.011,37 €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C6B36DF-5698-9AC0-BAF1-94F2BA541B81}"/>
              </a:ext>
            </a:extLst>
          </p:cNvPr>
          <p:cNvSpPr txBox="1"/>
          <p:nvPr/>
        </p:nvSpPr>
        <p:spPr>
          <a:xfrm>
            <a:off x="7073309" y="2974888"/>
            <a:ext cx="230425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848,25 €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01667CC-3D38-F964-F2D6-2356DEFF2108}"/>
              </a:ext>
            </a:extLst>
          </p:cNvPr>
          <p:cNvSpPr txBox="1"/>
          <p:nvPr/>
        </p:nvSpPr>
        <p:spPr>
          <a:xfrm>
            <a:off x="2965920" y="2968556"/>
            <a:ext cx="230425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4.434,53 €</a:t>
            </a:r>
          </a:p>
        </p:txBody>
      </p:sp>
    </p:spTree>
    <p:extLst>
      <p:ext uri="{BB962C8B-B14F-4D97-AF65-F5344CB8AC3E}">
        <p14:creationId xmlns:p14="http://schemas.microsoft.com/office/powerpoint/2010/main" val="219242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744" y="-269681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48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Bericht des Kassiers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700808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 Box 1">
            <a:extLst>
              <a:ext uri="{FF2B5EF4-FFF2-40B4-BE49-F238E27FC236}">
                <a16:creationId xmlns:a16="http://schemas.microsoft.com/office/drawing/2014/main" id="{1FD30D08-2452-7BBF-5726-A8ACAC9AB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956" y="1205451"/>
            <a:ext cx="8353425" cy="7200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9pPr>
          </a:lstStyle>
          <a:p>
            <a:pPr algn="ctr">
              <a:buClrTx/>
              <a:buFontTx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de-DE" altLang="de-DE" sz="2800" dirty="0">
                <a:solidFill>
                  <a:schemeClr val="tx1"/>
                </a:solidFill>
                <a:latin typeface="Arial" charset="0"/>
              </a:rPr>
              <a:t>Entlastung der Vorstandschaft</a:t>
            </a:r>
            <a:endParaRPr lang="de-DE" altLang="de-DE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966160E-81FA-3F23-24EA-C8E25233EB36}"/>
              </a:ext>
            </a:extLst>
          </p:cNvPr>
          <p:cNvSpPr txBox="1"/>
          <p:nvPr/>
        </p:nvSpPr>
        <p:spPr>
          <a:xfrm>
            <a:off x="549796" y="2564904"/>
            <a:ext cx="110892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Entlastung der Vorstandschaft für die Jahre 2020, 2021 und 2022.</a:t>
            </a:r>
          </a:p>
          <a:p>
            <a:pPr algn="ctr"/>
            <a:endParaRPr lang="de-DE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Entlastung muss für jedes Jahr einzeln von der Versammlung vorgenommen werden. </a:t>
            </a:r>
          </a:p>
        </p:txBody>
      </p:sp>
    </p:spTree>
    <p:extLst>
      <p:ext uri="{BB962C8B-B14F-4D97-AF65-F5344CB8AC3E}">
        <p14:creationId xmlns:p14="http://schemas.microsoft.com/office/powerpoint/2010/main" val="399892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744" y="-269681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48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Bericht des </a:t>
            </a:r>
            <a:r>
              <a:rPr lang="de-DE" sz="4800" b="1" dirty="0" err="1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kassiers</a:t>
            </a:r>
            <a:endParaRPr lang="de-DE" sz="4800" b="1" dirty="0">
              <a:effectLst>
                <a:outerShdw blurRad="38100" dist="50800" dir="5400000" sx="105000" sy="105000" algn="t" rotWithShape="0">
                  <a:prstClr val="black"/>
                </a:outerShdw>
              </a:effectLst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700808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 Box 1">
            <a:extLst>
              <a:ext uri="{FF2B5EF4-FFF2-40B4-BE49-F238E27FC236}">
                <a16:creationId xmlns:a16="http://schemas.microsoft.com/office/drawing/2014/main" id="{1FD30D08-2452-7BBF-5726-A8ACAC9AB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956" y="1205451"/>
            <a:ext cx="8353425" cy="7200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9pPr>
          </a:lstStyle>
          <a:p>
            <a:pPr algn="ctr">
              <a:buClrTx/>
              <a:buFontTx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de-DE" altLang="de-DE" sz="2800" dirty="0">
                <a:solidFill>
                  <a:schemeClr val="tx1"/>
                </a:solidFill>
                <a:latin typeface="Arial" charset="0"/>
              </a:rPr>
              <a:t>Neue Kommunikationswege – bald erreichbar</a:t>
            </a:r>
            <a:endParaRPr lang="de-DE" altLang="de-DE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4CEBE5F-EA6F-4D44-84B4-80536189E6B5}"/>
              </a:ext>
            </a:extLst>
          </p:cNvPr>
          <p:cNvSpPr txBox="1"/>
          <p:nvPr/>
        </p:nvSpPr>
        <p:spPr>
          <a:xfrm>
            <a:off x="549796" y="1988840"/>
            <a:ext cx="113052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6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Mitgliederverwaltung/Finanzen: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Mitgliedsanträge, Änderungen von Bankverbindungen und Anschriften, Belege, Rechnungen, Aufstellungen Übungsleiter-Stunden usw. </a:t>
            </a:r>
          </a:p>
          <a:p>
            <a:pPr algn="ctr"/>
            <a:endPara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kassier@fc-boehmfeld.de </a:t>
            </a:r>
          </a:p>
          <a:p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6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Allgemeine Nachrichten:</a:t>
            </a:r>
          </a:p>
          <a:p>
            <a:endParaRPr lang="de-DE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vorstand@fc-boehmfeld.de </a:t>
            </a:r>
          </a:p>
          <a:p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870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188640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2854050" y="2204864"/>
            <a:ext cx="6912769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11000" dirty="0"/>
              <a:t>Beata </a:t>
            </a:r>
          </a:p>
          <a:p>
            <a:pPr algn="ctr"/>
            <a:r>
              <a:rPr lang="de-DE" sz="11000" dirty="0"/>
              <a:t>Bussinger</a:t>
            </a:r>
          </a:p>
        </p:txBody>
      </p:sp>
    </p:spTree>
    <p:extLst>
      <p:ext uri="{BB962C8B-B14F-4D97-AF65-F5344CB8AC3E}">
        <p14:creationId xmlns:p14="http://schemas.microsoft.com/office/powerpoint/2010/main" val="163032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133591F-41B0-5532-ACCF-B5285B632228}"/>
              </a:ext>
            </a:extLst>
          </p:cNvPr>
          <p:cNvSpPr txBox="1"/>
          <p:nvPr/>
        </p:nvSpPr>
        <p:spPr>
          <a:xfrm>
            <a:off x="153751" y="841830"/>
            <a:ext cx="1188132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000" dirty="0"/>
              <a:t>Neue Abteilungsleitung</a:t>
            </a:r>
          </a:p>
        </p:txBody>
      </p:sp>
      <p:pic>
        <p:nvPicPr>
          <p:cNvPr id="6" name="Grafik 5" descr="Ein Bild, das Boden, Im Haus, Wand, Person enthält.&#10;&#10;Automatisch generierte Beschreibung">
            <a:extLst>
              <a:ext uri="{FF2B5EF4-FFF2-40B4-BE49-F238E27FC236}">
                <a16:creationId xmlns:a16="http://schemas.microsoft.com/office/drawing/2014/main" id="{081B5A3B-A55E-0037-C521-73A0816C53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9" t="21007" r="15548"/>
          <a:stretch/>
        </p:blipFill>
        <p:spPr>
          <a:xfrm>
            <a:off x="3602339" y="1838345"/>
            <a:ext cx="4984145" cy="461499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63FE291-0FA4-2BC4-50FB-A1293E4902F9}"/>
              </a:ext>
            </a:extLst>
          </p:cNvPr>
          <p:cNvSpPr txBox="1"/>
          <p:nvPr/>
        </p:nvSpPr>
        <p:spPr>
          <a:xfrm>
            <a:off x="4347807" y="6021288"/>
            <a:ext cx="320435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Stellvertreter</a:t>
            </a:r>
          </a:p>
          <a:p>
            <a:pPr algn="ctr"/>
            <a:r>
              <a:rPr lang="de-DE" sz="2000" dirty="0"/>
              <a:t>- Christian Gugel -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6D616E4-009C-80D9-2A75-BD9AE7F0A146}"/>
              </a:ext>
            </a:extLst>
          </p:cNvPr>
          <p:cNvSpPr txBox="1"/>
          <p:nvPr/>
        </p:nvSpPr>
        <p:spPr>
          <a:xfrm>
            <a:off x="8778377" y="1872192"/>
            <a:ext cx="320435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Abteilungsleitung</a:t>
            </a:r>
          </a:p>
          <a:p>
            <a:pPr algn="ctr"/>
            <a:r>
              <a:rPr lang="de-DE" sz="2000" dirty="0"/>
              <a:t>- Beata Bussinger -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F69F216-A2F9-6D6B-6803-6A18AB9B2C8C}"/>
              </a:ext>
            </a:extLst>
          </p:cNvPr>
          <p:cNvSpPr txBox="1"/>
          <p:nvPr/>
        </p:nvSpPr>
        <p:spPr>
          <a:xfrm>
            <a:off x="205963" y="3932916"/>
            <a:ext cx="320435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Schatzmeisterin</a:t>
            </a:r>
          </a:p>
          <a:p>
            <a:pPr algn="ctr"/>
            <a:r>
              <a:rPr lang="de-DE" sz="2000" dirty="0"/>
              <a:t>- Claudia Plank -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365C5DC-9FF2-B578-D42C-7C5C74E78EF0}"/>
              </a:ext>
            </a:extLst>
          </p:cNvPr>
          <p:cNvSpPr txBox="1"/>
          <p:nvPr/>
        </p:nvSpPr>
        <p:spPr>
          <a:xfrm>
            <a:off x="203581" y="1518249"/>
            <a:ext cx="320435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Schriftführerin</a:t>
            </a:r>
          </a:p>
          <a:p>
            <a:pPr algn="ctr"/>
            <a:r>
              <a:rPr lang="de-DE" sz="2000" dirty="0"/>
              <a:t>- Daniela Sperling -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0559148-D999-32BF-D8D9-274870116957}"/>
              </a:ext>
            </a:extLst>
          </p:cNvPr>
          <p:cNvSpPr txBox="1"/>
          <p:nvPr/>
        </p:nvSpPr>
        <p:spPr>
          <a:xfrm>
            <a:off x="206090" y="2902554"/>
            <a:ext cx="320435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Jugendleiterin</a:t>
            </a:r>
          </a:p>
          <a:p>
            <a:pPr algn="ctr"/>
            <a:r>
              <a:rPr lang="de-DE" sz="2000" dirty="0"/>
              <a:t>- Isabel Glawe -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7571B44-0379-71C7-EFB6-457EA9040295}"/>
              </a:ext>
            </a:extLst>
          </p:cNvPr>
          <p:cNvSpPr txBox="1"/>
          <p:nvPr/>
        </p:nvSpPr>
        <p:spPr>
          <a:xfrm>
            <a:off x="8752674" y="2925084"/>
            <a:ext cx="320435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Beisitzerin</a:t>
            </a:r>
          </a:p>
          <a:p>
            <a:pPr algn="ctr"/>
            <a:r>
              <a:rPr lang="de-DE" sz="2000" dirty="0"/>
              <a:t>- Andrea Bauer -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C1BFDE4-E7B3-AB8E-098E-3735F584BEAA}"/>
              </a:ext>
            </a:extLst>
          </p:cNvPr>
          <p:cNvSpPr txBox="1"/>
          <p:nvPr/>
        </p:nvSpPr>
        <p:spPr>
          <a:xfrm>
            <a:off x="8778377" y="3932916"/>
            <a:ext cx="320435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Beisitzerin</a:t>
            </a:r>
          </a:p>
          <a:p>
            <a:pPr algn="ctr"/>
            <a:r>
              <a:rPr lang="de-DE" sz="2000" dirty="0"/>
              <a:t>- Andrea Nadler -</a:t>
            </a:r>
          </a:p>
        </p:txBody>
      </p: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32698384-7558-7E83-0601-4453C68E488C}"/>
              </a:ext>
            </a:extLst>
          </p:cNvPr>
          <p:cNvCxnSpPr>
            <a:cxnSpLocks/>
          </p:cNvCxnSpPr>
          <p:nvPr/>
        </p:nvCxnSpPr>
        <p:spPr>
          <a:xfrm flipV="1">
            <a:off x="3229606" y="2921428"/>
            <a:ext cx="2360750" cy="140351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Verbinder: gewinkelt 19">
            <a:extLst>
              <a:ext uri="{FF2B5EF4-FFF2-40B4-BE49-F238E27FC236}">
                <a16:creationId xmlns:a16="http://schemas.microsoft.com/office/drawing/2014/main" id="{FF9A21B5-E9DF-DBB3-6737-2028D91D734C}"/>
              </a:ext>
            </a:extLst>
          </p:cNvPr>
          <p:cNvCxnSpPr>
            <a:cxnSpLocks/>
          </p:cNvCxnSpPr>
          <p:nvPr/>
        </p:nvCxnSpPr>
        <p:spPr>
          <a:xfrm>
            <a:off x="3158240" y="1868536"/>
            <a:ext cx="1975937" cy="513178"/>
          </a:xfrm>
          <a:prstGeom prst="bentConnector3">
            <a:avLst>
              <a:gd name="adj1" fmla="val 100643"/>
            </a:avLst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4996FD61-E42B-C48D-98B1-EF1C4F3B5A51}"/>
              </a:ext>
            </a:extLst>
          </p:cNvPr>
          <p:cNvCxnSpPr>
            <a:cxnSpLocks/>
          </p:cNvCxnSpPr>
          <p:nvPr/>
        </p:nvCxnSpPr>
        <p:spPr>
          <a:xfrm flipV="1">
            <a:off x="3156861" y="3058133"/>
            <a:ext cx="1024756" cy="19079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BE172B62-02CE-6B43-73C5-1A5B5D3CB82F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7054649" y="2226135"/>
            <a:ext cx="1723728" cy="15557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0DB20C7C-47FA-121E-C152-981CFDFEDF05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6886500" y="2967868"/>
            <a:ext cx="1866174" cy="31115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EA6DEB43-F8C0-D567-F060-4FEADB565FBA}"/>
              </a:ext>
            </a:extLst>
          </p:cNvPr>
          <p:cNvCxnSpPr>
            <a:cxnSpLocks/>
          </p:cNvCxnSpPr>
          <p:nvPr/>
        </p:nvCxnSpPr>
        <p:spPr>
          <a:xfrm flipH="1" flipV="1">
            <a:off x="7678588" y="3865181"/>
            <a:ext cx="1030290" cy="45976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30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500"/>
                            </p:stCondLst>
                            <p:childTnLst>
                              <p:par>
                                <p:cTn id="10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133591F-41B0-5532-ACCF-B5285B632228}"/>
              </a:ext>
            </a:extLst>
          </p:cNvPr>
          <p:cNvSpPr txBox="1"/>
          <p:nvPr/>
        </p:nvSpPr>
        <p:spPr>
          <a:xfrm>
            <a:off x="153752" y="980728"/>
            <a:ext cx="1188132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0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Mitgliederzahlen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A65B271-5EC9-08B5-BD53-ABE7CEDDAD9C}"/>
              </a:ext>
            </a:extLst>
          </p:cNvPr>
          <p:cNvSpPr txBox="1"/>
          <p:nvPr/>
        </p:nvSpPr>
        <p:spPr>
          <a:xfrm>
            <a:off x="-36104" y="3235049"/>
            <a:ext cx="1188132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000" dirty="0"/>
              <a:t>Stand 31.12.2022			381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03F507B-09CA-72AD-CDA3-8316D8C2CFCF}"/>
              </a:ext>
            </a:extLst>
          </p:cNvPr>
          <p:cNvSpPr txBox="1"/>
          <p:nvPr/>
        </p:nvSpPr>
        <p:spPr>
          <a:xfrm>
            <a:off x="-28701" y="2377432"/>
            <a:ext cx="1188132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000" dirty="0"/>
              <a:t>Stand 31.12.2021			382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E5B2D5B-7A23-BBCD-77B2-5A5B866D1992}"/>
              </a:ext>
            </a:extLst>
          </p:cNvPr>
          <p:cNvSpPr txBox="1"/>
          <p:nvPr/>
        </p:nvSpPr>
        <p:spPr>
          <a:xfrm>
            <a:off x="256896" y="3429000"/>
            <a:ext cx="11675032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000" dirty="0"/>
              <a:t>				</a:t>
            </a:r>
          </a:p>
          <a:p>
            <a:endParaRPr lang="de-DE" sz="4000" dirty="0"/>
          </a:p>
          <a:p>
            <a:r>
              <a:rPr lang="de-DE" sz="4000" dirty="0"/>
              <a:t>Stand erstes Quartal 2023 schon 16 Eintritte  </a:t>
            </a:r>
          </a:p>
        </p:txBody>
      </p:sp>
    </p:spTree>
    <p:extLst>
      <p:ext uri="{BB962C8B-B14F-4D97-AF65-F5344CB8AC3E}">
        <p14:creationId xmlns:p14="http://schemas.microsoft.com/office/powerpoint/2010/main" val="340004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133591F-41B0-5532-ACCF-B5285B632228}"/>
              </a:ext>
            </a:extLst>
          </p:cNvPr>
          <p:cNvSpPr txBox="1"/>
          <p:nvPr/>
        </p:nvSpPr>
        <p:spPr>
          <a:xfrm>
            <a:off x="153752" y="1085509"/>
            <a:ext cx="1188132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32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Rückblick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CAF46B-D4F9-9879-6434-E276C06C75DB}"/>
              </a:ext>
            </a:extLst>
          </p:cNvPr>
          <p:cNvSpPr txBox="1"/>
          <p:nvPr/>
        </p:nvSpPr>
        <p:spPr>
          <a:xfrm>
            <a:off x="84506" y="1838345"/>
            <a:ext cx="7992890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000" dirty="0"/>
              <a:t>                             </a:t>
            </a:r>
            <a:r>
              <a:rPr lang="de-DE" sz="4000" u="sng" dirty="0"/>
              <a:t>Dance 4 Fun</a:t>
            </a:r>
          </a:p>
          <a:p>
            <a:r>
              <a:rPr lang="de-DE" sz="4000" dirty="0"/>
              <a:t> </a:t>
            </a:r>
          </a:p>
          <a:p>
            <a:r>
              <a:rPr lang="de-DE" sz="3200" dirty="0"/>
              <a:t>Unter der Leitung von:</a:t>
            </a:r>
          </a:p>
          <a:p>
            <a:endParaRPr lang="de-DE" sz="3200" dirty="0"/>
          </a:p>
          <a:p>
            <a:r>
              <a:rPr lang="de-DE" sz="3200" dirty="0"/>
              <a:t>Claudia Plank </a:t>
            </a:r>
          </a:p>
          <a:p>
            <a:r>
              <a:rPr lang="de-DE" sz="3200" dirty="0"/>
              <a:t>und </a:t>
            </a:r>
          </a:p>
          <a:p>
            <a:r>
              <a:rPr lang="de-DE" sz="3200" dirty="0"/>
              <a:t>Silvia Oldenburger-Amend</a:t>
            </a:r>
          </a:p>
          <a:p>
            <a:endParaRPr lang="de-DE" sz="16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  <a:p>
            <a:endParaRPr lang="de-DE" sz="32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7" name="Grafik 6" descr="Ein Bild, das Person, Frau, Wand, posieren enthält.&#10;&#10;Automatisch generierte Beschreibung">
            <a:extLst>
              <a:ext uri="{FF2B5EF4-FFF2-40B4-BE49-F238E27FC236}">
                <a16:creationId xmlns:a16="http://schemas.microsoft.com/office/drawing/2014/main" id="{FC107518-ED68-36A6-ACDF-F2D3EFF476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115" y="2600301"/>
            <a:ext cx="4032447" cy="403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9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Ein Bild, das Menschen, Gruppe, Skaten, mehrere enthält.&#10;&#10;Automatisch generierte Beschreibung">
            <a:extLst>
              <a:ext uri="{FF2B5EF4-FFF2-40B4-BE49-F238E27FC236}">
                <a16:creationId xmlns:a16="http://schemas.microsoft.com/office/drawing/2014/main" id="{2E0FE28B-2695-57FB-4F94-76EAEFF95F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346" y="817330"/>
            <a:ext cx="3836775" cy="2864904"/>
          </a:xfrm>
          <a:prstGeom prst="rect">
            <a:avLst/>
          </a:prstGeom>
        </p:spPr>
      </p:pic>
      <p:pic>
        <p:nvPicPr>
          <p:cNvPr id="14" name="Grafik 13" descr="Ein Bild, das Im Haus, Boden, Menschen, Gruppe enthält.&#10;&#10;Automatisch generierte Beschreibung">
            <a:extLst>
              <a:ext uri="{FF2B5EF4-FFF2-40B4-BE49-F238E27FC236}">
                <a16:creationId xmlns:a16="http://schemas.microsoft.com/office/drawing/2014/main" id="{7698AE7B-6088-BB53-CC26-1A104E6C37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28" y="817330"/>
            <a:ext cx="3896197" cy="292214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pic>
        <p:nvPicPr>
          <p:cNvPr id="8" name="Grafik 7" descr="Ein Bild, das Person, Gelände, Boden enthält.&#10;&#10;Automatisch generierte Beschreibung">
            <a:extLst>
              <a:ext uri="{FF2B5EF4-FFF2-40B4-BE49-F238E27FC236}">
                <a16:creationId xmlns:a16="http://schemas.microsoft.com/office/drawing/2014/main" id="{1371965F-E320-7591-DAA2-1AACD4E333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345" y="3520182"/>
            <a:ext cx="3836775" cy="307494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F15A864-7607-C959-B403-85D5BE8630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27" y="3573016"/>
            <a:ext cx="3896197" cy="302211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C9022356-6CDD-A66E-C9C5-26F4C25AE246}"/>
              </a:ext>
            </a:extLst>
          </p:cNvPr>
          <p:cNvSpPr txBox="1"/>
          <p:nvPr/>
        </p:nvSpPr>
        <p:spPr>
          <a:xfrm>
            <a:off x="4197860" y="1327743"/>
            <a:ext cx="3453410" cy="470898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3200" dirty="0"/>
              <a:t>Ca. 30 Kinder im Training! </a:t>
            </a:r>
          </a:p>
          <a:p>
            <a:pPr algn="ctr"/>
            <a:endParaRPr lang="de-DE" sz="3200" dirty="0"/>
          </a:p>
          <a:p>
            <a:pPr algn="ctr"/>
            <a:endParaRPr lang="de-DE" sz="3200" dirty="0"/>
          </a:p>
          <a:p>
            <a:pPr algn="ctr"/>
            <a:endParaRPr lang="de-DE" sz="3200" dirty="0"/>
          </a:p>
          <a:p>
            <a:pPr algn="ctr"/>
            <a:endParaRPr lang="de-DE" sz="1200" dirty="0"/>
          </a:p>
          <a:p>
            <a:pPr algn="ctr"/>
            <a:r>
              <a:rPr lang="de-DE" sz="3200" dirty="0"/>
              <a:t>Auftritte an Weihnachtsfeier</a:t>
            </a:r>
          </a:p>
          <a:p>
            <a:pPr algn="ctr"/>
            <a:r>
              <a:rPr lang="de-DE" sz="3200" dirty="0"/>
              <a:t>und Kinderfasching</a:t>
            </a:r>
          </a:p>
        </p:txBody>
      </p:sp>
    </p:spTree>
    <p:extLst>
      <p:ext uri="{BB962C8B-B14F-4D97-AF65-F5344CB8AC3E}">
        <p14:creationId xmlns:p14="http://schemas.microsoft.com/office/powerpoint/2010/main" val="244245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133591F-41B0-5532-ACCF-B5285B632228}"/>
              </a:ext>
            </a:extLst>
          </p:cNvPr>
          <p:cNvSpPr txBox="1"/>
          <p:nvPr/>
        </p:nvSpPr>
        <p:spPr>
          <a:xfrm>
            <a:off x="153752" y="1085509"/>
            <a:ext cx="1188132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32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Rückblick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CAF46B-D4F9-9879-6434-E276C06C75DB}"/>
              </a:ext>
            </a:extLst>
          </p:cNvPr>
          <p:cNvSpPr txBox="1"/>
          <p:nvPr/>
        </p:nvSpPr>
        <p:spPr>
          <a:xfrm>
            <a:off x="-674340" y="1670284"/>
            <a:ext cx="10441160" cy="498598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4000" dirty="0"/>
              <a:t>          Geräteturnen</a:t>
            </a:r>
          </a:p>
          <a:p>
            <a:pPr algn="ctr"/>
            <a:endParaRPr lang="de-DE" dirty="0"/>
          </a:p>
          <a:p>
            <a:r>
              <a:rPr lang="de-DE" sz="3200" dirty="0"/>
              <a:t>Ca. 30 Mädchen im Training! </a:t>
            </a:r>
          </a:p>
          <a:p>
            <a:endParaRPr lang="de-DE" sz="1000" dirty="0"/>
          </a:p>
          <a:p>
            <a:r>
              <a:rPr lang="de-DE" sz="3200" dirty="0"/>
              <a:t>Übungsleiter suchen </a:t>
            </a:r>
          </a:p>
          <a:p>
            <a:r>
              <a:rPr lang="de-DE" sz="3200" dirty="0"/>
              <a:t>Unterstützung von Eltern</a:t>
            </a:r>
          </a:p>
          <a:p>
            <a:r>
              <a:rPr lang="de-DE" sz="3200" dirty="0"/>
              <a:t>oder Freiwilligen!</a:t>
            </a:r>
          </a:p>
          <a:p>
            <a:endParaRPr lang="de-DE" sz="1000" dirty="0"/>
          </a:p>
          <a:p>
            <a:r>
              <a:rPr lang="de-DE" sz="3200" dirty="0"/>
              <a:t>Bitte bei Daniela Sperling oder </a:t>
            </a:r>
          </a:p>
          <a:p>
            <a:r>
              <a:rPr lang="de-DE" sz="3200" dirty="0"/>
              <a:t>Beata Bussinger melden!</a:t>
            </a:r>
          </a:p>
          <a:p>
            <a:endParaRPr lang="de-DE" sz="1000" dirty="0"/>
          </a:p>
          <a:p>
            <a:r>
              <a:rPr lang="de-DE" sz="3200" dirty="0"/>
              <a:t>Neue Turnanzüge für Wettkämpfe bestellt</a:t>
            </a:r>
          </a:p>
        </p:txBody>
      </p:sp>
      <p:pic>
        <p:nvPicPr>
          <p:cNvPr id="7" name="Grafik 6" descr="Ein Bild, das Boden, Im Haus, Menschen enthält.&#10;&#10;Automatisch generierte Beschreibung">
            <a:extLst>
              <a:ext uri="{FF2B5EF4-FFF2-40B4-BE49-F238E27FC236}">
                <a16:creationId xmlns:a16="http://schemas.microsoft.com/office/drawing/2014/main" id="{E94FC302-7F44-10C3-5D3D-AA738B03FE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524" y="2509571"/>
            <a:ext cx="4752528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94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Baum, draußen, Himmel, Sonnenuntergang enthält.&#10;&#10;Automatisch generierte Beschreibung">
            <a:extLst>
              <a:ext uri="{FF2B5EF4-FFF2-40B4-BE49-F238E27FC236}">
                <a16:creationId xmlns:a16="http://schemas.microsoft.com/office/drawing/2014/main" id="{350CDD68-2130-276C-61F1-D60BB2EA1B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321" y="1700808"/>
            <a:ext cx="6108171" cy="458112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811" y="209949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80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Totengedenken 2020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C8DC3F0-E471-6455-31C5-52F3603CAD2A}"/>
              </a:ext>
            </a:extLst>
          </p:cNvPr>
          <p:cNvSpPr txBox="1"/>
          <p:nvPr/>
        </p:nvSpPr>
        <p:spPr>
          <a:xfrm>
            <a:off x="3029712" y="1975435"/>
            <a:ext cx="6066047" cy="40318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de-DE" sz="3600" dirty="0"/>
              <a:t>Sebastian Schimmer</a:t>
            </a:r>
          </a:p>
          <a:p>
            <a:pPr algn="ctr"/>
            <a:endParaRPr lang="de-DE" sz="800" dirty="0"/>
          </a:p>
          <a:p>
            <a:pPr algn="ctr"/>
            <a:r>
              <a:rPr lang="de-DE" sz="3600" dirty="0"/>
              <a:t>Andrea Scholzen</a:t>
            </a:r>
          </a:p>
          <a:p>
            <a:pPr algn="ctr"/>
            <a:endParaRPr lang="de-DE" sz="800" dirty="0"/>
          </a:p>
          <a:p>
            <a:pPr algn="ctr"/>
            <a:r>
              <a:rPr lang="de-DE" sz="3600" dirty="0"/>
              <a:t>Martin Bast</a:t>
            </a:r>
          </a:p>
          <a:p>
            <a:pPr algn="ctr"/>
            <a:endParaRPr lang="de-DE" sz="800" dirty="0"/>
          </a:p>
          <a:p>
            <a:pPr algn="ctr"/>
            <a:r>
              <a:rPr lang="de-DE" sz="3600" dirty="0"/>
              <a:t>Ingrid Langhammer</a:t>
            </a:r>
          </a:p>
          <a:p>
            <a:pPr algn="ctr"/>
            <a:endParaRPr lang="de-DE" sz="800" dirty="0"/>
          </a:p>
          <a:p>
            <a:pPr algn="ctr"/>
            <a:r>
              <a:rPr lang="de-DE" sz="3600" dirty="0"/>
              <a:t>Philipp </a:t>
            </a:r>
            <a:r>
              <a:rPr lang="de-DE" sz="3600" dirty="0" err="1"/>
              <a:t>Licklederer</a:t>
            </a:r>
            <a:endParaRPr lang="de-DE" sz="3600" dirty="0"/>
          </a:p>
          <a:p>
            <a:pPr algn="ctr"/>
            <a:endParaRPr lang="de-DE" sz="800" dirty="0"/>
          </a:p>
          <a:p>
            <a:pPr algn="ctr"/>
            <a:r>
              <a:rPr lang="de-DE" sz="3600" dirty="0"/>
              <a:t>Carmen Buchner</a:t>
            </a:r>
          </a:p>
        </p:txBody>
      </p:sp>
    </p:spTree>
    <p:extLst>
      <p:ext uri="{BB962C8B-B14F-4D97-AF65-F5344CB8AC3E}">
        <p14:creationId xmlns:p14="http://schemas.microsoft.com/office/powerpoint/2010/main" val="333581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133591F-41B0-5532-ACCF-B5285B632228}"/>
              </a:ext>
            </a:extLst>
          </p:cNvPr>
          <p:cNvSpPr txBox="1"/>
          <p:nvPr/>
        </p:nvSpPr>
        <p:spPr>
          <a:xfrm>
            <a:off x="117747" y="868850"/>
            <a:ext cx="1188132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32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Rückblick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CAF46B-D4F9-9879-6434-E276C06C75DB}"/>
              </a:ext>
            </a:extLst>
          </p:cNvPr>
          <p:cNvSpPr txBox="1"/>
          <p:nvPr/>
        </p:nvSpPr>
        <p:spPr>
          <a:xfrm>
            <a:off x="873832" y="1453625"/>
            <a:ext cx="10441160" cy="513986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4000" dirty="0"/>
              <a:t>Mountainbike</a:t>
            </a:r>
          </a:p>
          <a:p>
            <a:pPr algn="ctr"/>
            <a:r>
              <a:rPr lang="de-DE" sz="2800" dirty="0"/>
              <a:t>Gründung durch Klaus Bauer, Christian Gugel und Martin </a:t>
            </a:r>
            <a:r>
              <a:rPr lang="de-DE" sz="2800" dirty="0" err="1"/>
              <a:t>Knitl</a:t>
            </a:r>
            <a:r>
              <a:rPr lang="de-DE" dirty="0"/>
              <a:t> </a:t>
            </a:r>
          </a:p>
          <a:p>
            <a:pPr algn="ctr"/>
            <a:endParaRPr lang="de-DE" sz="1600" dirty="0"/>
          </a:p>
          <a:p>
            <a:pPr algn="ctr"/>
            <a:r>
              <a:rPr lang="de-DE" sz="2800" dirty="0"/>
              <a:t>Drei Gruppen (6 - 14 Jahre) lernen sicheren Umgang mit Bike und Natur</a:t>
            </a:r>
          </a:p>
          <a:p>
            <a:pPr algn="ctr"/>
            <a:endParaRPr lang="de-DE" sz="1600" dirty="0"/>
          </a:p>
          <a:p>
            <a:pPr algn="ctr"/>
            <a:r>
              <a:rPr lang="de-DE" sz="2800" dirty="0"/>
              <a:t>Weitere Trainer Karola Brandl, Stefan Schweiger, Nils Hamann, Bernhard Tratz und Mario Benz</a:t>
            </a:r>
          </a:p>
          <a:p>
            <a:pPr algn="ctr"/>
            <a:endParaRPr lang="de-DE" sz="1600" dirty="0"/>
          </a:p>
          <a:p>
            <a:pPr algn="ctr"/>
            <a:r>
              <a:rPr lang="de-DE" sz="2800" dirty="0"/>
              <a:t>Ca. 25 Kinder im Training! </a:t>
            </a:r>
          </a:p>
          <a:p>
            <a:pPr algn="ctr"/>
            <a:endParaRPr lang="de-DE" sz="1600" dirty="0"/>
          </a:p>
          <a:p>
            <a:pPr algn="ctr"/>
            <a:r>
              <a:rPr lang="de-DE" sz="2800" dirty="0"/>
              <a:t>Teilnahme am Donaudammlauf des SPORT IN </a:t>
            </a:r>
            <a:r>
              <a:rPr lang="de-DE" sz="2800" dirty="0" err="1"/>
              <a:t>Laufcups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90939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pic>
        <p:nvPicPr>
          <p:cNvPr id="7" name="Grafik 6" descr="Ein Bild, das Gras, Baum, draußen, halten enthält.&#10;&#10;Automatisch generierte Beschreibung">
            <a:extLst>
              <a:ext uri="{FF2B5EF4-FFF2-40B4-BE49-F238E27FC236}">
                <a16:creationId xmlns:a16="http://schemas.microsoft.com/office/drawing/2014/main" id="{AEFA6282-5AD9-1FB5-C275-8C7717AA90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746" y="920996"/>
            <a:ext cx="3595934" cy="2696950"/>
          </a:xfrm>
          <a:prstGeom prst="rect">
            <a:avLst/>
          </a:prstGeom>
        </p:spPr>
      </p:pic>
      <p:pic>
        <p:nvPicPr>
          <p:cNvPr id="9" name="Grafik 8" descr="Ein Bild, das Baum, Person, draußen, Himmel enthält.&#10;&#10;Automatisch generierte Beschreibung">
            <a:extLst>
              <a:ext uri="{FF2B5EF4-FFF2-40B4-BE49-F238E27FC236}">
                <a16:creationId xmlns:a16="http://schemas.microsoft.com/office/drawing/2014/main" id="{5E40BF03-6837-702A-DF1B-8B7517854D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423" y="920960"/>
            <a:ext cx="4365966" cy="5821288"/>
          </a:xfrm>
          <a:prstGeom prst="rect">
            <a:avLst/>
          </a:prstGeom>
        </p:spPr>
      </p:pic>
      <p:pic>
        <p:nvPicPr>
          <p:cNvPr id="11" name="Grafik 10" descr="Ein Bild, das Baum, Gras, draußen, Fahrrad enthält.&#10;&#10;Automatisch generierte Beschreibung">
            <a:extLst>
              <a:ext uri="{FF2B5EF4-FFF2-40B4-BE49-F238E27FC236}">
                <a16:creationId xmlns:a16="http://schemas.microsoft.com/office/drawing/2014/main" id="{50D82CFD-6E50-782A-18B0-2ABA0189FB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131" y="953570"/>
            <a:ext cx="3595936" cy="2696952"/>
          </a:xfrm>
          <a:prstGeom prst="rect">
            <a:avLst/>
          </a:prstGeom>
        </p:spPr>
      </p:pic>
      <p:pic>
        <p:nvPicPr>
          <p:cNvPr id="13" name="Grafik 12" descr="Ein Bild, das Baum, draußen, Gelände, Fahrrad enthält.&#10;&#10;Automatisch generierte Beschreibung">
            <a:extLst>
              <a:ext uri="{FF2B5EF4-FFF2-40B4-BE49-F238E27FC236}">
                <a16:creationId xmlns:a16="http://schemas.microsoft.com/office/drawing/2014/main" id="{851C57AE-4B16-70E2-CE9E-78E24FB341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131" y="3831604"/>
            <a:ext cx="3595936" cy="2696952"/>
          </a:xfrm>
          <a:prstGeom prst="rect">
            <a:avLst/>
          </a:prstGeom>
        </p:spPr>
      </p:pic>
      <p:pic>
        <p:nvPicPr>
          <p:cNvPr id="15" name="Grafik 14" descr="Ein Bild, das Himmel, draußen, Person, Gruppe enthält.&#10;&#10;Automatisch generierte Beschreibung">
            <a:extLst>
              <a:ext uri="{FF2B5EF4-FFF2-40B4-BE49-F238E27FC236}">
                <a16:creationId xmlns:a16="http://schemas.microsoft.com/office/drawing/2014/main" id="{C6E005E5-6B89-233D-0340-8AB0072B1F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6" y="3810537"/>
            <a:ext cx="3595934" cy="269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1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133591F-41B0-5532-ACCF-B5285B632228}"/>
              </a:ext>
            </a:extLst>
          </p:cNvPr>
          <p:cNvSpPr txBox="1"/>
          <p:nvPr/>
        </p:nvSpPr>
        <p:spPr>
          <a:xfrm>
            <a:off x="153752" y="1085509"/>
            <a:ext cx="1188132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32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Rückblick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CAF46B-D4F9-9879-6434-E276C06C75DB}"/>
              </a:ext>
            </a:extLst>
          </p:cNvPr>
          <p:cNvSpPr txBox="1"/>
          <p:nvPr/>
        </p:nvSpPr>
        <p:spPr>
          <a:xfrm>
            <a:off x="873832" y="2348880"/>
            <a:ext cx="10441160" cy="37240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4000" dirty="0"/>
              <a:t>Böhmfeld läuft</a:t>
            </a:r>
          </a:p>
          <a:p>
            <a:pPr algn="ctr"/>
            <a:endParaRPr lang="de-DE" dirty="0"/>
          </a:p>
          <a:p>
            <a:pPr algn="ctr"/>
            <a:r>
              <a:rPr lang="de-DE" sz="2800" dirty="0"/>
              <a:t>Klaus Bauer und Christian Gugel riefen Programm ins Leben. </a:t>
            </a:r>
          </a:p>
          <a:p>
            <a:pPr algn="ctr"/>
            <a:endParaRPr lang="de-DE" sz="1600" dirty="0"/>
          </a:p>
          <a:p>
            <a:pPr algn="ctr"/>
            <a:r>
              <a:rPr lang="de-DE" sz="2800" dirty="0"/>
              <a:t>Wöchentlich trafen sich Läufer unterschiedlichster Leistungsgruppen am Dorfplatz</a:t>
            </a:r>
          </a:p>
          <a:p>
            <a:pPr algn="ctr"/>
            <a:endParaRPr lang="de-DE" sz="1600" dirty="0"/>
          </a:p>
          <a:p>
            <a:pPr algn="ctr"/>
            <a:r>
              <a:rPr lang="de-DE" sz="2800" dirty="0"/>
              <a:t>Angebot kam gut an</a:t>
            </a:r>
          </a:p>
        </p:txBody>
      </p:sp>
    </p:spTree>
    <p:extLst>
      <p:ext uri="{BB962C8B-B14F-4D97-AF65-F5344CB8AC3E}">
        <p14:creationId xmlns:p14="http://schemas.microsoft.com/office/powerpoint/2010/main" val="343432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133591F-41B0-5532-ACCF-B5285B632228}"/>
              </a:ext>
            </a:extLst>
          </p:cNvPr>
          <p:cNvSpPr txBox="1"/>
          <p:nvPr/>
        </p:nvSpPr>
        <p:spPr>
          <a:xfrm>
            <a:off x="153752" y="1085509"/>
            <a:ext cx="1188132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32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Neue Kursangebote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CAF46B-D4F9-9879-6434-E276C06C75DB}"/>
              </a:ext>
            </a:extLst>
          </p:cNvPr>
          <p:cNvSpPr txBox="1"/>
          <p:nvPr/>
        </p:nvSpPr>
        <p:spPr>
          <a:xfrm>
            <a:off x="2109609" y="2348880"/>
            <a:ext cx="7897594" cy="366254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4000" dirty="0"/>
              <a:t>Hobby </a:t>
            </a:r>
            <a:r>
              <a:rPr lang="de-DE" sz="4000" dirty="0" err="1"/>
              <a:t>Horsing</a:t>
            </a:r>
            <a:r>
              <a:rPr lang="de-DE" sz="4000" dirty="0"/>
              <a:t> </a:t>
            </a:r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Leitung: Melanie Kleber</a:t>
            </a:r>
          </a:p>
          <a:p>
            <a:pPr algn="ctr"/>
            <a:endParaRPr lang="de-DE" sz="1600" dirty="0"/>
          </a:p>
          <a:p>
            <a:pPr algn="ctr"/>
            <a:r>
              <a:rPr lang="de-DE" sz="4000" dirty="0"/>
              <a:t>Für Kinder ab 4 Jahren</a:t>
            </a:r>
          </a:p>
          <a:p>
            <a:pPr algn="ctr"/>
            <a:endParaRPr lang="de-DE" sz="1600" dirty="0"/>
          </a:p>
          <a:p>
            <a:pPr algn="ctr"/>
            <a:r>
              <a:rPr lang="de-DE" sz="4000" dirty="0"/>
              <a:t>Dienstags 15:00 bis 16:00 Uhr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340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20D921C-5FAC-DD27-08EE-CB02035CF5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6" y="1412776"/>
            <a:ext cx="10441160" cy="4871976"/>
          </a:xfrm>
          <a:prstGeom prst="rect">
            <a:avLst/>
          </a:prstGeom>
        </p:spPr>
      </p:pic>
      <p:pic>
        <p:nvPicPr>
          <p:cNvPr id="7" name="Grafik 6" descr="Ein Bild, das Boden enthält.">
            <a:extLst>
              <a:ext uri="{FF2B5EF4-FFF2-40B4-BE49-F238E27FC236}">
                <a16:creationId xmlns:a16="http://schemas.microsoft.com/office/drawing/2014/main" id="{82D6C5B5-4FBD-E4D2-F03C-3EFF4EB217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830" y="1412776"/>
            <a:ext cx="6715157" cy="487437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3D4506E-C5F9-9E8B-E33F-FED9793A19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5" y="1410382"/>
            <a:ext cx="3726005" cy="487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4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133591F-41B0-5532-ACCF-B5285B632228}"/>
              </a:ext>
            </a:extLst>
          </p:cNvPr>
          <p:cNvSpPr txBox="1"/>
          <p:nvPr/>
        </p:nvSpPr>
        <p:spPr>
          <a:xfrm>
            <a:off x="153752" y="1085509"/>
            <a:ext cx="1188132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32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Neue Kursangebote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CAF46B-D4F9-9879-6434-E276C06C75DB}"/>
              </a:ext>
            </a:extLst>
          </p:cNvPr>
          <p:cNvSpPr txBox="1"/>
          <p:nvPr/>
        </p:nvSpPr>
        <p:spPr>
          <a:xfrm>
            <a:off x="333772" y="2182973"/>
            <a:ext cx="7056784" cy="366254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4000" dirty="0"/>
              <a:t>Hatha Yoga</a:t>
            </a:r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Leitung: Steffi Spiegel</a:t>
            </a:r>
          </a:p>
          <a:p>
            <a:pPr algn="ctr"/>
            <a:endParaRPr lang="de-DE" sz="1600" dirty="0"/>
          </a:p>
          <a:p>
            <a:pPr algn="ctr"/>
            <a:r>
              <a:rPr lang="de-DE" sz="4000" dirty="0" err="1"/>
              <a:t>GROßE</a:t>
            </a:r>
            <a:r>
              <a:rPr lang="de-DE" sz="4000" dirty="0"/>
              <a:t> Nachfrage!</a:t>
            </a:r>
          </a:p>
          <a:p>
            <a:pPr algn="ctr"/>
            <a:endParaRPr lang="de-DE" sz="1600" dirty="0"/>
          </a:p>
          <a:p>
            <a:pPr algn="ctr"/>
            <a:r>
              <a:rPr lang="de-DE" sz="4000" dirty="0"/>
              <a:t>Weiterer Kurs geplant</a:t>
            </a:r>
          </a:p>
        </p:txBody>
      </p:sp>
      <p:pic>
        <p:nvPicPr>
          <p:cNvPr id="7" name="Grafik 6" descr="Ein Bild, das draußen, Baum enthält.&#10;&#10;Automatisch generierte Beschreibung">
            <a:extLst>
              <a:ext uri="{FF2B5EF4-FFF2-40B4-BE49-F238E27FC236}">
                <a16:creationId xmlns:a16="http://schemas.microsoft.com/office/drawing/2014/main" id="{125961DE-6059-411C-BBE7-D628CBEFF2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2" y="1688292"/>
            <a:ext cx="3524841" cy="493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5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CAF46B-D4F9-9879-6434-E276C06C75DB}"/>
              </a:ext>
            </a:extLst>
          </p:cNvPr>
          <p:cNvSpPr txBox="1"/>
          <p:nvPr/>
        </p:nvSpPr>
        <p:spPr>
          <a:xfrm>
            <a:off x="2530014" y="3426008"/>
            <a:ext cx="7056784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Hatha Yoga</a:t>
            </a:r>
          </a:p>
          <a:p>
            <a:pPr algn="ctr"/>
            <a:endParaRPr lang="de-DE" sz="40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8" name="Grafik 7" descr="Ein Bild, das Im Haus, Mobiliar enthält.&#10;&#10;Automatisch generierte Beschreibung">
            <a:extLst>
              <a:ext uri="{FF2B5EF4-FFF2-40B4-BE49-F238E27FC236}">
                <a16:creationId xmlns:a16="http://schemas.microsoft.com/office/drawing/2014/main" id="{C30BC679-6EA0-C277-67FA-DAD7C0ECF5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476" y="3947591"/>
            <a:ext cx="3569871" cy="267740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D10C39A-9216-DF22-1A90-33694884B3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476" y="806133"/>
            <a:ext cx="3569871" cy="2623873"/>
          </a:xfrm>
          <a:prstGeom prst="rect">
            <a:avLst/>
          </a:prstGeom>
        </p:spPr>
      </p:pic>
      <p:pic>
        <p:nvPicPr>
          <p:cNvPr id="12" name="Grafik 11" descr="Ein Bild, das Im Haus, Mobiliar enthält.&#10;&#10;Automatisch generierte Beschreibung">
            <a:extLst>
              <a:ext uri="{FF2B5EF4-FFF2-40B4-BE49-F238E27FC236}">
                <a16:creationId xmlns:a16="http://schemas.microsoft.com/office/drawing/2014/main" id="{C2538FA0-FC76-B1F3-6A26-B22A2E7EAB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12" y="806133"/>
            <a:ext cx="3498497" cy="2623873"/>
          </a:xfrm>
          <a:prstGeom prst="rect">
            <a:avLst/>
          </a:prstGeom>
        </p:spPr>
      </p:pic>
      <p:pic>
        <p:nvPicPr>
          <p:cNvPr id="14" name="Grafik 13" descr="Ein Bild, das Im Haus, Mobiliar, Esstisch, mehrere enthält.&#10;&#10;Automatisch generierte Beschreibung">
            <a:extLst>
              <a:ext uri="{FF2B5EF4-FFF2-40B4-BE49-F238E27FC236}">
                <a16:creationId xmlns:a16="http://schemas.microsoft.com/office/drawing/2014/main" id="{388A679E-D7A0-616C-A935-66F1B47BA3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4" y="3947592"/>
            <a:ext cx="3456383" cy="2677402"/>
          </a:xfrm>
          <a:prstGeom prst="rect">
            <a:avLst/>
          </a:prstGeom>
        </p:spPr>
      </p:pic>
      <p:pic>
        <p:nvPicPr>
          <p:cNvPr id="16" name="Grafik 15" descr="Ein Bild, das mehrere enthält.&#10;&#10;Automatisch generierte Beschreibung">
            <a:extLst>
              <a:ext uri="{FF2B5EF4-FFF2-40B4-BE49-F238E27FC236}">
                <a16:creationId xmlns:a16="http://schemas.microsoft.com/office/drawing/2014/main" id="{3F14BC0F-CB8A-042D-7143-0540F32F7E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3" y="814500"/>
            <a:ext cx="3456384" cy="2611508"/>
          </a:xfrm>
          <a:prstGeom prst="rect">
            <a:avLst/>
          </a:prstGeom>
        </p:spPr>
      </p:pic>
      <p:pic>
        <p:nvPicPr>
          <p:cNvPr id="18" name="Grafik 17" descr="Ein Bild, das Im Haus, Wohnzimmer, Zimmer, Mobiliar enthält.&#10;&#10;Automatisch generierte Beschreibung">
            <a:extLst>
              <a:ext uri="{FF2B5EF4-FFF2-40B4-BE49-F238E27FC236}">
                <a16:creationId xmlns:a16="http://schemas.microsoft.com/office/drawing/2014/main" id="{9F8E88BC-93A7-92B3-23A8-75CAA12C87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13" y="3947591"/>
            <a:ext cx="3498497" cy="262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80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133591F-41B0-5532-ACCF-B5285B632228}"/>
              </a:ext>
            </a:extLst>
          </p:cNvPr>
          <p:cNvSpPr txBox="1"/>
          <p:nvPr/>
        </p:nvSpPr>
        <p:spPr>
          <a:xfrm>
            <a:off x="153752" y="911651"/>
            <a:ext cx="1188132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32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Neue Kursangebote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CAF46B-D4F9-9879-6434-E276C06C75DB}"/>
              </a:ext>
            </a:extLst>
          </p:cNvPr>
          <p:cNvSpPr txBox="1"/>
          <p:nvPr/>
        </p:nvSpPr>
        <p:spPr>
          <a:xfrm>
            <a:off x="837826" y="1916506"/>
            <a:ext cx="10441160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4000" dirty="0"/>
              <a:t>Zumba 4 Kids</a:t>
            </a:r>
          </a:p>
          <a:p>
            <a:pPr algn="ctr"/>
            <a:endParaRPr lang="de-DE" sz="1600" dirty="0"/>
          </a:p>
          <a:p>
            <a:pPr algn="ctr"/>
            <a:r>
              <a:rPr lang="de-DE" sz="3200" dirty="0"/>
              <a:t>Leitung: Lisa Pflug</a:t>
            </a:r>
          </a:p>
          <a:p>
            <a:pPr algn="ctr"/>
            <a:endParaRPr lang="de-DE" sz="1600" dirty="0"/>
          </a:p>
          <a:p>
            <a:pPr algn="ctr"/>
            <a:r>
              <a:rPr lang="de-DE" sz="3200" dirty="0"/>
              <a:t>Von 3 – </a:t>
            </a:r>
            <a:r>
              <a:rPr lang="de-DE" sz="3200"/>
              <a:t>7 </a:t>
            </a:r>
            <a:r>
              <a:rPr lang="de-DE" sz="3200" dirty="0"/>
              <a:t>J</a:t>
            </a:r>
            <a:r>
              <a:rPr lang="de-DE" sz="3200"/>
              <a:t>ahren</a:t>
            </a:r>
            <a:endParaRPr lang="de-DE" sz="3200" dirty="0"/>
          </a:p>
          <a:p>
            <a:pPr algn="ctr"/>
            <a:endParaRPr lang="de-DE" sz="1600" dirty="0"/>
          </a:p>
          <a:p>
            <a:pPr algn="ctr"/>
            <a:r>
              <a:rPr lang="de-DE" sz="3200" dirty="0"/>
              <a:t>Kursbeginn: 27.April 2023</a:t>
            </a:r>
          </a:p>
          <a:p>
            <a:pPr algn="ctr"/>
            <a:endParaRPr lang="de-DE" sz="1600" dirty="0"/>
          </a:p>
          <a:p>
            <a:pPr algn="ctr"/>
            <a:r>
              <a:rPr lang="de-DE" sz="3200" dirty="0"/>
              <a:t>Donnerstags 15:15 – 16:15 Uhr</a:t>
            </a:r>
          </a:p>
          <a:p>
            <a:pPr algn="ctr"/>
            <a:endParaRPr lang="de-DE" sz="1600" dirty="0"/>
          </a:p>
          <a:p>
            <a:pPr algn="ctr"/>
            <a:r>
              <a:rPr lang="de-DE" sz="3200" dirty="0"/>
              <a:t>Schnupperstunde am 06. April</a:t>
            </a:r>
          </a:p>
        </p:txBody>
      </p:sp>
    </p:spTree>
    <p:extLst>
      <p:ext uri="{BB962C8B-B14F-4D97-AF65-F5344CB8AC3E}">
        <p14:creationId xmlns:p14="http://schemas.microsoft.com/office/powerpoint/2010/main" val="195751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133591F-41B0-5532-ACCF-B5285B632228}"/>
              </a:ext>
            </a:extLst>
          </p:cNvPr>
          <p:cNvSpPr txBox="1"/>
          <p:nvPr/>
        </p:nvSpPr>
        <p:spPr>
          <a:xfrm>
            <a:off x="153752" y="1085509"/>
            <a:ext cx="1188132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32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Neue Kursangebote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CAF46B-D4F9-9879-6434-E276C06C75DB}"/>
              </a:ext>
            </a:extLst>
          </p:cNvPr>
          <p:cNvSpPr txBox="1"/>
          <p:nvPr/>
        </p:nvSpPr>
        <p:spPr>
          <a:xfrm>
            <a:off x="837826" y="2030652"/>
            <a:ext cx="10441160" cy="366254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4000" dirty="0"/>
              <a:t>Bauch – Beine - PO</a:t>
            </a:r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Leitung: Kathrin (Mercedes) Benz</a:t>
            </a:r>
          </a:p>
          <a:p>
            <a:pPr algn="ctr"/>
            <a:endParaRPr lang="de-DE" sz="1600" dirty="0"/>
          </a:p>
          <a:p>
            <a:pPr algn="ctr"/>
            <a:r>
              <a:rPr lang="de-DE" sz="4000" dirty="0"/>
              <a:t>Kursbeginn: noch offen</a:t>
            </a:r>
          </a:p>
          <a:p>
            <a:pPr algn="ctr"/>
            <a:endParaRPr lang="de-DE" sz="1600" dirty="0"/>
          </a:p>
          <a:p>
            <a:pPr algn="ctr"/>
            <a:r>
              <a:rPr lang="de-DE" sz="4000" dirty="0"/>
              <a:t>Dienstags 18:00 – 18:45 Uhr</a:t>
            </a:r>
          </a:p>
        </p:txBody>
      </p:sp>
    </p:spTree>
    <p:extLst>
      <p:ext uri="{BB962C8B-B14F-4D97-AF65-F5344CB8AC3E}">
        <p14:creationId xmlns:p14="http://schemas.microsoft.com/office/powerpoint/2010/main" val="38892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133591F-41B0-5532-ACCF-B5285B632228}"/>
              </a:ext>
            </a:extLst>
          </p:cNvPr>
          <p:cNvSpPr txBox="1"/>
          <p:nvPr/>
        </p:nvSpPr>
        <p:spPr>
          <a:xfrm>
            <a:off x="153752" y="1085509"/>
            <a:ext cx="1188132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32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Abschluss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CAF46B-D4F9-9879-6434-E276C06C75DB}"/>
              </a:ext>
            </a:extLst>
          </p:cNvPr>
          <p:cNvSpPr txBox="1"/>
          <p:nvPr/>
        </p:nvSpPr>
        <p:spPr>
          <a:xfrm>
            <a:off x="873832" y="1867653"/>
            <a:ext cx="10441160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4000" dirty="0"/>
              <a:t>Bereits angebotene Kurse werden gut angenommen</a:t>
            </a:r>
          </a:p>
          <a:p>
            <a:pPr algn="ctr"/>
            <a:endParaRPr lang="de-DE" sz="10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</p:txBody>
      </p:sp>
      <p:pic>
        <p:nvPicPr>
          <p:cNvPr id="9" name="Grafik 8" descr="Ein Bild, das Boden, jung enthält.&#10;&#10;Automatisch generierte Beschreibung">
            <a:extLst>
              <a:ext uri="{FF2B5EF4-FFF2-40B4-BE49-F238E27FC236}">
                <a16:creationId xmlns:a16="http://schemas.microsoft.com/office/drawing/2014/main" id="{943D2EAB-846A-0F78-1CA9-76B84AF599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621" y="3626369"/>
            <a:ext cx="1720838" cy="2377959"/>
          </a:xfrm>
          <a:prstGeom prst="rect">
            <a:avLst/>
          </a:prstGeom>
        </p:spPr>
      </p:pic>
      <p:pic>
        <p:nvPicPr>
          <p:cNvPr id="8" name="Grafik 7" descr="Ein Bild, das Im Haus, Boden enthält.&#10;&#10;Automatisch generierte Beschreibung">
            <a:extLst>
              <a:ext uri="{FF2B5EF4-FFF2-40B4-BE49-F238E27FC236}">
                <a16:creationId xmlns:a16="http://schemas.microsoft.com/office/drawing/2014/main" id="{37366494-12BF-9912-4473-A76F84AA5B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7" y="3645024"/>
            <a:ext cx="3143250" cy="2362200"/>
          </a:xfrm>
          <a:prstGeom prst="rect">
            <a:avLst/>
          </a:prstGeom>
        </p:spPr>
      </p:pic>
      <p:pic>
        <p:nvPicPr>
          <p:cNvPr id="13" name="Grafik 12" descr="Ein Bild, das Person, posieren, Gruppe, jung enthält.&#10;&#10;Automatisch generierte Beschreibung">
            <a:extLst>
              <a:ext uri="{FF2B5EF4-FFF2-40B4-BE49-F238E27FC236}">
                <a16:creationId xmlns:a16="http://schemas.microsoft.com/office/drawing/2014/main" id="{C5CF1924-5FE4-2020-E1A4-F73A4A81EC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587" y="3626369"/>
            <a:ext cx="3146488" cy="2359866"/>
          </a:xfrm>
          <a:prstGeom prst="rect">
            <a:avLst/>
          </a:prstGeom>
        </p:spPr>
      </p:pic>
      <p:pic>
        <p:nvPicPr>
          <p:cNvPr id="16" name="Grafik 15" descr="Ein Bild, das Im Haus enthält.&#10;&#10;Automatisch generierte Beschreibung">
            <a:extLst>
              <a:ext uri="{FF2B5EF4-FFF2-40B4-BE49-F238E27FC236}">
                <a16:creationId xmlns:a16="http://schemas.microsoft.com/office/drawing/2014/main" id="{64334174-95CF-7D5F-BBA1-B57BEAED3C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048" y="3645024"/>
            <a:ext cx="3146488" cy="2362200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178D516-E9A7-3866-0CF7-8AAE232B8E88}"/>
              </a:ext>
            </a:extLst>
          </p:cNvPr>
          <p:cNvSpPr txBox="1"/>
          <p:nvPr/>
        </p:nvSpPr>
        <p:spPr>
          <a:xfrm>
            <a:off x="203087" y="5985273"/>
            <a:ext cx="297257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Eltern-Kind-Turnen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FEF343B-EC23-FDD1-61A2-DA7882A98EA2}"/>
              </a:ext>
            </a:extLst>
          </p:cNvPr>
          <p:cNvSpPr txBox="1"/>
          <p:nvPr/>
        </p:nvSpPr>
        <p:spPr>
          <a:xfrm>
            <a:off x="3395611" y="5985273"/>
            <a:ext cx="329420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Wirbelsäulengymnastik </a:t>
            </a:r>
          </a:p>
          <a:p>
            <a:pPr algn="ctr"/>
            <a:r>
              <a:rPr lang="de-DE" sz="2000" dirty="0"/>
              <a:t>Herren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DF5F437-5682-BBEA-1478-E7BB755EEE5C}"/>
              </a:ext>
            </a:extLst>
          </p:cNvPr>
          <p:cNvSpPr txBox="1"/>
          <p:nvPr/>
        </p:nvSpPr>
        <p:spPr>
          <a:xfrm>
            <a:off x="6757314" y="5985273"/>
            <a:ext cx="329420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Wirbelsäulengymnastik </a:t>
            </a:r>
          </a:p>
          <a:p>
            <a:pPr algn="ctr"/>
            <a:r>
              <a:rPr lang="de-DE" sz="2000" dirty="0"/>
              <a:t>Damen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B618E87-BB02-5D08-F60B-1C5F84CD98B6}"/>
              </a:ext>
            </a:extLst>
          </p:cNvPr>
          <p:cNvSpPr txBox="1"/>
          <p:nvPr/>
        </p:nvSpPr>
        <p:spPr>
          <a:xfrm>
            <a:off x="10362282" y="6017656"/>
            <a:ext cx="162345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Fitness</a:t>
            </a:r>
          </a:p>
        </p:txBody>
      </p:sp>
    </p:spTree>
    <p:extLst>
      <p:ext uri="{BB962C8B-B14F-4D97-AF65-F5344CB8AC3E}">
        <p14:creationId xmlns:p14="http://schemas.microsoft.com/office/powerpoint/2010/main" val="315065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Baum, draußen, Himmel, Sonnenuntergang enthält.&#10;&#10;Automatisch generierte Beschreibung">
            <a:extLst>
              <a:ext uri="{FF2B5EF4-FFF2-40B4-BE49-F238E27FC236}">
                <a16:creationId xmlns:a16="http://schemas.microsoft.com/office/drawing/2014/main" id="{350CDD68-2130-276C-61F1-D60BB2EA1B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321" y="1700808"/>
            <a:ext cx="6108171" cy="458112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811" y="209949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80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Totengedenken 2021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C8DC3F0-E471-6455-31C5-52F3603CAD2A}"/>
              </a:ext>
            </a:extLst>
          </p:cNvPr>
          <p:cNvSpPr txBox="1"/>
          <p:nvPr/>
        </p:nvSpPr>
        <p:spPr>
          <a:xfrm>
            <a:off x="3025382" y="2348880"/>
            <a:ext cx="6066047" cy="25853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de-DE" sz="5400" dirty="0"/>
              <a:t>Michael </a:t>
            </a:r>
            <a:r>
              <a:rPr lang="de-DE" sz="5400" dirty="0" err="1"/>
              <a:t>Hackner</a:t>
            </a:r>
            <a:endParaRPr lang="de-DE" sz="5400" dirty="0"/>
          </a:p>
          <a:p>
            <a:pPr algn="ctr"/>
            <a:endParaRPr lang="de-DE" sz="5400" dirty="0"/>
          </a:p>
          <a:p>
            <a:pPr algn="ctr"/>
            <a:r>
              <a:rPr lang="de-DE" sz="5400" dirty="0"/>
              <a:t>Ernst Schösser</a:t>
            </a:r>
          </a:p>
        </p:txBody>
      </p:sp>
    </p:spTree>
    <p:extLst>
      <p:ext uri="{BB962C8B-B14F-4D97-AF65-F5344CB8AC3E}">
        <p14:creationId xmlns:p14="http://schemas.microsoft.com/office/powerpoint/2010/main" val="259197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6" y="183834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Fitness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133591F-41B0-5532-ACCF-B5285B632228}"/>
              </a:ext>
            </a:extLst>
          </p:cNvPr>
          <p:cNvSpPr txBox="1"/>
          <p:nvPr/>
        </p:nvSpPr>
        <p:spPr>
          <a:xfrm>
            <a:off x="153752" y="1085509"/>
            <a:ext cx="1188132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de-DE" sz="32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Abschluss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CAF46B-D4F9-9879-6434-E276C06C75DB}"/>
              </a:ext>
            </a:extLst>
          </p:cNvPr>
          <p:cNvSpPr txBox="1"/>
          <p:nvPr/>
        </p:nvSpPr>
        <p:spPr>
          <a:xfrm>
            <a:off x="873832" y="2160800"/>
            <a:ext cx="10441160" cy="393954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endParaRPr lang="de-DE" sz="1000" dirty="0">
              <a:effectLst>
                <a:outerShdw blurRad="38100" dist="25400" dir="5400000" sx="102000" sy="102000" algn="t" rotWithShape="0">
                  <a:prstClr val="black"/>
                </a:outerShdw>
              </a:effectLst>
            </a:endParaRPr>
          </a:p>
          <a:p>
            <a:pPr algn="ctr"/>
            <a:r>
              <a:rPr lang="de-DE" sz="4000" dirty="0"/>
              <a:t>Danke an alle Übungsleiter!</a:t>
            </a:r>
          </a:p>
          <a:p>
            <a:pPr algn="ctr"/>
            <a:endParaRPr lang="de-DE" sz="4000" dirty="0"/>
          </a:p>
          <a:p>
            <a:pPr algn="ctr"/>
            <a:endParaRPr lang="de-DE" sz="1000" dirty="0"/>
          </a:p>
          <a:p>
            <a:pPr algn="ctr"/>
            <a:r>
              <a:rPr lang="de-DE" sz="4000" dirty="0"/>
              <a:t>Aktuelle Kursangebote über die Homepage</a:t>
            </a:r>
          </a:p>
          <a:p>
            <a:pPr algn="ctr"/>
            <a:endParaRPr lang="de-DE" sz="2000" dirty="0"/>
          </a:p>
          <a:p>
            <a:pPr algn="ctr"/>
            <a:endParaRPr lang="de-DE" sz="1000" dirty="0"/>
          </a:p>
          <a:p>
            <a:pPr algn="ctr"/>
            <a:r>
              <a:rPr lang="de-DE" sz="4000" dirty="0"/>
              <a:t>Danke an die Vorstandschaft</a:t>
            </a:r>
          </a:p>
        </p:txBody>
      </p:sp>
    </p:spTree>
    <p:extLst>
      <p:ext uri="{BB962C8B-B14F-4D97-AF65-F5344CB8AC3E}">
        <p14:creationId xmlns:p14="http://schemas.microsoft.com/office/powerpoint/2010/main" val="119627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188640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Karate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2854050" y="2204864"/>
            <a:ext cx="6912769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11000" dirty="0"/>
              <a:t>Manfred </a:t>
            </a:r>
          </a:p>
          <a:p>
            <a:pPr algn="ctr"/>
            <a:r>
              <a:rPr lang="de-DE" sz="11000" dirty="0"/>
              <a:t>Wild</a:t>
            </a:r>
          </a:p>
        </p:txBody>
      </p:sp>
    </p:spTree>
    <p:extLst>
      <p:ext uri="{BB962C8B-B14F-4D97-AF65-F5344CB8AC3E}">
        <p14:creationId xmlns:p14="http://schemas.microsoft.com/office/powerpoint/2010/main" val="380585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809" y="1798976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4" y="245783"/>
            <a:ext cx="1195332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60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Volleyball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2638023" y="1690062"/>
            <a:ext cx="6912769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11000" dirty="0"/>
              <a:t>Ludwig</a:t>
            </a:r>
          </a:p>
          <a:p>
            <a:pPr algn="ctr"/>
            <a:r>
              <a:rPr lang="de-DE" sz="11000" dirty="0" err="1"/>
              <a:t>Spressler</a:t>
            </a:r>
            <a:endParaRPr lang="de-DE" sz="11000" dirty="0"/>
          </a:p>
        </p:txBody>
      </p:sp>
    </p:spTree>
    <p:extLst>
      <p:ext uri="{BB962C8B-B14F-4D97-AF65-F5344CB8AC3E}">
        <p14:creationId xmlns:p14="http://schemas.microsoft.com/office/powerpoint/2010/main" val="409127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188640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Tennis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2854050" y="2204864"/>
            <a:ext cx="6912769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11000" dirty="0"/>
              <a:t>Lothar</a:t>
            </a:r>
          </a:p>
          <a:p>
            <a:pPr algn="ctr"/>
            <a:r>
              <a:rPr lang="de-DE" sz="11000" dirty="0"/>
              <a:t>Scholzen</a:t>
            </a:r>
          </a:p>
        </p:txBody>
      </p:sp>
    </p:spTree>
    <p:extLst>
      <p:ext uri="{BB962C8B-B14F-4D97-AF65-F5344CB8AC3E}">
        <p14:creationId xmlns:p14="http://schemas.microsoft.com/office/powerpoint/2010/main" val="2927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188640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Ski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2854050" y="2204864"/>
            <a:ext cx="6912769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11000" dirty="0"/>
              <a:t>Stefan</a:t>
            </a:r>
          </a:p>
          <a:p>
            <a:pPr algn="ctr"/>
            <a:r>
              <a:rPr lang="de-DE" sz="11000" dirty="0" err="1"/>
              <a:t>Spressler</a:t>
            </a:r>
            <a:endParaRPr lang="de-DE" sz="11000" dirty="0"/>
          </a:p>
        </p:txBody>
      </p:sp>
    </p:spTree>
    <p:extLst>
      <p:ext uri="{BB962C8B-B14F-4D97-AF65-F5344CB8AC3E}">
        <p14:creationId xmlns:p14="http://schemas.microsoft.com/office/powerpoint/2010/main" val="182147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188640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Bericht der Abteilung Fußball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2854050" y="2204864"/>
            <a:ext cx="6912769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11000" dirty="0"/>
              <a:t>Klaus</a:t>
            </a:r>
          </a:p>
          <a:p>
            <a:pPr algn="ctr"/>
            <a:r>
              <a:rPr lang="de-DE" sz="11000" dirty="0"/>
              <a:t>Bauer</a:t>
            </a:r>
          </a:p>
        </p:txBody>
      </p:sp>
    </p:spTree>
    <p:extLst>
      <p:ext uri="{BB962C8B-B14F-4D97-AF65-F5344CB8AC3E}">
        <p14:creationId xmlns:p14="http://schemas.microsoft.com/office/powerpoint/2010/main" val="324922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188640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Satzungsänderung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2638027" y="1916832"/>
            <a:ext cx="6912769" cy="517064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11000" dirty="0"/>
              <a:t>Martin</a:t>
            </a:r>
          </a:p>
          <a:p>
            <a:pPr algn="ctr"/>
            <a:r>
              <a:rPr lang="de-DE" sz="11000" dirty="0"/>
              <a:t>Nadler</a:t>
            </a:r>
          </a:p>
          <a:p>
            <a:pPr algn="ctr"/>
            <a:endParaRPr lang="de-DE" sz="11000" dirty="0">
              <a:effectLst>
                <a:outerShdw blurRad="50800" dist="63500" dir="5400000" sx="105000" sy="105000" algn="t" rotWithShape="0">
                  <a:prstClr val="black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452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53751" y="-48945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Satzungsänderung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202889" y="1019595"/>
            <a:ext cx="11783045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800" dirty="0"/>
              <a:t>Änderung der Satzung §8 Nr.1 „Der Vorstand besteht aus..“</a:t>
            </a:r>
          </a:p>
          <a:p>
            <a:pPr algn="ctr"/>
            <a:endParaRPr lang="de-DE" sz="11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3060312-9332-425C-BB51-F3007BC11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889" y="3008951"/>
            <a:ext cx="4705350" cy="316076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0CBF4E6-22B8-BD90-6440-7C8A8DAE2B90}"/>
              </a:ext>
            </a:extLst>
          </p:cNvPr>
          <p:cNvSpPr txBox="1"/>
          <p:nvPr/>
        </p:nvSpPr>
        <p:spPr>
          <a:xfrm>
            <a:off x="1989956" y="2253060"/>
            <a:ext cx="833825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800" u="sng" dirty="0"/>
              <a:t>ALT</a:t>
            </a:r>
          </a:p>
          <a:p>
            <a:pPr algn="ctr"/>
            <a:endParaRPr lang="de-DE" sz="110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8DEF8E6-2973-7629-182B-BBFE3C4D90E4}"/>
              </a:ext>
            </a:extLst>
          </p:cNvPr>
          <p:cNvSpPr txBox="1"/>
          <p:nvPr/>
        </p:nvSpPr>
        <p:spPr>
          <a:xfrm>
            <a:off x="8974732" y="2253059"/>
            <a:ext cx="1008112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800" u="sng" dirty="0"/>
              <a:t>NEU</a:t>
            </a:r>
          </a:p>
          <a:p>
            <a:pPr algn="ctr"/>
            <a:endParaRPr lang="de-DE" sz="110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54F1158-D026-5F4E-291A-55760A5C559C}"/>
              </a:ext>
            </a:extLst>
          </p:cNvPr>
          <p:cNvSpPr txBox="1"/>
          <p:nvPr/>
        </p:nvSpPr>
        <p:spPr>
          <a:xfrm>
            <a:off x="7056817" y="3130224"/>
            <a:ext cx="4843941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800" dirty="0"/>
              <a:t>1. Vorsitzende</a:t>
            </a:r>
          </a:p>
          <a:p>
            <a:pPr algn="ctr"/>
            <a:r>
              <a:rPr lang="de-DE" sz="2800" dirty="0"/>
              <a:t>2. Vorsitzende</a:t>
            </a:r>
          </a:p>
          <a:p>
            <a:pPr algn="ctr"/>
            <a:r>
              <a:rPr lang="de-DE" sz="2800" dirty="0"/>
              <a:t>3. Vorsitzende</a:t>
            </a:r>
          </a:p>
          <a:p>
            <a:pPr algn="ctr"/>
            <a:r>
              <a:rPr lang="de-DE" sz="2800" dirty="0"/>
              <a:t>Hauptkassier</a:t>
            </a:r>
          </a:p>
          <a:p>
            <a:pPr algn="ctr"/>
            <a:r>
              <a:rPr lang="de-DE" sz="2800" dirty="0"/>
              <a:t>Hauptschriftführer</a:t>
            </a:r>
          </a:p>
          <a:p>
            <a:pPr algn="ctr"/>
            <a:r>
              <a:rPr lang="de-DE" sz="2800" dirty="0"/>
              <a:t>Sportlicher Leiter</a:t>
            </a:r>
            <a:endParaRPr lang="de-DE" sz="11000" dirty="0"/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EC370FB4-2CF0-C920-B122-A7276DE85041}"/>
              </a:ext>
            </a:extLst>
          </p:cNvPr>
          <p:cNvSpPr/>
          <p:nvPr/>
        </p:nvSpPr>
        <p:spPr>
          <a:xfrm>
            <a:off x="5230316" y="3933056"/>
            <a:ext cx="2050271" cy="864096"/>
          </a:xfrm>
          <a:prstGeom prst="rightArrow">
            <a:avLst/>
          </a:prstGeom>
          <a:gradFill flip="none" rotWithShape="1">
            <a:gsLst>
              <a:gs pos="5000">
                <a:srgbClr val="FF0000"/>
              </a:gs>
              <a:gs pos="0">
                <a:srgbClr val="FF0000"/>
              </a:gs>
              <a:gs pos="71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38100" dist="38100" dir="5400000" sx="103000" sy="103000" algn="t" rotWithShape="0">
              <a:prstClr val="black"/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0677621-6246-61A4-3213-3051AE27573B}"/>
              </a:ext>
            </a:extLst>
          </p:cNvPr>
          <p:cNvSpPr txBox="1"/>
          <p:nvPr/>
        </p:nvSpPr>
        <p:spPr>
          <a:xfrm>
            <a:off x="172706" y="1698670"/>
            <a:ext cx="1178304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800" dirty="0"/>
              <a:t>Hinweis: Vorstand nach §26 BGB „ist der 1. Vorsitzende alleine“ </a:t>
            </a:r>
          </a:p>
        </p:txBody>
      </p:sp>
    </p:spTree>
    <p:extLst>
      <p:ext uri="{BB962C8B-B14F-4D97-AF65-F5344CB8AC3E}">
        <p14:creationId xmlns:p14="http://schemas.microsoft.com/office/powerpoint/2010/main" val="115209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188640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Satzungsänderung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202889" y="1587040"/>
            <a:ext cx="11783045" cy="218521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600" dirty="0"/>
              <a:t>Änderung der Satzung §9 Nr. 1.2 „Dem Vereinsausschuss gehören an..“</a:t>
            </a:r>
          </a:p>
          <a:p>
            <a:pPr algn="ctr"/>
            <a:endParaRPr lang="de-DE" sz="110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0CBF4E6-22B8-BD90-6440-7C8A8DAE2B90}"/>
              </a:ext>
            </a:extLst>
          </p:cNvPr>
          <p:cNvSpPr txBox="1"/>
          <p:nvPr/>
        </p:nvSpPr>
        <p:spPr>
          <a:xfrm>
            <a:off x="1989956" y="2253060"/>
            <a:ext cx="833825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800" u="sng" dirty="0"/>
              <a:t>ALT</a:t>
            </a:r>
          </a:p>
          <a:p>
            <a:pPr algn="ctr"/>
            <a:endParaRPr lang="de-DE" sz="110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8DEF8E6-2973-7629-182B-BBFE3C4D90E4}"/>
              </a:ext>
            </a:extLst>
          </p:cNvPr>
          <p:cNvSpPr txBox="1"/>
          <p:nvPr/>
        </p:nvSpPr>
        <p:spPr>
          <a:xfrm>
            <a:off x="9285617" y="2251192"/>
            <a:ext cx="1008112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800" u="sng" dirty="0"/>
              <a:t>NEU</a:t>
            </a:r>
          </a:p>
          <a:p>
            <a:pPr algn="ctr"/>
            <a:endParaRPr lang="de-DE" sz="110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54F1158-D026-5F4E-291A-55760A5C559C}"/>
              </a:ext>
            </a:extLst>
          </p:cNvPr>
          <p:cNvSpPr txBox="1"/>
          <p:nvPr/>
        </p:nvSpPr>
        <p:spPr>
          <a:xfrm>
            <a:off x="7966620" y="3092321"/>
            <a:ext cx="3646106" cy="31393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6600" dirty="0"/>
              <a:t>Bis zu vier Beisitzer</a:t>
            </a:r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EC370FB4-2CF0-C920-B122-A7276DE85041}"/>
              </a:ext>
            </a:extLst>
          </p:cNvPr>
          <p:cNvSpPr/>
          <p:nvPr/>
        </p:nvSpPr>
        <p:spPr>
          <a:xfrm>
            <a:off x="7000674" y="3783107"/>
            <a:ext cx="1200492" cy="1368152"/>
          </a:xfrm>
          <a:prstGeom prst="rightArrow">
            <a:avLst/>
          </a:prstGeom>
          <a:gradFill flip="none" rotWithShape="1">
            <a:gsLst>
              <a:gs pos="5000">
                <a:srgbClr val="FF0000"/>
              </a:gs>
              <a:gs pos="0">
                <a:srgbClr val="FF0000"/>
              </a:gs>
              <a:gs pos="71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38100" dist="38100" dir="5400000" sx="103000" sy="103000" algn="t" rotWithShape="0">
              <a:prstClr val="black"/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D777EDF-B993-6E5A-FDB8-1E861D33B2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95" y="3130224"/>
            <a:ext cx="6574974" cy="308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6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1953952" y="2536448"/>
            <a:ext cx="8280919" cy="178510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11000" dirty="0"/>
              <a:t>Neuwahlen</a:t>
            </a:r>
          </a:p>
        </p:txBody>
      </p:sp>
    </p:spTree>
    <p:extLst>
      <p:ext uri="{BB962C8B-B14F-4D97-AF65-F5344CB8AC3E}">
        <p14:creationId xmlns:p14="http://schemas.microsoft.com/office/powerpoint/2010/main" val="189515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Baum, draußen, Himmel, Sonnenuntergang enthält.&#10;&#10;Automatisch generierte Beschreibung">
            <a:extLst>
              <a:ext uri="{FF2B5EF4-FFF2-40B4-BE49-F238E27FC236}">
                <a16:creationId xmlns:a16="http://schemas.microsoft.com/office/drawing/2014/main" id="{350CDD68-2130-276C-61F1-D60BB2EA1B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321" y="1700808"/>
            <a:ext cx="6108171" cy="458112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811" y="2099495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0"/>
            <a:ext cx="1188132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80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Totengedenken 2022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C8DC3F0-E471-6455-31C5-52F3603CAD2A}"/>
              </a:ext>
            </a:extLst>
          </p:cNvPr>
          <p:cNvSpPr txBox="1"/>
          <p:nvPr/>
        </p:nvSpPr>
        <p:spPr>
          <a:xfrm>
            <a:off x="3025382" y="2492896"/>
            <a:ext cx="6066047" cy="25853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de-DE" sz="5400" dirty="0"/>
              <a:t>Alois </a:t>
            </a:r>
            <a:r>
              <a:rPr lang="de-DE" sz="5400" dirty="0" err="1"/>
              <a:t>Birkl</a:t>
            </a:r>
            <a:endParaRPr lang="de-DE" sz="5400" dirty="0"/>
          </a:p>
          <a:p>
            <a:pPr algn="ctr"/>
            <a:endParaRPr lang="de-DE" sz="5400" dirty="0"/>
          </a:p>
          <a:p>
            <a:pPr algn="ctr"/>
            <a:r>
              <a:rPr lang="de-DE" sz="5400" dirty="0"/>
              <a:t>Hedwig </a:t>
            </a:r>
            <a:r>
              <a:rPr lang="de-DE" sz="5400" dirty="0" err="1"/>
              <a:t>Knöferl</a:t>
            </a:r>
            <a:endParaRPr lang="de-DE" sz="5400" dirty="0"/>
          </a:p>
        </p:txBody>
      </p:sp>
    </p:spTree>
    <p:extLst>
      <p:ext uri="{BB962C8B-B14F-4D97-AF65-F5344CB8AC3E}">
        <p14:creationId xmlns:p14="http://schemas.microsoft.com/office/powerpoint/2010/main" val="231698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263" y="174624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1937291" y="-11852"/>
            <a:ext cx="8280919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6600" dirty="0">
                <a:effectLst>
                  <a:outerShdw blurRad="50800" dist="63500" dir="5400000" sx="105000" sy="105000" algn="t" rotWithShape="0">
                    <a:prstClr val="black"/>
                  </a:outerShdw>
                </a:effectLst>
              </a:rPr>
              <a:t>Neuwahlen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EA8E454-EE98-B3BA-8EF7-E22568CAC8A6}"/>
              </a:ext>
            </a:extLst>
          </p:cNvPr>
          <p:cNvSpPr txBox="1"/>
          <p:nvPr/>
        </p:nvSpPr>
        <p:spPr>
          <a:xfrm>
            <a:off x="4114190" y="1086157"/>
            <a:ext cx="396044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dirty="0"/>
              <a:t>Zur Wahl stehen: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7A23E57-645F-0B8A-D774-AF601F603699}"/>
              </a:ext>
            </a:extLst>
          </p:cNvPr>
          <p:cNvSpPr txBox="1"/>
          <p:nvPr/>
        </p:nvSpPr>
        <p:spPr>
          <a:xfrm>
            <a:off x="3629024" y="4336359"/>
            <a:ext cx="262829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Beisitzer		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C339DB-183F-1671-3BF6-DF7DE493818F}"/>
              </a:ext>
            </a:extLst>
          </p:cNvPr>
          <p:cNvSpPr txBox="1"/>
          <p:nvPr/>
        </p:nvSpPr>
        <p:spPr>
          <a:xfrm>
            <a:off x="2782931" y="2984171"/>
            <a:ext cx="230425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Hauptkassier                        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A78DBB7-5543-99A3-AD7C-0F971EBAB46B}"/>
              </a:ext>
            </a:extLst>
          </p:cNvPr>
          <p:cNvSpPr txBox="1"/>
          <p:nvPr/>
        </p:nvSpPr>
        <p:spPr>
          <a:xfrm>
            <a:off x="1980903" y="1579792"/>
            <a:ext cx="37172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1. Vorsitzender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C2A2E577-19AA-54A1-C68C-8485E426547D}"/>
              </a:ext>
            </a:extLst>
          </p:cNvPr>
          <p:cNvSpPr txBox="1"/>
          <p:nvPr/>
        </p:nvSpPr>
        <p:spPr>
          <a:xfrm>
            <a:off x="2170861" y="3399044"/>
            <a:ext cx="291632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Sportlicher Leiter                        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F34E325-A57C-6C73-CF80-C54C7B55D01D}"/>
              </a:ext>
            </a:extLst>
          </p:cNvPr>
          <p:cNvSpPr txBox="1"/>
          <p:nvPr/>
        </p:nvSpPr>
        <p:spPr>
          <a:xfrm>
            <a:off x="1948307" y="2032563"/>
            <a:ext cx="37172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2. Vorsitzender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43DD80A-2584-E199-8C8A-2338EF831325}"/>
              </a:ext>
            </a:extLst>
          </p:cNvPr>
          <p:cNvSpPr txBox="1"/>
          <p:nvPr/>
        </p:nvSpPr>
        <p:spPr>
          <a:xfrm>
            <a:off x="1939013" y="2461729"/>
            <a:ext cx="37172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3. Vorsitzender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7213036-0D0C-7A5F-4004-A4C05EC9A889}"/>
              </a:ext>
            </a:extLst>
          </p:cNvPr>
          <p:cNvSpPr txBox="1"/>
          <p:nvPr/>
        </p:nvSpPr>
        <p:spPr>
          <a:xfrm>
            <a:off x="2117144" y="3787020"/>
            <a:ext cx="291632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Hauptschriftführer                        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849FD4F-461B-AB31-76DF-524D381620DC}"/>
              </a:ext>
            </a:extLst>
          </p:cNvPr>
          <p:cNvSpPr txBox="1"/>
          <p:nvPr/>
        </p:nvSpPr>
        <p:spPr>
          <a:xfrm>
            <a:off x="3635281" y="4746078"/>
            <a:ext cx="262829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Beisitzer		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70C9D800-AB9B-F6F9-96D7-9AA914273873}"/>
              </a:ext>
            </a:extLst>
          </p:cNvPr>
          <p:cNvSpPr txBox="1"/>
          <p:nvPr/>
        </p:nvSpPr>
        <p:spPr>
          <a:xfrm>
            <a:off x="3636345" y="5166106"/>
            <a:ext cx="262829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Beisitzer		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822DE21-1D6F-707F-3BA3-55E1E457AB56}"/>
              </a:ext>
            </a:extLst>
          </p:cNvPr>
          <p:cNvSpPr txBox="1"/>
          <p:nvPr/>
        </p:nvSpPr>
        <p:spPr>
          <a:xfrm>
            <a:off x="3629024" y="5617464"/>
            <a:ext cx="262829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Beisitzer		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E9F12AD-8908-17A5-293B-2455616C3025}"/>
              </a:ext>
            </a:extLst>
          </p:cNvPr>
          <p:cNvSpPr txBox="1"/>
          <p:nvPr/>
        </p:nvSpPr>
        <p:spPr>
          <a:xfrm>
            <a:off x="6340320" y="5617463"/>
            <a:ext cx="342120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Timo Schmale	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4172C690-9351-08EE-D1C4-F6F867EB5004}"/>
              </a:ext>
            </a:extLst>
          </p:cNvPr>
          <p:cNvSpPr txBox="1"/>
          <p:nvPr/>
        </p:nvSpPr>
        <p:spPr>
          <a:xfrm>
            <a:off x="6325677" y="5197168"/>
            <a:ext cx="342120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Thomas Klameth	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8A12D427-195C-3412-C4CE-6C7ADBB9D56B}"/>
              </a:ext>
            </a:extLst>
          </p:cNvPr>
          <p:cNvSpPr txBox="1"/>
          <p:nvPr/>
        </p:nvSpPr>
        <p:spPr>
          <a:xfrm>
            <a:off x="6332998" y="4759848"/>
            <a:ext cx="342120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 err="1"/>
              <a:t>Hanah</a:t>
            </a:r>
            <a:r>
              <a:rPr lang="de-DE" dirty="0"/>
              <a:t> Hacker	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E08A7614-78BB-EDD4-D300-C76EFBC332FE}"/>
              </a:ext>
            </a:extLst>
          </p:cNvPr>
          <p:cNvSpPr txBox="1"/>
          <p:nvPr/>
        </p:nvSpPr>
        <p:spPr>
          <a:xfrm>
            <a:off x="6334954" y="4380919"/>
            <a:ext cx="342120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	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9E2B2A9-EA1D-78B9-E6DE-7A7210106224}"/>
              </a:ext>
            </a:extLst>
          </p:cNvPr>
          <p:cNvSpPr txBox="1"/>
          <p:nvPr/>
        </p:nvSpPr>
        <p:spPr>
          <a:xfrm>
            <a:off x="6475588" y="2055670"/>
            <a:ext cx="3644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Benedict Schimmer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A72CA62E-D33C-9B3B-8070-3EA16E39DC79}"/>
              </a:ext>
            </a:extLst>
          </p:cNvPr>
          <p:cNvSpPr txBox="1"/>
          <p:nvPr/>
        </p:nvSpPr>
        <p:spPr>
          <a:xfrm>
            <a:off x="6134343" y="3407289"/>
            <a:ext cx="3644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Christian Gugel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4597BCD-8381-3EB8-BB64-06300FCA2499}"/>
              </a:ext>
            </a:extLst>
          </p:cNvPr>
          <p:cNvSpPr txBox="1"/>
          <p:nvPr/>
        </p:nvSpPr>
        <p:spPr>
          <a:xfrm>
            <a:off x="6033654" y="3019850"/>
            <a:ext cx="3644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Christoph Karl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76A02470-18E5-3383-2BB2-3302EC3FF1E4}"/>
              </a:ext>
            </a:extLst>
          </p:cNvPr>
          <p:cNvSpPr txBox="1"/>
          <p:nvPr/>
        </p:nvSpPr>
        <p:spPr>
          <a:xfrm>
            <a:off x="6011567" y="2497360"/>
            <a:ext cx="3644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Felix </a:t>
            </a:r>
            <a:r>
              <a:rPr lang="de-DE" dirty="0" err="1"/>
              <a:t>Spressler</a:t>
            </a:r>
            <a:endParaRPr lang="de-DE" dirty="0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6DDB2EE6-9379-E9D4-2015-5F8FB6083457}"/>
              </a:ext>
            </a:extLst>
          </p:cNvPr>
          <p:cNvSpPr txBox="1"/>
          <p:nvPr/>
        </p:nvSpPr>
        <p:spPr>
          <a:xfrm>
            <a:off x="6286413" y="3805538"/>
            <a:ext cx="3644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Christian Berthold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5571B7AB-5BBC-60A7-C5F0-EBF98E30A054}"/>
              </a:ext>
            </a:extLst>
          </p:cNvPr>
          <p:cNvSpPr txBox="1"/>
          <p:nvPr/>
        </p:nvSpPr>
        <p:spPr>
          <a:xfrm>
            <a:off x="5897275" y="1652486"/>
            <a:ext cx="3644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Tobias Lindl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C0A5EF4D-CCE6-07E2-47D2-972AC82A5DA4}"/>
              </a:ext>
            </a:extLst>
          </p:cNvPr>
          <p:cNvSpPr txBox="1"/>
          <p:nvPr/>
        </p:nvSpPr>
        <p:spPr>
          <a:xfrm>
            <a:off x="6324913" y="4330830"/>
            <a:ext cx="342120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Martin Nadler	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D31D7BC-AD91-AD0C-2823-DC09ABDEF99A}"/>
              </a:ext>
            </a:extLst>
          </p:cNvPr>
          <p:cNvSpPr txBox="1"/>
          <p:nvPr/>
        </p:nvSpPr>
        <p:spPr>
          <a:xfrm>
            <a:off x="2071442" y="6055779"/>
            <a:ext cx="307797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Rechnungsprüfer		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1DCA315-4191-DD5E-B42E-529B287133FD}"/>
              </a:ext>
            </a:extLst>
          </p:cNvPr>
          <p:cNvSpPr txBox="1"/>
          <p:nvPr/>
        </p:nvSpPr>
        <p:spPr>
          <a:xfrm>
            <a:off x="6598468" y="6063506"/>
            <a:ext cx="538516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Ludwig </a:t>
            </a:r>
            <a:r>
              <a:rPr lang="de-DE" dirty="0" err="1"/>
              <a:t>Spressler</a:t>
            </a:r>
            <a:r>
              <a:rPr lang="de-DE" dirty="0"/>
              <a:t> und Josef Rössler	</a:t>
            </a:r>
          </a:p>
        </p:txBody>
      </p:sp>
    </p:spTree>
    <p:extLst>
      <p:ext uri="{BB962C8B-B14F-4D97-AF65-F5344CB8AC3E}">
        <p14:creationId xmlns:p14="http://schemas.microsoft.com/office/powerpoint/2010/main" val="198600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4" grpId="0"/>
      <p:bldP spid="5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263" y="1746244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1937291" y="-11852"/>
            <a:ext cx="8280919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6600" dirty="0">
                <a:effectLst>
                  <a:outerShdw blurRad="50800" dist="63500" dir="5400000" sx="105000" sy="105000" algn="t" rotWithShape="0">
                    <a:prstClr val="black"/>
                  </a:outerShdw>
                </a:effectLst>
              </a:rPr>
              <a:t>Neuwahlen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EA8E454-EE98-B3BA-8EF7-E22568CAC8A6}"/>
              </a:ext>
            </a:extLst>
          </p:cNvPr>
          <p:cNvSpPr txBox="1"/>
          <p:nvPr/>
        </p:nvSpPr>
        <p:spPr>
          <a:xfrm>
            <a:off x="4114190" y="1086157"/>
            <a:ext cx="396044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dirty="0"/>
              <a:t>Ergebnis: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7A23E57-645F-0B8A-D774-AF601F603699}"/>
              </a:ext>
            </a:extLst>
          </p:cNvPr>
          <p:cNvSpPr txBox="1"/>
          <p:nvPr/>
        </p:nvSpPr>
        <p:spPr>
          <a:xfrm>
            <a:off x="3629024" y="4336359"/>
            <a:ext cx="262829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Beisitzer		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C339DB-183F-1671-3BF6-DF7DE493818F}"/>
              </a:ext>
            </a:extLst>
          </p:cNvPr>
          <p:cNvSpPr txBox="1"/>
          <p:nvPr/>
        </p:nvSpPr>
        <p:spPr>
          <a:xfrm>
            <a:off x="2782931" y="2984171"/>
            <a:ext cx="230425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Hauptkassier                        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A78DBB7-5543-99A3-AD7C-0F971EBAB46B}"/>
              </a:ext>
            </a:extLst>
          </p:cNvPr>
          <p:cNvSpPr txBox="1"/>
          <p:nvPr/>
        </p:nvSpPr>
        <p:spPr>
          <a:xfrm>
            <a:off x="1980903" y="1579792"/>
            <a:ext cx="37172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1. Vorsitzender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C2A2E577-19AA-54A1-C68C-8485E426547D}"/>
              </a:ext>
            </a:extLst>
          </p:cNvPr>
          <p:cNvSpPr txBox="1"/>
          <p:nvPr/>
        </p:nvSpPr>
        <p:spPr>
          <a:xfrm>
            <a:off x="2170861" y="3399044"/>
            <a:ext cx="291632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Sportlicher Leiter                        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F34E325-A57C-6C73-CF80-C54C7B55D01D}"/>
              </a:ext>
            </a:extLst>
          </p:cNvPr>
          <p:cNvSpPr txBox="1"/>
          <p:nvPr/>
        </p:nvSpPr>
        <p:spPr>
          <a:xfrm>
            <a:off x="1948307" y="2032563"/>
            <a:ext cx="37172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2. Vorsitzender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43DD80A-2584-E199-8C8A-2338EF831325}"/>
              </a:ext>
            </a:extLst>
          </p:cNvPr>
          <p:cNvSpPr txBox="1"/>
          <p:nvPr/>
        </p:nvSpPr>
        <p:spPr>
          <a:xfrm>
            <a:off x="1939013" y="2461729"/>
            <a:ext cx="37172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3. Vorsitzender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7213036-0D0C-7A5F-4004-A4C05EC9A889}"/>
              </a:ext>
            </a:extLst>
          </p:cNvPr>
          <p:cNvSpPr txBox="1"/>
          <p:nvPr/>
        </p:nvSpPr>
        <p:spPr>
          <a:xfrm>
            <a:off x="2117144" y="3787020"/>
            <a:ext cx="291632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Hauptschriftführer                        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849FD4F-461B-AB31-76DF-524D381620DC}"/>
              </a:ext>
            </a:extLst>
          </p:cNvPr>
          <p:cNvSpPr txBox="1"/>
          <p:nvPr/>
        </p:nvSpPr>
        <p:spPr>
          <a:xfrm>
            <a:off x="3635281" y="4746078"/>
            <a:ext cx="262829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Beisitzer		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70C9D800-AB9B-F6F9-96D7-9AA914273873}"/>
              </a:ext>
            </a:extLst>
          </p:cNvPr>
          <p:cNvSpPr txBox="1"/>
          <p:nvPr/>
        </p:nvSpPr>
        <p:spPr>
          <a:xfrm>
            <a:off x="3636345" y="5166106"/>
            <a:ext cx="262829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Beisitzer		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822DE21-1D6F-707F-3BA3-55E1E457AB56}"/>
              </a:ext>
            </a:extLst>
          </p:cNvPr>
          <p:cNvSpPr txBox="1"/>
          <p:nvPr/>
        </p:nvSpPr>
        <p:spPr>
          <a:xfrm>
            <a:off x="3629024" y="5617464"/>
            <a:ext cx="262829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Beisitzer		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E9F12AD-8908-17A5-293B-2455616C3025}"/>
              </a:ext>
            </a:extLst>
          </p:cNvPr>
          <p:cNvSpPr txBox="1"/>
          <p:nvPr/>
        </p:nvSpPr>
        <p:spPr>
          <a:xfrm>
            <a:off x="6340320" y="5617463"/>
            <a:ext cx="342120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Timo Schmale	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4172C690-9351-08EE-D1C4-F6F867EB5004}"/>
              </a:ext>
            </a:extLst>
          </p:cNvPr>
          <p:cNvSpPr txBox="1"/>
          <p:nvPr/>
        </p:nvSpPr>
        <p:spPr>
          <a:xfrm>
            <a:off x="6325677" y="5197168"/>
            <a:ext cx="342120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Thomas Klameth	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8A12D427-195C-3412-C4CE-6C7ADBB9D56B}"/>
              </a:ext>
            </a:extLst>
          </p:cNvPr>
          <p:cNvSpPr txBox="1"/>
          <p:nvPr/>
        </p:nvSpPr>
        <p:spPr>
          <a:xfrm>
            <a:off x="6332998" y="4759848"/>
            <a:ext cx="342120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 err="1"/>
              <a:t>Hanah</a:t>
            </a:r>
            <a:r>
              <a:rPr lang="de-DE" dirty="0"/>
              <a:t> Hacker	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E08A7614-78BB-EDD4-D300-C76EFBC332FE}"/>
              </a:ext>
            </a:extLst>
          </p:cNvPr>
          <p:cNvSpPr txBox="1"/>
          <p:nvPr/>
        </p:nvSpPr>
        <p:spPr>
          <a:xfrm>
            <a:off x="6334954" y="4380919"/>
            <a:ext cx="342120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	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9E2B2A9-EA1D-78B9-E6DE-7A7210106224}"/>
              </a:ext>
            </a:extLst>
          </p:cNvPr>
          <p:cNvSpPr txBox="1"/>
          <p:nvPr/>
        </p:nvSpPr>
        <p:spPr>
          <a:xfrm>
            <a:off x="6475588" y="2055670"/>
            <a:ext cx="3644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Benedict Schimmer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A72CA62E-D33C-9B3B-8070-3EA16E39DC79}"/>
              </a:ext>
            </a:extLst>
          </p:cNvPr>
          <p:cNvSpPr txBox="1"/>
          <p:nvPr/>
        </p:nvSpPr>
        <p:spPr>
          <a:xfrm>
            <a:off x="6134343" y="3407289"/>
            <a:ext cx="3644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Christian Gugel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4597BCD-8381-3EB8-BB64-06300FCA2499}"/>
              </a:ext>
            </a:extLst>
          </p:cNvPr>
          <p:cNvSpPr txBox="1"/>
          <p:nvPr/>
        </p:nvSpPr>
        <p:spPr>
          <a:xfrm>
            <a:off x="6033654" y="3019850"/>
            <a:ext cx="3644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Christoph Karl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76A02470-18E5-3383-2BB2-3302EC3FF1E4}"/>
              </a:ext>
            </a:extLst>
          </p:cNvPr>
          <p:cNvSpPr txBox="1"/>
          <p:nvPr/>
        </p:nvSpPr>
        <p:spPr>
          <a:xfrm>
            <a:off x="6011567" y="2497360"/>
            <a:ext cx="3644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Felix </a:t>
            </a:r>
            <a:r>
              <a:rPr lang="de-DE" dirty="0" err="1"/>
              <a:t>Spressler</a:t>
            </a:r>
            <a:endParaRPr lang="de-DE" dirty="0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6DDB2EE6-9379-E9D4-2015-5F8FB6083457}"/>
              </a:ext>
            </a:extLst>
          </p:cNvPr>
          <p:cNvSpPr txBox="1"/>
          <p:nvPr/>
        </p:nvSpPr>
        <p:spPr>
          <a:xfrm>
            <a:off x="6286413" y="3805538"/>
            <a:ext cx="3644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Christian Berthold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5571B7AB-5BBC-60A7-C5F0-EBF98E30A054}"/>
              </a:ext>
            </a:extLst>
          </p:cNvPr>
          <p:cNvSpPr txBox="1"/>
          <p:nvPr/>
        </p:nvSpPr>
        <p:spPr>
          <a:xfrm>
            <a:off x="5897275" y="1652486"/>
            <a:ext cx="3644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Tobias Lindl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C0A5EF4D-CCE6-07E2-47D2-972AC82A5DA4}"/>
              </a:ext>
            </a:extLst>
          </p:cNvPr>
          <p:cNvSpPr txBox="1"/>
          <p:nvPr/>
        </p:nvSpPr>
        <p:spPr>
          <a:xfrm>
            <a:off x="6324913" y="4330830"/>
            <a:ext cx="342120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Martin Nadler	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D31D7BC-AD91-AD0C-2823-DC09ABDEF99A}"/>
              </a:ext>
            </a:extLst>
          </p:cNvPr>
          <p:cNvSpPr txBox="1"/>
          <p:nvPr/>
        </p:nvSpPr>
        <p:spPr>
          <a:xfrm>
            <a:off x="2071442" y="6055779"/>
            <a:ext cx="307797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Rechnungsprüfer		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1DCA315-4191-DD5E-B42E-529B287133FD}"/>
              </a:ext>
            </a:extLst>
          </p:cNvPr>
          <p:cNvSpPr txBox="1"/>
          <p:nvPr/>
        </p:nvSpPr>
        <p:spPr>
          <a:xfrm>
            <a:off x="6598468" y="6063506"/>
            <a:ext cx="538516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dirty="0"/>
              <a:t>Ludwig </a:t>
            </a:r>
            <a:r>
              <a:rPr lang="de-DE" dirty="0" err="1"/>
              <a:t>Spressler</a:t>
            </a:r>
            <a:r>
              <a:rPr lang="de-DE" dirty="0"/>
              <a:t> und Josef Rössler	</a:t>
            </a:r>
          </a:p>
        </p:txBody>
      </p:sp>
    </p:spTree>
    <p:extLst>
      <p:ext uri="{BB962C8B-B14F-4D97-AF65-F5344CB8AC3E}">
        <p14:creationId xmlns:p14="http://schemas.microsoft.com/office/powerpoint/2010/main" val="282261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4" grpId="0"/>
      <p:bldP spid="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188640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Verschiedenes, Anfragen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569DDAA-00A0-E5F0-F022-1A34A272047E}"/>
              </a:ext>
            </a:extLst>
          </p:cNvPr>
          <p:cNvSpPr txBox="1"/>
          <p:nvPr/>
        </p:nvSpPr>
        <p:spPr>
          <a:xfrm>
            <a:off x="2638027" y="1856631"/>
            <a:ext cx="6912769" cy="483209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6600" dirty="0"/>
              <a:t>Martin Nadler </a:t>
            </a:r>
          </a:p>
          <a:p>
            <a:pPr algn="ctr"/>
            <a:r>
              <a:rPr lang="de-DE" sz="6600" dirty="0"/>
              <a:t>&amp;</a:t>
            </a:r>
          </a:p>
          <a:p>
            <a:pPr algn="ctr"/>
            <a:r>
              <a:rPr lang="de-DE" sz="6600" dirty="0"/>
              <a:t> Tobias Lindl</a:t>
            </a:r>
          </a:p>
          <a:p>
            <a:pPr algn="ctr"/>
            <a:endParaRPr lang="de-DE" sz="11000" dirty="0">
              <a:effectLst>
                <a:outerShdw blurRad="50800" dist="63500" dir="5400000" sx="105000" sy="105000" algn="t" rotWithShape="0">
                  <a:prstClr val="black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753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DEFD00D3-DC88-018D-4696-E2365EFE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283" y="1916832"/>
            <a:ext cx="4056258" cy="4486112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40" y="260648"/>
            <a:ext cx="12025336" cy="1699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de-DE" sz="5400" b="1" dirty="0">
                <a:effectLst>
                  <a:outerShdw blurRad="38100" dist="50800" dir="5400000" sx="105000" sy="105000" algn="t" rotWithShape="0">
                    <a:prstClr val="black"/>
                  </a:outerShdw>
                </a:effectLst>
              </a:rPr>
              <a:t>Mitgliederversammlung 2023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C0B3CF31-6D0D-4D04-B2D9-224584AC9AF5}"/>
              </a:ext>
            </a:extLst>
          </p:cNvPr>
          <p:cNvSpPr txBox="1">
            <a:spLocks/>
          </p:cNvSpPr>
          <p:nvPr/>
        </p:nvSpPr>
        <p:spPr>
          <a:xfrm>
            <a:off x="81744" y="2996952"/>
            <a:ext cx="12025336" cy="16998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121899" tIns="60949" rIns="121899" bIns="60949" rtlCol="0" anchor="ctr" anchorCtr="0">
            <a:noAutofit/>
          </a:bodyPr>
          <a:lstStyle>
            <a:lvl1pPr algn="ctr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normalizeH="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DE" sz="6000" b="1" dirty="0"/>
              <a:t>Danke für eure</a:t>
            </a:r>
          </a:p>
          <a:p>
            <a:endParaRPr lang="de-DE" sz="1600" b="1" dirty="0"/>
          </a:p>
          <a:p>
            <a:r>
              <a:rPr lang="de-DE" sz="6000" b="1" dirty="0"/>
              <a:t> Aufmerksamkeit und </a:t>
            </a:r>
          </a:p>
          <a:p>
            <a:endParaRPr lang="de-DE" sz="1600" b="1" dirty="0"/>
          </a:p>
          <a:p>
            <a:r>
              <a:rPr lang="de-DE" sz="6000" b="1" dirty="0"/>
              <a:t>Euer erscheinen!</a:t>
            </a:r>
          </a:p>
        </p:txBody>
      </p:sp>
    </p:spTree>
    <p:extLst>
      <p:ext uri="{BB962C8B-B14F-4D97-AF65-F5344CB8AC3E}">
        <p14:creationId xmlns:p14="http://schemas.microsoft.com/office/powerpoint/2010/main" val="319935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117747" y="188640"/>
            <a:ext cx="1188132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66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Protokoll vom 02.02.2020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2854051" y="2204864"/>
            <a:ext cx="6408712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11000" dirty="0"/>
              <a:t>Christian</a:t>
            </a:r>
          </a:p>
          <a:p>
            <a:pPr algn="ctr"/>
            <a:r>
              <a:rPr lang="de-DE" sz="11000" dirty="0"/>
              <a:t>Berthold</a:t>
            </a:r>
          </a:p>
        </p:txBody>
      </p:sp>
    </p:spTree>
    <p:extLst>
      <p:ext uri="{BB962C8B-B14F-4D97-AF65-F5344CB8AC3E}">
        <p14:creationId xmlns:p14="http://schemas.microsoft.com/office/powerpoint/2010/main" val="243676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7B73C7-3252-1CE4-A8FA-FDB8CA37F0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07" y="1537123"/>
            <a:ext cx="3421201" cy="3783754"/>
          </a:xfrm>
          <a:prstGeom prst="rect">
            <a:avLst/>
          </a:prstGeom>
          <a:effectLst>
            <a:outerShdw blurRad="38100" dist="38100" dir="5400000" sx="105000" sy="105000" algn="t" rotWithShape="0">
              <a:prstClr val="black"/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2B8A06-F409-E39A-CC1B-396D70C02E86}"/>
              </a:ext>
            </a:extLst>
          </p:cNvPr>
          <p:cNvSpPr txBox="1"/>
          <p:nvPr/>
        </p:nvSpPr>
        <p:spPr>
          <a:xfrm>
            <a:off x="36005" y="18401"/>
            <a:ext cx="118813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de-DE" sz="4800" dirty="0">
                <a:effectLst>
                  <a:outerShdw blurRad="38100" dist="25400" dir="5400000" sx="102000" sy="102000" algn="t" rotWithShape="0">
                    <a:prstClr val="black"/>
                  </a:outerShdw>
                </a:effectLst>
              </a:rPr>
              <a:t>Protokoll vom 02.02.2020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AD25C11-C020-98B5-480E-9E333EE6A048}"/>
              </a:ext>
            </a:extLst>
          </p:cNvPr>
          <p:cNvSpPr txBox="1"/>
          <p:nvPr/>
        </p:nvSpPr>
        <p:spPr>
          <a:xfrm>
            <a:off x="117747" y="1337068"/>
            <a:ext cx="1195333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de-DE" sz="2000" dirty="0"/>
              <a:t>Begrüßung durch Vorstand Martin Nadler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DEEFD42-D8D6-AD73-A9D0-CF624DF0AD5A}"/>
              </a:ext>
            </a:extLst>
          </p:cNvPr>
          <p:cNvSpPr txBox="1"/>
          <p:nvPr/>
        </p:nvSpPr>
        <p:spPr>
          <a:xfrm>
            <a:off x="117746" y="1777610"/>
            <a:ext cx="1195333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de-DE" sz="2000" dirty="0"/>
              <a:t>Vorlesung Protokoll von 2019 durch Schriftführer Christian Schimmer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4030AFA-58AE-25C9-FB1F-1469FEC732EB}"/>
              </a:ext>
            </a:extLst>
          </p:cNvPr>
          <p:cNvSpPr txBox="1"/>
          <p:nvPr/>
        </p:nvSpPr>
        <p:spPr>
          <a:xfrm>
            <a:off x="113109" y="4789986"/>
            <a:ext cx="1195333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de-DE" sz="2000" dirty="0"/>
              <a:t>Bericht des Kassiers: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05AF3D0-2E87-0613-1AE0-FE193E86F50B}"/>
              </a:ext>
            </a:extLst>
          </p:cNvPr>
          <p:cNvSpPr txBox="1"/>
          <p:nvPr/>
        </p:nvSpPr>
        <p:spPr>
          <a:xfrm>
            <a:off x="113109" y="2774444"/>
            <a:ext cx="11953331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Leichter Mitgliederanstieg – 24 Übungsleiter im Verein – neuer Sportheimpächter Salvatore Canta – Außenrückstände vorheriger Pächter – Erträge Bandenwerbung – Sportbetriebspauschale – 10 neue Übungsleiter Fußball – keine Steuernachzahlung durch Körperschaftssteuer – Projekt neue Homepage – Projekt Flutlicht abgeschlossen – Wasser- &amp; Stromverbrauch -  Weihnachtsfeier – Ausblick nächstes Jahr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0257132-A9A0-233A-5A05-9FA46B56E4A6}"/>
              </a:ext>
            </a:extLst>
          </p:cNvPr>
          <p:cNvSpPr txBox="1"/>
          <p:nvPr/>
        </p:nvSpPr>
        <p:spPr>
          <a:xfrm>
            <a:off x="270146" y="2370552"/>
            <a:ext cx="1195333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de-DE" sz="2000" dirty="0"/>
              <a:t>Bericht des Vorstandes: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B465D8A-C800-F623-9EFE-A780955C4F8E}"/>
              </a:ext>
            </a:extLst>
          </p:cNvPr>
          <p:cNvSpPr txBox="1"/>
          <p:nvPr/>
        </p:nvSpPr>
        <p:spPr>
          <a:xfrm>
            <a:off x="0" y="5310161"/>
            <a:ext cx="1195333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de-DE" sz="2000" dirty="0"/>
              <a:t>Überschuss von 40.596,53€ - Kassenstand 2019 bei Minus 165.507,16€ - </a:t>
            </a:r>
          </a:p>
          <a:p>
            <a:pPr algn="ctr"/>
            <a:r>
              <a:rPr lang="de-DE" sz="2000" dirty="0"/>
              <a:t>Kassenstand Abteilungen- </a:t>
            </a:r>
          </a:p>
          <a:p>
            <a:pPr algn="ctr"/>
            <a:r>
              <a:rPr lang="de-DE" sz="2000" dirty="0"/>
              <a:t>Kasse geprüft und Vorstandschaft entlastet</a:t>
            </a:r>
          </a:p>
        </p:txBody>
      </p:sp>
    </p:spTree>
    <p:extLst>
      <p:ext uri="{BB962C8B-B14F-4D97-AF65-F5344CB8AC3E}">
        <p14:creationId xmlns:p14="http://schemas.microsoft.com/office/powerpoint/2010/main" val="87310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5" grpId="0"/>
      <p:bldP spid="6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Karmin Querformat-Designvorlag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</a:schemeClr>
            </a:gs>
            <a:gs pos="65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25000" t="25000" r="25000" b="25000"/>
          </a:path>
        </a:gradFill>
        <a:gradFill flip="none" rotWithShape="1">
          <a:gsLst>
            <a:gs pos="17000">
              <a:schemeClr val="phClr"/>
            </a:gs>
            <a:gs pos="71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>
        <a:ln w="1905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3804_TF03460512_TF03460512.potx" id="{C8D8BA5D-B875-4B31-A674-4CD38DC716FD}" vid="{E59ECC8C-49F9-49B8-9F20-FA35ACA828F3}"/>
    </a:ext>
  </a:extLst>
</a:theme>
</file>

<file path=ppt/theme/theme2.xml><?xml version="1.0" encoding="utf-8"?>
<a:theme xmlns:a="http://schemas.openxmlformats.org/drawingml/2006/main" name="Office-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Karmin-Designfolien im Querformat</Template>
  <TotalTime>0</TotalTime>
  <Words>1593</Words>
  <Application>Microsoft Office PowerPoint</Application>
  <PresentationFormat>Benutzerdefiniert</PresentationFormat>
  <Paragraphs>566</Paragraphs>
  <Slides>73</Slides>
  <Notes>73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73</vt:i4>
      </vt:variant>
    </vt:vector>
  </HeadingPairs>
  <TitlesOfParts>
    <vt:vector size="79" baseType="lpstr">
      <vt:lpstr>Arial</vt:lpstr>
      <vt:lpstr>Arial Black</vt:lpstr>
      <vt:lpstr>Calibri</vt:lpstr>
      <vt:lpstr>Cambria</vt:lpstr>
      <vt:lpstr>Century Gothic</vt:lpstr>
      <vt:lpstr>Karmin Querformat-Designvorlage</vt:lpstr>
      <vt:lpstr>Mitgliederversammlung 2023</vt:lpstr>
      <vt:lpstr>PowerPoint-Präsentation</vt:lpstr>
      <vt:lpstr>TagesOrdnung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Kassenbericht 2020 - 2022</vt:lpstr>
      <vt:lpstr>PowerPoint-Präsentation</vt:lpstr>
      <vt:lpstr>Kassenbericht 2020 - Einnahmen</vt:lpstr>
      <vt:lpstr>Kassenbericht 2020 - Ausgaben</vt:lpstr>
      <vt:lpstr>Kassenbericht 2021 - Einnahmen</vt:lpstr>
      <vt:lpstr>Kassenbericht 2021 - Ausgaben</vt:lpstr>
      <vt:lpstr>Kassenbericht 2022 - Einnahmen</vt:lpstr>
      <vt:lpstr>Kassenbericht 2022 - Ausgaben</vt:lpstr>
      <vt:lpstr>Kassenbericht 2020 - 2022</vt:lpstr>
      <vt:lpstr>Darlehensbestände 31.12.2022</vt:lpstr>
      <vt:lpstr>Entwicklung Kassenstand seit 2012</vt:lpstr>
      <vt:lpstr>Bericht des Kassiers</vt:lpstr>
      <vt:lpstr>Bericht des Kassiers</vt:lpstr>
      <vt:lpstr>Bericht des kassiers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Mitgliederversammlung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Mitgliederversammlung 2023</dc:title>
  <dc:creator>Ber Ti</dc:creator>
  <cp:lastModifiedBy>Ber Ti</cp:lastModifiedBy>
  <cp:revision>148</cp:revision>
  <dcterms:created xsi:type="dcterms:W3CDTF">2023-03-15T11:33:48Z</dcterms:created>
  <dcterms:modified xsi:type="dcterms:W3CDTF">2024-03-24T10:18:05Z</dcterms:modified>
</cp:coreProperties>
</file>