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40.xml" ContentType="application/vnd.openxmlformats-officedocument.presentationml.notesSlide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charts/chart4.xml" ContentType="application/vnd.openxmlformats-officedocument.drawingml.chart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92"/>
  </p:notesMasterIdLst>
  <p:handoutMasterIdLst>
    <p:handoutMasterId r:id="rId93"/>
  </p:handoutMasterIdLst>
  <p:sldIdLst>
    <p:sldId id="256" r:id="rId3"/>
    <p:sldId id="264" r:id="rId4"/>
    <p:sldId id="326" r:id="rId5"/>
    <p:sldId id="263" r:id="rId6"/>
    <p:sldId id="265" r:id="rId7"/>
    <p:sldId id="270" r:id="rId8"/>
    <p:sldId id="289" r:id="rId9"/>
    <p:sldId id="271" r:id="rId10"/>
    <p:sldId id="272" r:id="rId11"/>
    <p:sldId id="293" r:id="rId12"/>
    <p:sldId id="282" r:id="rId13"/>
    <p:sldId id="283" r:id="rId14"/>
    <p:sldId id="274" r:id="rId15"/>
    <p:sldId id="280" r:id="rId16"/>
    <p:sldId id="281" r:id="rId17"/>
    <p:sldId id="277" r:id="rId18"/>
    <p:sldId id="278" r:id="rId19"/>
    <p:sldId id="279" r:id="rId20"/>
    <p:sldId id="291" r:id="rId21"/>
    <p:sldId id="292" r:id="rId22"/>
    <p:sldId id="267" r:id="rId23"/>
    <p:sldId id="327" r:id="rId24"/>
    <p:sldId id="351" r:id="rId25"/>
    <p:sldId id="352" r:id="rId26"/>
    <p:sldId id="364" r:id="rId27"/>
    <p:sldId id="363" r:id="rId28"/>
    <p:sldId id="328" r:id="rId29"/>
    <p:sldId id="334" r:id="rId30"/>
    <p:sldId id="294" r:id="rId31"/>
    <p:sldId id="332" r:id="rId32"/>
    <p:sldId id="335" r:id="rId33"/>
    <p:sldId id="330" r:id="rId34"/>
    <p:sldId id="333" r:id="rId35"/>
    <p:sldId id="331" r:id="rId36"/>
    <p:sldId id="312" r:id="rId37"/>
    <p:sldId id="313" r:id="rId38"/>
    <p:sldId id="266" r:id="rId39"/>
    <p:sldId id="342" r:id="rId40"/>
    <p:sldId id="344" r:id="rId41"/>
    <p:sldId id="345" r:id="rId42"/>
    <p:sldId id="346" r:id="rId43"/>
    <p:sldId id="347" r:id="rId44"/>
    <p:sldId id="348" r:id="rId45"/>
    <p:sldId id="349" r:id="rId46"/>
    <p:sldId id="350" r:id="rId47"/>
    <p:sldId id="353" r:id="rId48"/>
    <p:sldId id="268" r:id="rId49"/>
    <p:sldId id="295" r:id="rId50"/>
    <p:sldId id="314" r:id="rId51"/>
    <p:sldId id="315" r:id="rId52"/>
    <p:sldId id="316" r:id="rId53"/>
    <p:sldId id="319" r:id="rId54"/>
    <p:sldId id="284" r:id="rId55"/>
    <p:sldId id="290" r:id="rId56"/>
    <p:sldId id="296" r:id="rId57"/>
    <p:sldId id="297" r:id="rId58"/>
    <p:sldId id="298" r:id="rId59"/>
    <p:sldId id="299" r:id="rId60"/>
    <p:sldId id="300" r:id="rId61"/>
    <p:sldId id="301" r:id="rId62"/>
    <p:sldId id="303" r:id="rId63"/>
    <p:sldId id="302" r:id="rId64"/>
    <p:sldId id="304" r:id="rId65"/>
    <p:sldId id="305" r:id="rId66"/>
    <p:sldId id="306" r:id="rId67"/>
    <p:sldId id="307" r:id="rId68"/>
    <p:sldId id="308" r:id="rId69"/>
    <p:sldId id="309" r:id="rId70"/>
    <p:sldId id="310" r:id="rId71"/>
    <p:sldId id="320" r:id="rId72"/>
    <p:sldId id="324" r:id="rId73"/>
    <p:sldId id="325" r:id="rId74"/>
    <p:sldId id="318" r:id="rId75"/>
    <p:sldId id="321" r:id="rId76"/>
    <p:sldId id="322" r:id="rId77"/>
    <p:sldId id="317" r:id="rId78"/>
    <p:sldId id="354" r:id="rId79"/>
    <p:sldId id="260" r:id="rId80"/>
    <p:sldId id="355" r:id="rId81"/>
    <p:sldId id="269" r:id="rId82"/>
    <p:sldId id="356" r:id="rId83"/>
    <p:sldId id="357" r:id="rId84"/>
    <p:sldId id="273" r:id="rId85"/>
    <p:sldId id="358" r:id="rId86"/>
    <p:sldId id="359" r:id="rId87"/>
    <p:sldId id="360" r:id="rId88"/>
    <p:sldId id="361" r:id="rId89"/>
    <p:sldId id="362" r:id="rId90"/>
    <p:sldId id="323" r:id="rId91"/>
  </p:sldIdLst>
  <p:sldSz cx="12188825" cy="6858000"/>
  <p:notesSz cx="6858000" cy="9144000"/>
  <p:defaultTextStyle>
    <a:defPPr rtl="0"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9BCD"/>
    <a:srgbClr val="FFFFFF"/>
    <a:srgbClr val="014DF5"/>
    <a:srgbClr val="2503F3"/>
    <a:srgbClr val="2203DB"/>
    <a:srgbClr val="BC0810"/>
    <a:srgbClr val="232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EC20E35-A176-4012-BC5E-935CFFF8708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44" autoAdjust="0"/>
    <p:restoredTop sz="94599" autoAdjust="0"/>
  </p:normalViewPr>
  <p:slideViewPr>
    <p:cSldViewPr>
      <p:cViewPr varScale="1">
        <p:scale>
          <a:sx n="85" d="100"/>
          <a:sy n="85" d="100"/>
        </p:scale>
        <p:origin x="1404" y="300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3072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viewProps" Target="viewProps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Mitglieder</c:v>
                </c:pt>
              </c:strCache>
            </c:strRef>
          </c:tx>
          <c:spPr>
            <a:gradFill flip="none" rotWithShape="1">
              <a:gsLst>
                <a:gs pos="0">
                  <a:schemeClr val="accent5">
                    <a:lumMod val="89000"/>
                  </a:schemeClr>
                </a:gs>
                <a:gs pos="23000">
                  <a:schemeClr val="accent5">
                    <a:lumMod val="89000"/>
                  </a:schemeClr>
                </a:gs>
                <a:gs pos="69000">
                  <a:schemeClr val="accent5">
                    <a:lumMod val="75000"/>
                  </a:schemeClr>
                </a:gs>
                <a:gs pos="97000">
                  <a:schemeClr val="accent5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ln>
                      <a:solidFill>
                        <a:schemeClr val="tx1"/>
                      </a:solidFill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Tabelle1!$A$3:$A$8</c:f>
              <c:numCache>
                <c:formatCode>m/d/yyyy</c:formatCode>
                <c:ptCount val="6"/>
                <c:pt idx="0">
                  <c:v>33969</c:v>
                </c:pt>
                <c:pt idx="1">
                  <c:v>36891</c:v>
                </c:pt>
                <c:pt idx="2">
                  <c:v>40543</c:v>
                </c:pt>
                <c:pt idx="3">
                  <c:v>44926</c:v>
                </c:pt>
                <c:pt idx="4">
                  <c:v>45291</c:v>
                </c:pt>
                <c:pt idx="5">
                  <c:v>45397</c:v>
                </c:pt>
              </c:numCache>
            </c:numRef>
          </c:cat>
          <c:val>
            <c:numRef>
              <c:f>Tabelle1!$B$3:$B$8</c:f>
              <c:numCache>
                <c:formatCode>General</c:formatCode>
                <c:ptCount val="6"/>
                <c:pt idx="0">
                  <c:v>479</c:v>
                </c:pt>
                <c:pt idx="1">
                  <c:v>695</c:v>
                </c:pt>
                <c:pt idx="2">
                  <c:v>800</c:v>
                </c:pt>
                <c:pt idx="3">
                  <c:v>802</c:v>
                </c:pt>
                <c:pt idx="4">
                  <c:v>889</c:v>
                </c:pt>
                <c:pt idx="5">
                  <c:v>890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64-4F76-8F40-2A03750203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57847528"/>
        <c:axId val="657849328"/>
        <c:axId val="725538528"/>
      </c:bar3DChart>
      <c:catAx>
        <c:axId val="657847528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57849328"/>
        <c:crosses val="autoZero"/>
        <c:auto val="0"/>
        <c:lblAlgn val="ctr"/>
        <c:lblOffset val="100"/>
        <c:noMultiLvlLbl val="0"/>
      </c:catAx>
      <c:valAx>
        <c:axId val="657849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57847528"/>
        <c:crosses val="autoZero"/>
        <c:crossBetween val="between"/>
      </c:valAx>
      <c:serAx>
        <c:axId val="725538528"/>
        <c:scaling>
          <c:orientation val="minMax"/>
        </c:scaling>
        <c:delete val="1"/>
        <c:axPos val="b"/>
        <c:majorTickMark val="out"/>
        <c:minorTickMark val="none"/>
        <c:tickLblPos val="nextTo"/>
        <c:crossAx val="657849328"/>
        <c:crosses val="autoZero"/>
      </c:ser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9253954046232264E-2"/>
          <c:y val="3.9874776727675754E-2"/>
          <c:w val="0.90549125109361361"/>
          <c:h val="0.57324936799074844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Spalte1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-1.1107830271216098E-3"/>
                  <c:y val="-2.50468964311648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F29-45AF-8008-9E85F818F33C}"/>
                </c:ext>
              </c:extLst>
            </c:dLbl>
            <c:dLbl>
              <c:idx val="1"/>
              <c:layout>
                <c:manualLayout>
                  <c:x val="2.8083661417322835E-2"/>
                  <c:y val="-7.3821538068472147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35.211,88 </a:t>
                    </a:r>
                    <a:r>
                      <a:rPr lang="en-US" baseline="0" dirty="0"/>
                      <a:t>€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704866579177603"/>
                      <c:h val="7.5141865906462615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DF29-45AF-8008-9E85F818F33C}"/>
                </c:ext>
              </c:extLst>
            </c:dLbl>
            <c:dLbl>
              <c:idx val="2"/>
              <c:layout>
                <c:manualLayout>
                  <c:x val="1.8917650918635169E-2"/>
                  <c:y val="-2.16953984347685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F29-45AF-8008-9E85F818F33C}"/>
                </c:ext>
              </c:extLst>
            </c:dLbl>
            <c:dLbl>
              <c:idx val="3"/>
              <c:layout>
                <c:manualLayout>
                  <c:x val="3.5473206474190791E-2"/>
                  <c:y val="-4.96903827017723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F29-45AF-8008-9E85F818F33C}"/>
                </c:ext>
              </c:extLst>
            </c:dLbl>
            <c:dLbl>
              <c:idx val="4"/>
              <c:layout>
                <c:manualLayout>
                  <c:x val="2.3167869641294837E-2"/>
                  <c:y val="-2.46011126875206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F29-45AF-8008-9E85F818F33C}"/>
                </c:ext>
              </c:extLst>
            </c:dLbl>
            <c:dLbl>
              <c:idx val="5"/>
              <c:layout>
                <c:manualLayout>
                  <c:x val="2.1639873140857392E-2"/>
                  <c:y val="-3.8794610440254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F29-45AF-8008-9E85F818F33C}"/>
                </c:ext>
              </c:extLst>
            </c:dLbl>
            <c:dLbl>
              <c:idx val="6"/>
              <c:layout>
                <c:manualLayout>
                  <c:x val="1.2694663167104112E-2"/>
                  <c:y val="-2.04624761315655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F29-45AF-8008-9E85F818F33C}"/>
                </c:ext>
              </c:extLst>
            </c:dLbl>
            <c:dLbl>
              <c:idx val="7"/>
              <c:layout>
                <c:manualLayout>
                  <c:x val="3.0555555555555565E-2"/>
                  <c:y val="-3.05376448914826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F29-45AF-8008-9E85F818F33C}"/>
                </c:ext>
              </c:extLst>
            </c:dLbl>
            <c:dLbl>
              <c:idx val="8"/>
              <c:layout>
                <c:manualLayout>
                  <c:x val="5.5555555555554482E-3"/>
                  <c:y val="-2.34818330957696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F29-45AF-8008-9E85F818F33C}"/>
                </c:ext>
              </c:extLst>
            </c:dLbl>
            <c:numFmt formatCode="#,##0.00\ &quot;€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Arial" pitchFamily="34" charset="0"/>
                    <a:cs typeface="Arial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Tabelle1!$A$2:$A$8</c:f>
              <c:strCache>
                <c:ptCount val="7"/>
                <c:pt idx="0">
                  <c:v>Zuschüsse </c:v>
                </c:pt>
                <c:pt idx="1">
                  <c:v>Mitgliedsbeiträge</c:v>
                </c:pt>
                <c:pt idx="2">
                  <c:v>Pachteinnahnmen</c:v>
                </c:pt>
                <c:pt idx="3">
                  <c:v>Bandenwerbung</c:v>
                </c:pt>
                <c:pt idx="4">
                  <c:v>Spenden</c:v>
                </c:pt>
                <c:pt idx="5">
                  <c:v>Eigenbetrieb Sportheim August</c:v>
                </c:pt>
                <c:pt idx="6">
                  <c:v>Gesamteinnahmen</c:v>
                </c:pt>
              </c:strCache>
            </c:strRef>
          </c:cat>
          <c:val>
            <c:numRef>
              <c:f>Tabelle1!$B$2:$B$8</c:f>
              <c:numCache>
                <c:formatCode>#,##0.00</c:formatCode>
                <c:ptCount val="7"/>
                <c:pt idx="0" formatCode="General">
                  <c:v>40255.449999999997</c:v>
                </c:pt>
                <c:pt idx="1">
                  <c:v>35211.879999999997</c:v>
                </c:pt>
                <c:pt idx="2" formatCode="General">
                  <c:v>13013.79</c:v>
                </c:pt>
                <c:pt idx="3" formatCode="General">
                  <c:v>9995.2999999999993</c:v>
                </c:pt>
                <c:pt idx="4" formatCode="General">
                  <c:v>9406.14</c:v>
                </c:pt>
                <c:pt idx="5" formatCode="General">
                  <c:v>2900</c:v>
                </c:pt>
                <c:pt idx="6" formatCode="General">
                  <c:v>110782.56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DF29-45AF-8008-9E85F818F3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0280960"/>
        <c:axId val="100282752"/>
        <c:axId val="97904384"/>
      </c:bar3DChart>
      <c:catAx>
        <c:axId val="100280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Arial" pitchFamily="34" charset="0"/>
                <a:cs typeface="Arial" pitchFamily="34" charset="0"/>
              </a:defRPr>
            </a:pPr>
            <a:endParaRPr lang="de-DE"/>
          </a:p>
        </c:txPr>
        <c:crossAx val="100282752"/>
        <c:crosses val="autoZero"/>
        <c:auto val="1"/>
        <c:lblAlgn val="ctr"/>
        <c:lblOffset val="100"/>
        <c:noMultiLvlLbl val="0"/>
      </c:catAx>
      <c:valAx>
        <c:axId val="10028275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00280960"/>
        <c:crosses val="autoZero"/>
        <c:crossBetween val="between"/>
      </c:valAx>
      <c:serAx>
        <c:axId val="97904384"/>
        <c:scaling>
          <c:orientation val="minMax"/>
        </c:scaling>
        <c:delete val="1"/>
        <c:axPos val="b"/>
        <c:majorTickMark val="out"/>
        <c:minorTickMark val="none"/>
        <c:tickLblPos val="none"/>
        <c:crossAx val="100282752"/>
        <c:crosses val="autoZero"/>
      </c:ser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7.2820975503062116E-2"/>
          <c:y val="1.28081045101256E-2"/>
          <c:w val="0.9197531714785655"/>
          <c:h val="0.66823044133071574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layout>
                <c:manualLayout>
                  <c:x val="-1.3888998250218729E-2"/>
                  <c:y val="-2.77512572950004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CDF-4444-8549-E0C388DDC35D}"/>
                </c:ext>
              </c:extLst>
            </c:dLbl>
            <c:dLbl>
              <c:idx val="1"/>
              <c:layout>
                <c:manualLayout>
                  <c:x val="1.3888888888888926E-2"/>
                  <c:y val="-2.98859693946158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CDF-4444-8549-E0C388DDC35D}"/>
                </c:ext>
              </c:extLst>
            </c:dLbl>
            <c:dLbl>
              <c:idx val="2"/>
              <c:layout>
                <c:manualLayout>
                  <c:x val="1.3888888888888978E-2"/>
                  <c:y val="-1.49429846973079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CDF-4444-8549-E0C388DDC35D}"/>
                </c:ext>
              </c:extLst>
            </c:dLbl>
            <c:dLbl>
              <c:idx val="3"/>
              <c:layout>
                <c:manualLayout>
                  <c:x val="4.5833333333333406E-2"/>
                  <c:y val="-3.41553935938466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CDF-4444-8549-E0C388DDC35D}"/>
                </c:ext>
              </c:extLst>
            </c:dLbl>
            <c:dLbl>
              <c:idx val="4"/>
              <c:layout>
                <c:manualLayout>
                  <c:x val="5.833333333333339E-2"/>
                  <c:y val="-2.5616545195384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CDF-4444-8549-E0C388DDC35D}"/>
                </c:ext>
              </c:extLst>
            </c:dLbl>
            <c:dLbl>
              <c:idx val="5"/>
              <c:layout>
                <c:manualLayout>
                  <c:x val="1.9444444444444445E-2"/>
                  <c:y val="-1.280827259769249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1.832,41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8CDF-4444-8549-E0C388DDC35D}"/>
                </c:ext>
              </c:extLst>
            </c:dLbl>
            <c:dLbl>
              <c:idx val="6"/>
              <c:layout>
                <c:manualLayout>
                  <c:x val="2.222222222222224E-2"/>
                  <c:y val="-2.34818330957695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CDF-4444-8549-E0C388DDC35D}"/>
                </c:ext>
              </c:extLst>
            </c:dLbl>
            <c:dLbl>
              <c:idx val="7"/>
              <c:layout>
                <c:manualLayout>
                  <c:x val="2.6388888888888878E-2"/>
                  <c:y val="-1.49429846973079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CDF-4444-8549-E0C388DDC35D}"/>
                </c:ext>
              </c:extLst>
            </c:dLbl>
            <c:dLbl>
              <c:idx val="8"/>
              <c:layout>
                <c:manualLayout>
                  <c:x val="2.9166557305336897E-2"/>
                  <c:y val="-4.69636661915391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CDF-4444-8549-E0C388DDC35D}"/>
                </c:ext>
              </c:extLst>
            </c:dLbl>
            <c:numFmt formatCode="#,##0.00\ &quot;€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Arial" pitchFamily="34" charset="0"/>
                    <a:cs typeface="Arial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Tabelle1!$A$2:$A$9</c:f>
              <c:strCache>
                <c:ptCount val="7"/>
                <c:pt idx="0">
                  <c:v>Laufende Kosten Sportgaststätte/-gelände</c:v>
                </c:pt>
                <c:pt idx="1">
                  <c:v>Übungsleiter, Trainer</c:v>
                </c:pt>
                <c:pt idx="2">
                  <c:v>Kosten Sportbetrieb/Lizenzen</c:v>
                </c:pt>
                <c:pt idx="3">
                  <c:v>Abgaben Sportverbände </c:v>
                </c:pt>
                <c:pt idx="4">
                  <c:v>Zinsen, Kontoführung</c:v>
                </c:pt>
                <c:pt idx="5">
                  <c:v>Mitgliederpflege</c:v>
                </c:pt>
                <c:pt idx="6">
                  <c:v>Gesamtausgaben</c:v>
                </c:pt>
              </c:strCache>
            </c:strRef>
          </c:cat>
          <c:val>
            <c:numRef>
              <c:f>Tabelle1!$B$2:$B$9</c:f>
              <c:numCache>
                <c:formatCode>General</c:formatCode>
                <c:ptCount val="8"/>
                <c:pt idx="0">
                  <c:v>25162.6</c:v>
                </c:pt>
                <c:pt idx="1">
                  <c:v>22762</c:v>
                </c:pt>
                <c:pt idx="2">
                  <c:v>15109.25</c:v>
                </c:pt>
                <c:pt idx="3">
                  <c:v>10231.14</c:v>
                </c:pt>
                <c:pt idx="4">
                  <c:v>3847.78</c:v>
                </c:pt>
                <c:pt idx="5">
                  <c:v>1808.25</c:v>
                </c:pt>
                <c:pt idx="6">
                  <c:v>78921.01999999999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8CDF-4444-8549-E0C388DDC35D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Spalte1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Tabelle1!$A$2:$A$9</c:f>
              <c:strCache>
                <c:ptCount val="7"/>
                <c:pt idx="0">
                  <c:v>Laufende Kosten Sportgaststätte/-gelände</c:v>
                </c:pt>
                <c:pt idx="1">
                  <c:v>Übungsleiter, Trainer</c:v>
                </c:pt>
                <c:pt idx="2">
                  <c:v>Kosten Sportbetrieb/Lizenzen</c:v>
                </c:pt>
                <c:pt idx="3">
                  <c:v>Abgaben Sportverbände </c:v>
                </c:pt>
                <c:pt idx="4">
                  <c:v>Zinsen, Kontoführung</c:v>
                </c:pt>
                <c:pt idx="5">
                  <c:v>Mitgliederpflege</c:v>
                </c:pt>
                <c:pt idx="6">
                  <c:v>Gesamtausgaben</c:v>
                </c:pt>
              </c:strCache>
            </c:strRef>
          </c:cat>
          <c:val>
            <c:numRef>
              <c:f>Tabelle1!$C$2:$C$8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A-8CDF-4444-8549-E0C388DDC35D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Spalte2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Tabelle1!$A$2:$A$9</c:f>
              <c:strCache>
                <c:ptCount val="7"/>
                <c:pt idx="0">
                  <c:v>Laufende Kosten Sportgaststätte/-gelände</c:v>
                </c:pt>
                <c:pt idx="1">
                  <c:v>Übungsleiter, Trainer</c:v>
                </c:pt>
                <c:pt idx="2">
                  <c:v>Kosten Sportbetrieb/Lizenzen</c:v>
                </c:pt>
                <c:pt idx="3">
                  <c:v>Abgaben Sportverbände </c:v>
                </c:pt>
                <c:pt idx="4">
                  <c:v>Zinsen, Kontoführung</c:v>
                </c:pt>
                <c:pt idx="5">
                  <c:v>Mitgliederpflege</c:v>
                </c:pt>
                <c:pt idx="6">
                  <c:v>Gesamtausgaben</c:v>
                </c:pt>
              </c:strCache>
            </c:strRef>
          </c:cat>
          <c:val>
            <c:numRef>
              <c:f>Tabelle1!$D$2:$D$8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B-8CDF-4444-8549-E0C388DDC35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2650624"/>
        <c:axId val="122652160"/>
        <c:axId val="111794368"/>
      </c:bar3DChart>
      <c:catAx>
        <c:axId val="1226506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Arial" pitchFamily="34" charset="0"/>
                <a:cs typeface="Arial" pitchFamily="34" charset="0"/>
              </a:defRPr>
            </a:pPr>
            <a:endParaRPr lang="de-DE"/>
          </a:p>
        </c:txPr>
        <c:crossAx val="122652160"/>
        <c:crosses val="autoZero"/>
        <c:auto val="1"/>
        <c:lblAlgn val="ctr"/>
        <c:lblOffset val="100"/>
        <c:noMultiLvlLbl val="0"/>
      </c:catAx>
      <c:valAx>
        <c:axId val="12265216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22650624"/>
        <c:crosses val="autoZero"/>
        <c:crossBetween val="between"/>
      </c:valAx>
      <c:serAx>
        <c:axId val="111794368"/>
        <c:scaling>
          <c:orientation val="minMax"/>
        </c:scaling>
        <c:delete val="1"/>
        <c:axPos val="b"/>
        <c:majorTickMark val="out"/>
        <c:minorTickMark val="none"/>
        <c:tickLblPos val="none"/>
        <c:crossAx val="122652160"/>
        <c:crosses val="autoZero"/>
      </c:ser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"/>
          <c:w val="1"/>
          <c:h val="0.95303633380846087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Kassenbestand</c:v>
                </c:pt>
              </c:strCache>
            </c:strRef>
          </c:tx>
          <c:spPr>
            <a:solidFill>
              <a:srgbClr val="C00000"/>
            </a:solidFill>
            <a:ln w="12700"/>
            <a:scene3d>
              <a:camera prst="orthographicFront"/>
              <a:lightRig rig="threePt" dir="t"/>
            </a:scene3d>
            <a:sp3d prstMaterial="matte"/>
          </c:spPr>
          <c:invertIfNegative val="0"/>
          <c:dLbls>
            <c:dLbl>
              <c:idx val="0"/>
              <c:layout>
                <c:manualLayout>
                  <c:x val="-0.73535235019053891"/>
                  <c:y val="-3.49664509156048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EA6-4701-8BBD-F1B5C8112820}"/>
                </c:ext>
              </c:extLst>
            </c:dLbl>
            <c:dLbl>
              <c:idx val="1"/>
              <c:layout>
                <c:manualLayout>
                  <c:x val="-0.73100561093934457"/>
                  <c:y val="-2.42929112128830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EA6-4701-8BBD-F1B5C8112820}"/>
                </c:ext>
              </c:extLst>
            </c:dLbl>
            <c:dLbl>
              <c:idx val="2"/>
              <c:layout>
                <c:manualLayout>
                  <c:x val="-0.7070344713279374"/>
                  <c:y val="-2.64703098832640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EA6-4701-8BBD-F1B5C8112820}"/>
                </c:ext>
              </c:extLst>
            </c:dLbl>
            <c:dLbl>
              <c:idx val="3"/>
              <c:layout>
                <c:manualLayout>
                  <c:x val="-0.68351337204628571"/>
                  <c:y val="-1.77180244719038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EA6-4701-8BBD-F1B5C8112820}"/>
                </c:ext>
              </c:extLst>
            </c:dLbl>
            <c:dLbl>
              <c:idx val="4"/>
              <c:layout>
                <c:manualLayout>
                  <c:x val="-0.65031505081187913"/>
                  <c:y val="-6.83103111999909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EA6-4701-8BBD-F1B5C8112820}"/>
                </c:ext>
              </c:extLst>
            </c:dLbl>
            <c:dLbl>
              <c:idx val="5"/>
              <c:layout>
                <c:manualLayout>
                  <c:x val="-0.61891068110769987"/>
                  <c:y val="1.87856356152471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EA6-4701-8BBD-F1B5C8112820}"/>
                </c:ext>
              </c:extLst>
            </c:dLbl>
            <c:dLbl>
              <c:idx val="6"/>
              <c:layout>
                <c:manualLayout>
                  <c:x val="-0.73429758933740874"/>
                  <c:y val="1.27655569134293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EA6-4701-8BBD-F1B5C8112820}"/>
                </c:ext>
              </c:extLst>
            </c:dLbl>
            <c:dLbl>
              <c:idx val="7"/>
              <c:layout>
                <c:manualLayout>
                  <c:x val="-0.6462511392139807"/>
                  <c:y val="-1.54979350716861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EA6-4701-8BBD-F1B5C8112820}"/>
                </c:ext>
              </c:extLst>
            </c:dLbl>
            <c:dLbl>
              <c:idx val="8"/>
              <c:layout>
                <c:manualLayout>
                  <c:x val="-0.56698804017259152"/>
                  <c:y val="-1.98100416826114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EA6-4701-8BBD-F1B5C8112820}"/>
                </c:ext>
              </c:extLst>
            </c:dLbl>
            <c:dLbl>
              <c:idx val="9"/>
              <c:layout>
                <c:manualLayout>
                  <c:x val="-0.46339544025370261"/>
                  <c:y val="-2.1987440352992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EA6-4701-8BBD-F1B5C8112820}"/>
                </c:ext>
              </c:extLst>
            </c:dLbl>
            <c:dLbl>
              <c:idx val="10"/>
              <c:layout>
                <c:manualLayout>
                  <c:x val="-0.41709773891428503"/>
                  <c:y val="-2.17312959739727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EA6-4701-8BBD-F1B5C8112820}"/>
                </c:ext>
              </c:extLst>
            </c:dLbl>
            <c:dLbl>
              <c:idx val="11"/>
              <c:layout>
                <c:manualLayout>
                  <c:x val="-0.3455691011748469"/>
                  <c:y val="-1.7860181498820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EA6-4701-8BBD-F1B5C8112820}"/>
                </c:ext>
              </c:extLst>
            </c:dLbl>
            <c:numFmt formatCode="#,##0.00\ &quot;€&quot;" sourceLinked="0"/>
            <c:spPr>
              <a:noFill/>
              <a:ln>
                <a:solidFill>
                  <a:srgbClr val="C00000"/>
                </a:solidFill>
              </a:ln>
              <a:effectLst/>
            </c:spPr>
            <c:txPr>
              <a:bodyPr/>
              <a:lstStyle/>
              <a:p>
                <a:pPr>
                  <a:defRPr sz="1600">
                    <a:latin typeface="Arial" pitchFamily="34" charset="0"/>
                    <a:cs typeface="Arial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Tabelle1!$A$2:$A$13</c:f>
              <c:numCache>
                <c:formatCode>General</c:formatCode>
                <c:ptCount val="12"/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</c:numCache>
            </c:numRef>
          </c:cat>
          <c:val>
            <c:numRef>
              <c:f>Tabelle1!$B$2:$B$13</c:f>
              <c:numCache>
                <c:formatCode>General</c:formatCode>
                <c:ptCount val="12"/>
                <c:pt idx="1">
                  <c:v>210845.91</c:v>
                </c:pt>
                <c:pt idx="2">
                  <c:v>189666.73</c:v>
                </c:pt>
                <c:pt idx="3">
                  <c:v>180340.54</c:v>
                </c:pt>
                <c:pt idx="4">
                  <c:v>168239.46</c:v>
                </c:pt>
                <c:pt idx="5">
                  <c:v>154956.9</c:v>
                </c:pt>
                <c:pt idx="6">
                  <c:v>206103.7</c:v>
                </c:pt>
                <c:pt idx="7">
                  <c:v>165507.20000000001</c:v>
                </c:pt>
                <c:pt idx="8">
                  <c:v>134851.38</c:v>
                </c:pt>
                <c:pt idx="9">
                  <c:v>94449.79</c:v>
                </c:pt>
                <c:pt idx="10">
                  <c:v>75913.95</c:v>
                </c:pt>
                <c:pt idx="11">
                  <c:v>48088.959999999999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EA6-4701-8BBD-F1B5C8112820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Jahresüberschuss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rgbClr val="00B050"/>
              </a:solidFill>
            </a:ln>
          </c:spPr>
          <c:invertIfNegative val="0"/>
          <c:dPt>
            <c:idx val="6"/>
            <c:invertIfNegative val="0"/>
            <c:bubble3D val="0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E-7EA6-4701-8BBD-F1B5C8112820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F-7EA6-4701-8BBD-F1B5C8112820}"/>
              </c:ext>
            </c:extLst>
          </c:dPt>
          <c:dLbls>
            <c:dLbl>
              <c:idx val="0"/>
              <c:layout>
                <c:manualLayout>
                  <c:x val="9.4592132039529486E-2"/>
                  <c:y val="-2.57018767462051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EA6-4701-8BBD-F1B5C8112820}"/>
                </c:ext>
              </c:extLst>
            </c:dLbl>
            <c:dLbl>
              <c:idx val="1"/>
              <c:layout>
                <c:manualLayout>
                  <c:x val="8.3120958556546956E-2"/>
                  <c:y val="-1.71203542541912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EA6-4701-8BBD-F1B5C8112820}"/>
                </c:ext>
              </c:extLst>
            </c:dLbl>
            <c:dLbl>
              <c:idx val="2"/>
              <c:layout>
                <c:manualLayout>
                  <c:x val="7.1694834268640428E-2"/>
                  <c:y val="-2.13470794054433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EA6-4701-8BBD-F1B5C8112820}"/>
                </c:ext>
              </c:extLst>
            </c:dLbl>
            <c:dLbl>
              <c:idx val="3"/>
              <c:layout>
                <c:manualLayout>
                  <c:x val="0.10158164449659161"/>
                  <c:y val="-2.14751515949530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EA6-4701-8BBD-F1B5C8112820}"/>
                </c:ext>
              </c:extLst>
            </c:dLbl>
            <c:dLbl>
              <c:idx val="4"/>
              <c:layout>
                <c:manualLayout>
                  <c:x val="9.4637181234605419E-2"/>
                  <c:y val="-2.35244780758242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EA6-4701-8BBD-F1B5C8112820}"/>
                </c:ext>
              </c:extLst>
            </c:dLbl>
            <c:dLbl>
              <c:idx val="5"/>
              <c:layout>
                <c:manualLayout>
                  <c:x val="9.1589303988807019E-2"/>
                  <c:y val="-1.49429555838103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7EA6-4701-8BBD-F1B5C8112820}"/>
                </c:ext>
              </c:extLst>
            </c:dLbl>
            <c:dLbl>
              <c:idx val="6"/>
              <c:layout>
                <c:manualLayout>
                  <c:x val="-0.38706189375525574"/>
                  <c:y val="-1.7248426443701042E-2"/>
                </c:manualLayout>
              </c:layout>
              <c:numFmt formatCode="#,##0.00\ &quot;€&quot;" sourceLinked="0"/>
              <c:spPr>
                <a:solidFill>
                  <a:schemeClr val="bg1"/>
                </a:solidFill>
                <a:ln>
                  <a:solidFill>
                    <a:srgbClr val="C00000"/>
                  </a:solidFill>
                </a:ln>
                <a:effectLst/>
              </c:spPr>
              <c:txPr>
                <a:bodyPr anchor="ctr" anchorCtr="1"/>
                <a:lstStyle/>
                <a:p>
                  <a:pPr>
                    <a:defRPr sz="1400">
                      <a:latin typeface="Arial" pitchFamily="34" charset="0"/>
                      <a:cs typeface="Arial" pitchFamily="34" charset="0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EA6-4701-8BBD-F1B5C8112820}"/>
                </c:ext>
              </c:extLst>
            </c:dLbl>
            <c:dLbl>
              <c:idx val="7"/>
              <c:layout>
                <c:manualLayout>
                  <c:x val="2.1463401085516191E-2"/>
                  <c:y val="-1.9340443654408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7EA6-4701-8BBD-F1B5C8112820}"/>
                </c:ext>
              </c:extLst>
            </c:dLbl>
            <c:dLbl>
              <c:idx val="8"/>
              <c:layout>
                <c:manualLayout>
                  <c:x val="4.722860513240168E-2"/>
                  <c:y val="-2.35671688056608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7EA6-4701-8BBD-F1B5C8112820}"/>
                </c:ext>
              </c:extLst>
            </c:dLbl>
            <c:dLbl>
              <c:idx val="9"/>
              <c:layout>
                <c:manualLayout>
                  <c:x val="2.230556135135843E-2"/>
                  <c:y val="-2.5872639665551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EA6-4701-8BBD-F1B5C8112820}"/>
                </c:ext>
              </c:extLst>
            </c:dLbl>
            <c:dLbl>
              <c:idx val="10"/>
              <c:layout>
                <c:manualLayout>
                  <c:x val="7.8774332210603523E-2"/>
                  <c:y val="-2.13897701352798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7EA6-4701-8BBD-F1B5C8112820}"/>
                </c:ext>
              </c:extLst>
            </c:dLbl>
            <c:dLbl>
              <c:idx val="11"/>
              <c:layout>
                <c:manualLayout>
                  <c:x val="5.448807404416673E-2"/>
                  <c:y val="-1.11626134367630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7EA6-4701-8BBD-F1B5C8112820}"/>
                </c:ext>
              </c:extLst>
            </c:dLbl>
            <c:numFmt formatCode="#,##0.00\ &quot;€&quot;" sourceLinked="0"/>
            <c:spPr>
              <a:solidFill>
                <a:schemeClr val="bg1"/>
              </a:solidFill>
              <a:ln>
                <a:solidFill>
                  <a:srgbClr val="00B050"/>
                </a:solidFill>
              </a:ln>
              <a:effectLst/>
            </c:spPr>
            <c:txPr>
              <a:bodyPr anchor="ctr" anchorCtr="1"/>
              <a:lstStyle/>
              <a:p>
                <a:pPr>
                  <a:defRPr sz="1400">
                    <a:latin typeface="Arial" pitchFamily="34" charset="0"/>
                    <a:cs typeface="Arial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Tabelle1!$A$2:$A$13</c:f>
              <c:numCache>
                <c:formatCode>General</c:formatCode>
                <c:ptCount val="12"/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</c:numCache>
            </c:numRef>
          </c:cat>
          <c:val>
            <c:numRef>
              <c:f>Tabelle1!$C$2:$C$13</c:f>
              <c:numCache>
                <c:formatCode>General</c:formatCode>
                <c:ptCount val="12"/>
                <c:pt idx="1">
                  <c:v>16872.169999999998</c:v>
                </c:pt>
                <c:pt idx="2">
                  <c:v>21179.18</c:v>
                </c:pt>
                <c:pt idx="3">
                  <c:v>9326.19</c:v>
                </c:pt>
                <c:pt idx="4">
                  <c:v>12101.08</c:v>
                </c:pt>
                <c:pt idx="5">
                  <c:v>13283.17</c:v>
                </c:pt>
                <c:pt idx="6">
                  <c:v>-51447.4</c:v>
                </c:pt>
                <c:pt idx="7">
                  <c:v>40596.53</c:v>
                </c:pt>
                <c:pt idx="8">
                  <c:v>30655.78</c:v>
                </c:pt>
                <c:pt idx="9">
                  <c:v>40401.589999999997</c:v>
                </c:pt>
                <c:pt idx="10">
                  <c:v>18535.84</c:v>
                </c:pt>
                <c:pt idx="11">
                  <c:v>27824.99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7EA6-4701-8BBD-F1B5C8112820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Spalte1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Tabelle1!$A$2:$A$13</c:f>
              <c:numCache>
                <c:formatCode>General</c:formatCode>
                <c:ptCount val="12"/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</c:numCache>
            </c:numRef>
          </c:cat>
          <c:val>
            <c:numRef>
              <c:f>Tabelle1!$D$2:$D$13</c:f>
              <c:numCache>
                <c:formatCode>General</c:formatCode>
                <c:ptCount val="12"/>
              </c:numCache>
            </c:numRef>
          </c:val>
          <c:extLst>
            <c:ext xmlns:c16="http://schemas.microsoft.com/office/drawing/2014/chart" uri="{C3380CC4-5D6E-409C-BE32-E72D297353CC}">
              <c16:uniqueId val="{0000001B-7EA6-4701-8BBD-F1B5C811282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gapDepth val="245"/>
        <c:shape val="box"/>
        <c:axId val="123260288"/>
        <c:axId val="123282560"/>
        <c:axId val="0"/>
      </c:bar3DChart>
      <c:catAx>
        <c:axId val="1232602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txPr>
          <a:bodyPr anchor="ctr" anchorCtr="0"/>
          <a:lstStyle/>
          <a:p>
            <a:pPr>
              <a:defRPr sz="1600">
                <a:latin typeface="Arial" pitchFamily="34" charset="0"/>
                <a:cs typeface="Arial" pitchFamily="34" charset="0"/>
              </a:defRPr>
            </a:pPr>
            <a:endParaRPr lang="de-DE"/>
          </a:p>
        </c:txPr>
        <c:crossAx val="123282560"/>
        <c:crosses val="autoZero"/>
        <c:auto val="1"/>
        <c:lblAlgn val="ctr"/>
        <c:lblOffset val="100"/>
        <c:noMultiLvlLbl val="0"/>
      </c:catAx>
      <c:valAx>
        <c:axId val="1232825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1232602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31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0.60884</cdr:x>
      <cdr:y>0</cdr:y>
    </cdr:from>
    <cdr:to>
      <cdr:x>0.78996</cdr:x>
      <cdr:y>0.17808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5940152" y="-2520280"/>
          <a:ext cx="1767111" cy="1450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200" b="1" dirty="0">
            <a:latin typeface="Arial Black" pitchFamily="34" charset="0"/>
          </a:endParaRPr>
        </a:p>
      </cdr:txBody>
    </cdr:sp>
  </cdr:relSizeAnchor>
  <cdr:relSizeAnchor xmlns:cdr="http://schemas.openxmlformats.org/drawingml/2006/chartDrawing">
    <cdr:from>
      <cdr:x>0.06688</cdr:x>
      <cdr:y>0.05088</cdr:y>
    </cdr:from>
    <cdr:to>
      <cdr:x>0.3425</cdr:x>
      <cdr:y>0.19079</cdr:y>
    </cdr:to>
    <cdr:sp macro="" textlink="">
      <cdr:nvSpPr>
        <cdr:cNvPr id="5" name="Textfeld 4"/>
        <cdr:cNvSpPr txBox="1"/>
      </cdr:nvSpPr>
      <cdr:spPr>
        <a:xfrm xmlns:a="http://schemas.openxmlformats.org/drawingml/2006/main">
          <a:off x="611560" y="288032"/>
          <a:ext cx="2520280" cy="7920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200" b="1" dirty="0">
            <a:latin typeface="Arial Black" pitchFamily="34" charset="0"/>
          </a:endParaRPr>
        </a:p>
      </cdr:txBody>
    </cdr:sp>
  </cdr:relSizeAnchor>
  <cdr:relSizeAnchor xmlns:cdr="http://schemas.openxmlformats.org/drawingml/2006/chartDrawing">
    <cdr:from>
      <cdr:x>0.19288</cdr:x>
      <cdr:y>0.006</cdr:y>
    </cdr:from>
    <cdr:to>
      <cdr:x>0.29525</cdr:x>
      <cdr:y>0.15735</cdr:y>
    </cdr:to>
    <cdr:sp macro="" textlink="">
      <cdr:nvSpPr>
        <cdr:cNvPr id="3" name="Pfeil: gebogen 2">
          <a:extLst xmlns:a="http://schemas.openxmlformats.org/drawingml/2006/main">
            <a:ext uri="{FF2B5EF4-FFF2-40B4-BE49-F238E27FC236}">
              <a16:creationId xmlns:a16="http://schemas.microsoft.com/office/drawing/2014/main" id="{511A3120-CDA3-479F-90A5-E6186A4FADEA}"/>
            </a:ext>
          </a:extLst>
        </cdr:cNvPr>
        <cdr:cNvSpPr/>
      </cdr:nvSpPr>
      <cdr:spPr bwMode="auto">
        <a:xfrm xmlns:a="http://schemas.openxmlformats.org/drawingml/2006/main">
          <a:off x="1763695" y="35718"/>
          <a:ext cx="936071" cy="900401"/>
        </a:xfrm>
        <a:prstGeom xmlns:a="http://schemas.openxmlformats.org/drawingml/2006/main" prst="bentArrow">
          <a:avLst>
            <a:gd name="adj1" fmla="val 10803"/>
            <a:gd name="adj2" fmla="val 25000"/>
            <a:gd name="adj3" fmla="val 25000"/>
            <a:gd name="adj4" fmla="val 43750"/>
          </a:avLst>
        </a:prstGeom>
        <a:noFill xmlns:a="http://schemas.openxmlformats.org/drawingml/2006/main"/>
        <a:ln xmlns:a="http://schemas.openxmlformats.org/drawingml/2006/main"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Overflow="clip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endParaRPr lang="de-DE"/>
        </a:p>
      </cdr:txBody>
    </cdr:sp>
  </cdr:relSizeAnchor>
  <cdr:relSizeAnchor xmlns:cdr="http://schemas.openxmlformats.org/drawingml/2006/chartDrawing">
    <cdr:from>
      <cdr:x>0.30456</cdr:x>
      <cdr:y>0</cdr:y>
    </cdr:from>
    <cdr:to>
      <cdr:x>0.63674</cdr:x>
      <cdr:y>0.16108</cdr:y>
    </cdr:to>
    <cdr:sp macro="" textlink="">
      <cdr:nvSpPr>
        <cdr:cNvPr id="4" name="Textfeld 3">
          <a:extLst xmlns:a="http://schemas.openxmlformats.org/drawingml/2006/main">
            <a:ext uri="{FF2B5EF4-FFF2-40B4-BE49-F238E27FC236}">
              <a16:creationId xmlns:a16="http://schemas.microsoft.com/office/drawing/2014/main" id="{F264D03B-1E00-4311-B90C-5697DF300506}"/>
            </a:ext>
          </a:extLst>
        </cdr:cNvPr>
        <cdr:cNvSpPr txBox="1"/>
      </cdr:nvSpPr>
      <cdr:spPr>
        <a:xfrm xmlns:a="http://schemas.openxmlformats.org/drawingml/2006/main">
          <a:off x="2784934" y="-1304352"/>
          <a:ext cx="3037449" cy="958322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tx1"/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de-DE" sz="1400" dirty="0">
              <a:solidFill>
                <a:schemeClr val="tx1"/>
              </a:solidFill>
              <a:latin typeface="Century Gothic" panose="020B0502020202020204" pitchFamily="34" charset="0"/>
            </a:rPr>
            <a:t>davon 10.260,00 € Energiekostenzuschüsse vom BLSV und der Gemeinde unter Vorbehalt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0.20075</cdr:x>
      <cdr:y>0.10893</cdr:y>
    </cdr:from>
    <cdr:to>
      <cdr:x>0.35037</cdr:x>
      <cdr:y>0.30259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1835696" y="648072"/>
          <a:ext cx="1368125" cy="11521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200" b="1" dirty="0">
            <a:latin typeface="Arial Black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0.51575</cdr:x>
      <cdr:y>0.08473</cdr:y>
    </cdr:from>
    <cdr:to>
      <cdr:x>0.71262</cdr:x>
      <cdr:y>0.3268</cdr:y>
    </cdr:to>
    <cdr:sp macro="" textlink="">
      <cdr:nvSpPr>
        <cdr:cNvPr id="8" name="Textfeld 7"/>
        <cdr:cNvSpPr txBox="1"/>
      </cdr:nvSpPr>
      <cdr:spPr>
        <a:xfrm xmlns:a="http://schemas.openxmlformats.org/drawingml/2006/main">
          <a:off x="4716016" y="504056"/>
          <a:ext cx="1800200" cy="14401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200" dirty="0">
            <a:latin typeface="Arial Black" pitchFamily="34" charset="0"/>
          </a:endParaRPr>
        </a:p>
      </cdr:txBody>
    </cdr:sp>
  </cdr:relSizeAnchor>
  <cdr:relSizeAnchor xmlns:cdr="http://schemas.openxmlformats.org/drawingml/2006/chartDrawing">
    <cdr:from>
      <cdr:x>0.81047</cdr:x>
      <cdr:y>0.59932</cdr:y>
    </cdr:from>
    <cdr:to>
      <cdr:x>0.85772</cdr:x>
      <cdr:y>0.85316</cdr:y>
    </cdr:to>
    <cdr:sp macro="" textlink="">
      <cdr:nvSpPr>
        <cdr:cNvPr id="5" name="Textfeld 4"/>
        <cdr:cNvSpPr txBox="1"/>
      </cdr:nvSpPr>
      <cdr:spPr>
        <a:xfrm xmlns:a="http://schemas.openxmlformats.org/drawingml/2006/main" rot="18829701">
          <a:off x="6871922" y="4104603"/>
          <a:ext cx="1510165" cy="4320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800" dirty="0">
            <a:latin typeface="Arial" pitchFamily="34" charset="0"/>
            <a:cs typeface="Arial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973E54F-8C44-4461-AD06-2D7521CECB13}" type="datetime1">
              <a:rPr lang="de-DE" smtClean="0"/>
              <a:t>22.01.2026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850423A-8BCE-448E-A97B-03A88B2B12C1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513958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20T19:36:14.128"/>
    </inkml:context>
    <inkml:brush xml:id="br0">
      <inkml:brushProperty name="width" value="0.1" units="cm"/>
      <inkml:brushProperty name="height" value="0.1" units="cm"/>
      <inkml:brushProperty name="color" value="#DA0C07"/>
      <inkml:brushProperty name="inkEffects" value="lava"/>
      <inkml:brushProperty name="anchorX" value="-37571.44922"/>
      <inkml:brushProperty name="anchorY" value="-25537.56055"/>
      <inkml:brushProperty name="scaleFactor" value="0.5"/>
    </inkml:brush>
  </inkml:definitions>
  <inkml:trace contextRef="#ctx0" brushRef="#br0">0 1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1D2D363-51C7-4D33-9CF9-432E1A762C62}" type="datetime1">
              <a:rPr lang="de-DE" smtClean="0"/>
              <a:t>22.01.2026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de-DE" dirty="0"/>
              <a:t>Textmasterformat durch Klicken bearbeiten</a:t>
            </a:r>
          </a:p>
          <a:p>
            <a:pPr lvl="1" rtl="0"/>
            <a:r>
              <a:rPr lang="de-DE" dirty="0"/>
              <a:t>Zweite Ebene</a:t>
            </a:r>
          </a:p>
          <a:p>
            <a:pPr lvl="2" rtl="0"/>
            <a:r>
              <a:rPr lang="de-DE" dirty="0"/>
              <a:t>Dritte Ebene</a:t>
            </a:r>
          </a:p>
          <a:p>
            <a:pPr lvl="3" rtl="0"/>
            <a:r>
              <a:rPr lang="de-DE" dirty="0"/>
              <a:t>Vierte Ebene</a:t>
            </a:r>
          </a:p>
          <a:p>
            <a:pPr lvl="4" rtl="0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1F2A70B-78F2-4DCF-B53B-C990D2FAFB8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115705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908206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067561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141261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755136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110472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980707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100278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003399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17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699079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81488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19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993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202679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20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798700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21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936996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22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591182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23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50348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24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408081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25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62897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26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351966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de-DE" dirty="0"/>
              <a:t>Wilhelm</a:t>
            </a:r>
          </a:p>
          <a:p>
            <a:pPr marL="228600" indent="-228600">
              <a:buAutoNum type="arabicPeriod"/>
            </a:pPr>
            <a:r>
              <a:rPr lang="de-DE" dirty="0"/>
              <a:t>Wiegand</a:t>
            </a:r>
          </a:p>
          <a:p>
            <a:pPr marL="228600" indent="-228600">
              <a:buAutoNum type="arabicPeriod"/>
            </a:pPr>
            <a:r>
              <a:rPr lang="de-DE" dirty="0"/>
              <a:t>Herzog</a:t>
            </a:r>
          </a:p>
          <a:p>
            <a:pPr marL="228600" indent="-228600">
              <a:buAutoNum type="arabicPeriod"/>
            </a:pPr>
            <a:r>
              <a:rPr lang="de-DE" dirty="0"/>
              <a:t>Summe</a:t>
            </a:r>
          </a:p>
          <a:p>
            <a:pPr marL="228600" indent="-228600">
              <a:buAutoNum type="arabicPeriod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27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95403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28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3815905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de-DE" dirty="0"/>
              <a:t>Balken Mitgliederzahlen</a:t>
            </a:r>
          </a:p>
          <a:p>
            <a:pPr marL="228600" indent="-228600">
              <a:buAutoNum type="arabicPeriod"/>
            </a:pPr>
            <a:r>
              <a:rPr lang="de-DE" dirty="0"/>
              <a:t>Aus </a:t>
            </a:r>
            <a:r>
              <a:rPr lang="de-DE" dirty="0" err="1"/>
              <a:t>Böhmfeld</a:t>
            </a:r>
            <a:endParaRPr lang="de-DE" dirty="0"/>
          </a:p>
          <a:p>
            <a:pPr marL="228600" indent="-228600">
              <a:buAutoNum type="arabicPeriod"/>
            </a:pPr>
            <a:r>
              <a:rPr lang="de-DE" dirty="0"/>
              <a:t>Aus anderen Gemeinden</a:t>
            </a:r>
          </a:p>
          <a:p>
            <a:pPr marL="228600" indent="-228600">
              <a:buAutoNum type="arabicPeriod"/>
            </a:pPr>
            <a:r>
              <a:rPr lang="de-DE" dirty="0"/>
              <a:t>% Von </a:t>
            </a:r>
            <a:r>
              <a:rPr lang="de-DE" dirty="0" err="1"/>
              <a:t>Böhmfeld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29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759820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Nach erstem Klick automatisch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3511057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Alles mit einem Klick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30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1084040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31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3716185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de-DE" dirty="0"/>
              <a:t>Verbrauch 2022</a:t>
            </a:r>
          </a:p>
          <a:p>
            <a:pPr marL="228600" indent="-228600">
              <a:buAutoNum type="arabicPeriod"/>
            </a:pPr>
            <a:r>
              <a:rPr lang="de-DE" dirty="0"/>
              <a:t>Verbrauch 2023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32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2315079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Klicken für </a:t>
            </a:r>
            <a:r>
              <a:rPr lang="de-DE" dirty="0" err="1"/>
              <a:t>preisgarantie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33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8741777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de-DE" dirty="0"/>
              <a:t>Verbrauch 2022</a:t>
            </a:r>
          </a:p>
          <a:p>
            <a:pPr marL="228600" indent="-228600">
              <a:buAutoNum type="arabicPeriod"/>
            </a:pPr>
            <a:r>
              <a:rPr lang="de-DE" dirty="0"/>
              <a:t>Verbrauch 2023</a:t>
            </a:r>
          </a:p>
          <a:p>
            <a:pPr marL="228600" indent="-228600">
              <a:buAutoNum type="arabicPeriod"/>
            </a:pPr>
            <a:r>
              <a:rPr lang="de-DE" dirty="0"/>
              <a:t>Erstattung</a:t>
            </a:r>
          </a:p>
          <a:p>
            <a:pPr marL="228600" indent="-228600">
              <a:buAutoNum type="arabicPeriod"/>
            </a:pPr>
            <a:r>
              <a:rPr lang="de-DE" dirty="0"/>
              <a:t>Zuschuss Gemeinde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34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636800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Klicken für Beiträge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35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5837714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de-DE" dirty="0"/>
              <a:t>Erwachsene und Kind</a:t>
            </a:r>
          </a:p>
          <a:p>
            <a:pPr marL="228600" indent="-228600">
              <a:buAutoNum type="arabicPeriod"/>
            </a:pPr>
            <a:r>
              <a:rPr lang="de-DE" dirty="0"/>
              <a:t>FCB</a:t>
            </a:r>
          </a:p>
          <a:p>
            <a:pPr marL="228600" indent="-228600">
              <a:buAutoNum type="arabicPeriod"/>
            </a:pPr>
            <a:r>
              <a:rPr lang="de-DE" dirty="0"/>
              <a:t>Verein A – D</a:t>
            </a:r>
          </a:p>
          <a:p>
            <a:pPr marL="228600" indent="-228600">
              <a:buAutoNum type="arabicPeriod"/>
            </a:pPr>
            <a:r>
              <a:rPr lang="de-DE" dirty="0"/>
              <a:t>Gesamt</a:t>
            </a:r>
          </a:p>
          <a:p>
            <a:pPr marL="228600" indent="-228600">
              <a:buAutoNum type="arabicPeriod"/>
            </a:pPr>
            <a:r>
              <a:rPr lang="de-DE" dirty="0"/>
              <a:t>Sparschwein </a:t>
            </a:r>
          </a:p>
          <a:p>
            <a:pPr marL="228600" indent="-228600">
              <a:buAutoNum type="arabicPeriod"/>
            </a:pPr>
            <a:r>
              <a:rPr lang="de-DE" dirty="0"/>
              <a:t>Hinweis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36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4732723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37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976671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38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7474323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39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26281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Einmal klicken für alle Namen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8380653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40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1370539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41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2298454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42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726652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43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0459911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44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8046398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45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7861341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46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7288985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47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2564191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48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0011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49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926914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Nächsten Folien alles einzeln durchklicken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3229956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50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9340218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51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4280032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52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2760457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53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7126448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de-DE" dirty="0"/>
              <a:t>Klicken für Mitgliederzahlen</a:t>
            </a:r>
          </a:p>
          <a:p>
            <a:pPr marL="228600" indent="-228600">
              <a:buAutoNum type="arabicPeriod"/>
            </a:pPr>
            <a:r>
              <a:rPr lang="de-DE" dirty="0"/>
              <a:t>Klicken für Neue Mitglieder Quartal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54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5107037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55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2572705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Klicken für Bilder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56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59030662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Klicken für Bilder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57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61521670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Klicken für Bilder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58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4249658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Klicken für Bilder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59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567236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9782718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Klicken für Bilder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60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09719959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Klicken für Bilder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61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76271713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Klicken für Bilder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62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9656893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63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37907979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64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88093910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Klicken für Bilder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65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85889517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66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02626726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Klicken für Bilder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67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94413019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68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14502752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69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99645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67961074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70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84461794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Klicken für Bilder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71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67670667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Klicken für Bilder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72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34655389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73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29529905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74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50680438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75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64541255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76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022572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D33291-C0D9-4415-AEC4-F67D377A5AD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77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3658274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D33291-C0D9-4415-AEC4-F67D377A5AD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78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0304857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D33291-C0D9-4415-AEC4-F67D377A5AD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79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10051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70270060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D33291-C0D9-4415-AEC4-F67D377A5AD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80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104569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D33291-C0D9-4415-AEC4-F67D377A5AD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81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7828614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D33291-C0D9-4415-AEC4-F67D377A5AD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82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3711210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D33291-C0D9-4415-AEC4-F67D377A5AD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83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1607047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D33291-C0D9-4415-AEC4-F67D377A5AD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84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2395181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de-DE" dirty="0"/>
              <a:t>Kinder unterweisen = wie viele Pfandflaschen, </a:t>
            </a:r>
            <a:r>
              <a:rPr lang="de-DE" dirty="0" err="1"/>
              <a:t>Süigkeitenpapier</a:t>
            </a:r>
            <a:r>
              <a:rPr lang="de-DE" dirty="0"/>
              <a:t> </a:t>
            </a:r>
            <a:r>
              <a:rPr lang="de-DE" dirty="0" err="1"/>
              <a:t>usw</a:t>
            </a:r>
            <a:r>
              <a:rPr lang="de-DE" dirty="0"/>
              <a:t> am Sportplatz allein liegen bleibt. </a:t>
            </a:r>
          </a:p>
          <a:p>
            <a:pPr rtl="0"/>
            <a:r>
              <a:rPr lang="de-DE" dirty="0"/>
              <a:t>Rad statt Auto -&gt; wie viele sind heut mit dem Auto da ??  -&gt; wobei nächste Folie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D33291-C0D9-4415-AEC4-F67D377A5AD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85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95680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de-DE" dirty="0"/>
              <a:t>Schule, Kita, Training usw. überall steht alles voller Autos!  Zum Training gehst ja eh um Sport zu machen…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D33291-C0D9-4415-AEC4-F67D377A5AD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86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4685803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D33291-C0D9-4415-AEC4-F67D377A5AD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87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8903067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D33291-C0D9-4415-AEC4-F67D377A5AD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88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6604263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89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887194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de-DE" smtClean="0"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81099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2413" y="1905000"/>
            <a:ext cx="9144000" cy="2667000"/>
          </a:xfrm>
        </p:spPr>
        <p:txBody>
          <a:bodyPr rtlCol="0">
            <a:noAutofit/>
          </a:bodyPr>
          <a:lstStyle>
            <a:lvl1pPr>
              <a:defRPr sz="5400"/>
            </a:lvl1pPr>
          </a:lstStyle>
          <a:p>
            <a:pPr rtl="0"/>
            <a:r>
              <a:rPr lang="de-DE"/>
              <a:t>Mastertitelformat bearbeiten</a:t>
            </a:r>
            <a:endParaRPr lang="de-DE" dirty="0"/>
          </a:p>
        </p:txBody>
      </p:sp>
      <p:grpSp>
        <p:nvGrpSpPr>
          <p:cNvPr id="256" name="Linie" descr="Liniengrafik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7" name="Freihandform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58" name="Freihandform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59" name="Freihandform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60" name="Freihandform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61" name="Freihandform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62" name="Freihandform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63" name="Freihandform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64" name="Freihandform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65" name="Freihandform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66" name="Freihandform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67" name="Freihandform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68" name="Freihandform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69" name="Freihandform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70" name="Freihandform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71" name="Freihandform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72" name="Freihandform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73" name="Freihandform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74" name="Freihandform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75" name="Freihandform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76" name="Freihandform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77" name="Freihandform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78" name="Freihandform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79" name="Freihandform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80" name="Freihandform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81" name="Freihandform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82" name="Freihandform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83" name="Freihandform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84" name="Freihandform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85" name="Freihandform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86" name="Freihandform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87" name="Freihandform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88" name="Freihandform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89" name="Freihandform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90" name="Freihandform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91" name="Freihandform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92" name="Freihandform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93" name="Freihandform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94" name="Freihandform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95" name="Freihandform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96" name="Freihandform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97" name="Freihandform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98" name="Freihandform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99" name="Freihandform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00" name="Freihandform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01" name="Freihandform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02" name="Freihandform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03" name="Freihandform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04" name="Freihandform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05" name="Freihandform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06" name="Freihandform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07" name="Freihandform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08" name="Freihandform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09" name="Freihandform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10" name="Freihandform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11" name="Freihandform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12" name="Freihandform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13" name="Freihandform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14" name="Freihandform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15" name="Freihandform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16" name="Freihandform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17" name="Freihandform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18" name="Freihandform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19" name="Freihandform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20" name="Freihandform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21" name="Freihandform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22" name="Freihandform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23" name="Freihandform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24" name="Freihandform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25" name="Freihandform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26" name="Freihandform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27" name="Freihandform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28" name="Freihandform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29" name="Freihandform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30" name="Freihandform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31" name="Freihandform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32" name="Freihandform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33" name="Freihandform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34" name="Freihandform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35" name="Freihandform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36" name="Freihandform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37" name="Freihandform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38" name="Freihandform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39" name="Freihandform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40" name="Freihandform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41" name="Freihandform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42" name="Freihandform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43" name="Freihandform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44" name="Freihandform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45" name="Freihandform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46" name="Freihandform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47" name="Freihandform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48" name="Freihandform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49" name="Freihandform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50" name="Freihandform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51" name="Freihandform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52" name="Freihandform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53" name="Freihandform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54" name="Freihandform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55" name="Freihandform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56" name="Freihandform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57" name="Freihandform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58" name="Freihandform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59" name="Freihandform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60" name="Freihandform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61" name="Freihandform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62" name="Freihandform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63" name="Freihandform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64" name="Freihandform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65" name="Freihandform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66" name="Freihandform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67" name="Freihandform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68" name="Freihandform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69" name="Freihandform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70" name="Freihandform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71" name="Freihandform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72" name="Freihandform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73" name="Freihandform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74" name="Freihandform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75" name="Freihandform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76" name="Freihandform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77" name="Freihandform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78" name="Freihandform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79" name="Freihandform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</p:grp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2413" y="5105400"/>
            <a:ext cx="9143999" cy="1066800"/>
          </a:xfrm>
        </p:spPr>
        <p:txBody>
          <a:bodyPr rtlCol="0"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de-DE"/>
              <a:t>Master-Untertitelformat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7435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/>
              <a:t>Mastertitelformat bearbeiten</a:t>
            </a:r>
            <a:endParaRPr lang="de-DE" dirty="0"/>
          </a:p>
        </p:txBody>
      </p:sp>
      <p:grpSp>
        <p:nvGrpSpPr>
          <p:cNvPr id="7" name="Linie" descr="Liniengrafik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8" name="Freihandform 7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9" name="Freihandform 8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0" name="Freihandform 9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1" name="Freihand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2" name="Freihand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3" name="Freihand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4" name="Freihand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5" name="Freihand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6" name="Freihand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" name="Freihand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" name="Freihand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" name="Freihand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" name="Freihand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" name="Freihand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" name="Freihand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3" name="Freihand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4" name="Freihand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5" name="Freihand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6" name="Freihand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7" name="Freihand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8" name="Freihand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9" name="Freihand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30" name="Freihand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31" name="Freihand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32" name="Freihand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33" name="Freihand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34" name="Freihand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35" name="Freihand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36" name="Freihand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37" name="Freihand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38" name="Freihand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39" name="Freihand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40" name="Freihand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41" name="Freihand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42" name="Freihand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43" name="Freihand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44" name="Freihand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45" name="Freihand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46" name="Freihand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47" name="Freihand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48" name="Freihand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49" name="Freihand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50" name="Freihand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51" name="Freihand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52" name="Freihand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53" name="Freihand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54" name="Freihand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55" name="Freihand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56" name="Freihand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57" name="Freihand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58" name="Freihand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59" name="Freihand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60" name="Freihand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61" name="Freihand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62" name="Freihand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63" name="Freihand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64" name="Freihand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65" name="Freihand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66" name="Freihand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67" name="Freihand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68" name="Freihand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69" name="Freihand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70" name="Freihand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71" name="Freihand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72" name="Freihand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73" name="Freihand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74" name="Freihand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75" name="Freihand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76" name="Freihand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77" name="Freihand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78" name="Freihand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79" name="Freihand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80" name="Freihand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81" name="Freihand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</p:grp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 marL="1956816">
              <a:defRPr/>
            </a:lvl6pPr>
            <a:lvl7pPr marL="1956816">
              <a:defRPr/>
            </a:lvl7pPr>
            <a:lvl8pPr marL="1956816">
              <a:defRPr/>
            </a:lvl8pPr>
            <a:lvl9pPr marL="1956816">
              <a:defRPr/>
            </a:lvl9pPr>
          </a:lstStyle>
          <a:p>
            <a:pPr lvl="0" rtl="0"/>
            <a:r>
              <a:rPr lang="de-DE"/>
              <a:t>Mastertextformat bearbeiten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AE9ADEA-B78F-430E-B313-53BBE336D12E}" type="datetime1">
              <a:rPr lang="de-DE" smtClean="0"/>
              <a:t>22.01.2026</a:t>
            </a:fld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2679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10361612" y="274639"/>
            <a:ext cx="1371600" cy="5901747"/>
          </a:xfrm>
        </p:spPr>
        <p:txBody>
          <a:bodyPr vert="eaVert" rtlCol="0"/>
          <a:lstStyle/>
          <a:p>
            <a:pPr rtl="0"/>
            <a:r>
              <a:rPr lang="de-DE"/>
              <a:t>Mastertitelformat bearbeiten</a:t>
            </a:r>
            <a:endParaRPr lang="de-DE" dirty="0"/>
          </a:p>
        </p:txBody>
      </p:sp>
      <p:grpSp>
        <p:nvGrpSpPr>
          <p:cNvPr id="7" name="Linie" descr="Liniengrafik"/>
          <p:cNvGrpSpPr/>
          <p:nvPr/>
        </p:nvGrpSpPr>
        <p:grpSpPr bwMode="invGray">
          <a:xfrm rot="5400000">
            <a:off x="6864412" y="3472598"/>
            <a:ext cx="6492240" cy="64008"/>
            <a:chOff x="1522413" y="1514475"/>
            <a:chExt cx="10569575" cy="64008"/>
          </a:xfrm>
        </p:grpSpPr>
        <p:sp>
          <p:nvSpPr>
            <p:cNvPr id="8" name="Freihand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9" name="Freihand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0" name="Freihand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1" name="Freihand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2" name="Freihand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3" name="Freihand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4" name="Freihand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5" name="Freihand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6" name="Freihand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" name="Freihand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" name="Freihand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" name="Freihand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" name="Freihand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" name="Freihand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" name="Freihand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3" name="Freihand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4" name="Freihand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5" name="Freihand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6" name="Freihand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7" name="Freihand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8" name="Freihand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9" name="Freihand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30" name="Freihand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31" name="Freihand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32" name="Freihand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33" name="Freihand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34" name="Freihand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35" name="Freihand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36" name="Freihand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37" name="Freihand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38" name="Freihand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39" name="Freihand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40" name="Freihand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41" name="Freihand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42" name="Freihand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43" name="Freihand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44" name="Freihand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45" name="Freihand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46" name="Freihand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47" name="Freihand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48" name="Freihand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49" name="Freihand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50" name="Freihand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51" name="Freihand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52" name="Freihand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53" name="Freihand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54" name="Freihand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55" name="Freihand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56" name="Freihand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57" name="Freihand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58" name="Freihand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59" name="Freihand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60" name="Freihand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61" name="Freihand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62" name="Freihand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63" name="Freihand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64" name="Freihand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65" name="Freihand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66" name="Freihand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67" name="Freihand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68" name="Freihand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69" name="Freihand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70" name="Freihand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71" name="Freihand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72" name="Freihand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73" name="Freihand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74" name="Freihand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75" name="Freihand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76" name="Freihand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77" name="Freihand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78" name="Freihand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79" name="Freihand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80" name="Freihand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81" name="Freihand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</p:grpSp>
      <p:sp>
        <p:nvSpPr>
          <p:cNvPr id="3" name="Vertikaler Textplatzhalt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08012" y="277813"/>
            <a:ext cx="9144001" cy="5898573"/>
          </a:xfrm>
        </p:spPr>
        <p:txBody>
          <a:bodyPr vert="eaVert" rtlCol="0"/>
          <a:lstStyle>
            <a:lvl5pPr>
              <a:defRPr/>
            </a:lvl5pPr>
            <a:lvl6pPr marL="1261872" indent="0">
              <a:buNone/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de-DE" dirty="0"/>
              <a:t>Textmasterformate durch Klicken bearbeiten</a:t>
            </a:r>
          </a:p>
          <a:p>
            <a:pPr lvl="1" rtl="0"/>
            <a:r>
              <a:rPr lang="de-DE" dirty="0"/>
              <a:t>Zweite Ebene</a:t>
            </a:r>
          </a:p>
          <a:p>
            <a:pPr lvl="2" rtl="0"/>
            <a:r>
              <a:rPr lang="de-DE" dirty="0"/>
              <a:t>Dritte Ebene</a:t>
            </a:r>
          </a:p>
          <a:p>
            <a:pPr lvl="3" rtl="0"/>
            <a:r>
              <a:rPr lang="de-DE" dirty="0"/>
              <a:t>Vierte Ebene</a:t>
            </a:r>
          </a:p>
          <a:p>
            <a:pPr lvl="4" rtl="0"/>
            <a:r>
              <a:rPr lang="de-DE" dirty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61BE6A-6189-4208-B1B4-B5EAD7475A85}" type="datetime1">
              <a:rPr lang="de-DE" smtClean="0"/>
              <a:t>22.01.2026</a:t>
            </a:fld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1179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1" y="762000"/>
            <a:ext cx="9139238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hteck 7"/>
          <p:cNvSpPr/>
          <p:nvPr/>
        </p:nvSpPr>
        <p:spPr>
          <a:xfrm>
            <a:off x="9267849" y="762000"/>
            <a:ext cx="2924556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69569" y="1298448"/>
            <a:ext cx="7313295" cy="3255264"/>
          </a:xfrm>
        </p:spPr>
        <p:txBody>
          <a:bodyPr rtlCol="0" anchor="b">
            <a:normAutofit/>
          </a:bodyPr>
          <a:lstStyle>
            <a:lvl1pPr algn="l">
              <a:defRPr sz="5898" spc="-100" baseline="0">
                <a:solidFill>
                  <a:srgbClr val="FFFFFF"/>
                </a:solidFill>
              </a:defRPr>
            </a:lvl1pPr>
          </a:lstStyle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99729" y="4670246"/>
            <a:ext cx="7313295" cy="914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199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063" indent="0" algn="ctr">
              <a:buNone/>
              <a:defRPr sz="2199"/>
            </a:lvl2pPr>
            <a:lvl3pPr marL="914126" indent="0" algn="ctr">
              <a:buNone/>
              <a:defRPr sz="2199"/>
            </a:lvl3pPr>
            <a:lvl4pPr marL="1371189" indent="0" algn="ctr">
              <a:buNone/>
              <a:defRPr sz="1999"/>
            </a:lvl4pPr>
            <a:lvl5pPr marL="1828251" indent="0" algn="ctr">
              <a:buNone/>
              <a:defRPr sz="1999"/>
            </a:lvl5pPr>
            <a:lvl6pPr marL="2285314" indent="0" algn="ctr">
              <a:buNone/>
              <a:defRPr sz="1999"/>
            </a:lvl6pPr>
            <a:lvl7pPr marL="2742377" indent="0" algn="ctr">
              <a:buNone/>
              <a:defRPr sz="1999"/>
            </a:lvl7pPr>
            <a:lvl8pPr marL="3199440" indent="0" algn="ctr">
              <a:buNone/>
              <a:defRPr sz="1999"/>
            </a:lvl8pPr>
            <a:lvl9pPr marL="3656503" indent="0" algn="ctr">
              <a:buNone/>
              <a:defRPr sz="1999"/>
            </a:lvl9pPr>
          </a:lstStyle>
          <a:p>
            <a:pPr rtl="0"/>
            <a:r>
              <a:rPr lang="de-DE" noProof="0"/>
              <a:t>Master-Untertitelformat bearbeiten</a:t>
            </a:r>
            <a:endParaRPr lang="de-DE" noProof="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98581DB-37DB-48EF-82CE-A745A709509D}" type="datetime1">
              <a:rPr lang="de-DE" noProof="0" smtClean="0"/>
              <a:t>22.01.2026</a:t>
            </a:fld>
            <a:endParaRPr lang="de-DE" noProof="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de-DE" noProof="0" smtClean="0"/>
              <a:pPr rtl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030411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4B8130-1AD3-49EB-AFE1-CCBFABA31B71}" type="datetime1">
              <a:rPr lang="de-DE" noProof="0" smtClean="0"/>
              <a:t>22.01.2026</a:t>
            </a:fld>
            <a:endParaRPr lang="de-DE" noProof="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de-DE" noProof="0" smtClean="0"/>
              <a:pPr rtl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2618743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66905" y="1298448"/>
            <a:ext cx="7313295" cy="3255264"/>
          </a:xfrm>
        </p:spPr>
        <p:txBody>
          <a:bodyPr rtlCol="0" anchor="b">
            <a:normAutofit/>
          </a:bodyPr>
          <a:lstStyle>
            <a:lvl1pPr>
              <a:defRPr sz="5898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885188" y="4672584"/>
            <a:ext cx="7313295" cy="914400"/>
          </a:xfrm>
        </p:spPr>
        <p:txBody>
          <a:bodyPr rtlCol="0" anchor="t">
            <a:normAutofit/>
          </a:bodyPr>
          <a:lstStyle>
            <a:lvl1pPr marL="0" indent="0">
              <a:buNone/>
              <a:defRPr sz="2199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8B1D55-95A1-419A-84E0-A9351C9358E1}" type="datetime1">
              <a:rPr lang="de-DE" noProof="0" smtClean="0"/>
              <a:t>22.01.2026</a:t>
            </a:fld>
            <a:endParaRPr lang="de-DE" noProof="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de-DE" noProof="0" smtClean="0"/>
              <a:pPr rtl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5920485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866905" y="868680"/>
            <a:ext cx="3473815" cy="5120640"/>
          </a:xfrm>
        </p:spPr>
        <p:txBody>
          <a:bodyPr rtlCol="0"/>
          <a:lstStyle>
            <a:lvl1pPr>
              <a:defRPr sz="1999"/>
            </a:lvl1pPr>
            <a:lvl2pPr>
              <a:defRPr sz="1799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7816084" y="868680"/>
            <a:ext cx="3473815" cy="5120640"/>
          </a:xfrm>
        </p:spPr>
        <p:txBody>
          <a:bodyPr rtlCol="0"/>
          <a:lstStyle>
            <a:lvl1pPr>
              <a:defRPr sz="1999"/>
            </a:lvl1pPr>
            <a:lvl2pPr>
              <a:defRPr sz="1799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A17302A-07A9-44C0-86E7-6E8B7EC6560E}" type="datetime1">
              <a:rPr lang="de-DE" noProof="0" smtClean="0"/>
              <a:t>22.01.2026</a:t>
            </a:fld>
            <a:endParaRPr lang="de-DE" noProof="0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de-DE" noProof="0" smtClean="0"/>
              <a:pPr rtl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6491939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866905" y="1023586"/>
            <a:ext cx="3473815" cy="807720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1999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866905" y="1930936"/>
            <a:ext cx="3473815" cy="4023360"/>
          </a:xfrm>
        </p:spPr>
        <p:txBody>
          <a:bodyPr rtlCol="0"/>
          <a:lstStyle>
            <a:lvl1pPr>
              <a:defRPr sz="1999"/>
            </a:lvl1pPr>
            <a:lvl2pPr>
              <a:defRPr sz="1799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7816427" y="1023587"/>
            <a:ext cx="3473815" cy="813171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1999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7816427" y="1930936"/>
            <a:ext cx="3473815" cy="4023360"/>
          </a:xfrm>
        </p:spPr>
        <p:txBody>
          <a:bodyPr rtlCol="0"/>
          <a:lstStyle>
            <a:lvl1pPr>
              <a:defRPr sz="1999"/>
            </a:lvl1pPr>
            <a:lvl2pPr>
              <a:defRPr sz="1799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2DD691F-9EE7-4F3A-9CB0-78B6F504913D}" type="datetime1">
              <a:rPr lang="de-DE" noProof="0" smtClean="0"/>
              <a:t>22.01.2026</a:t>
            </a:fld>
            <a:endParaRPr lang="de-DE" noProof="0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de-DE" noProof="0" smtClean="0"/>
              <a:pPr rtl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3041552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3431C6F-40CC-4AE3-8C3B-7CA829C7487F}" type="datetime1">
              <a:rPr lang="de-DE" noProof="0" smtClean="0"/>
              <a:t>22.01.2026</a:t>
            </a:fld>
            <a:endParaRPr lang="de-DE" noProof="0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de-DE" noProof="0" smtClean="0"/>
              <a:pPr rtl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6071391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B5D72E2-09B5-49A7-821D-B331339605D1}" type="datetime1">
              <a:rPr lang="de-DE" noProof="0" smtClean="0"/>
              <a:t>22.01.2026</a:t>
            </a:fld>
            <a:endParaRPr lang="de-DE" noProof="0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de-DE" noProof="0" smtClean="0"/>
              <a:pPr rtl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8918101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5965" y="1143000"/>
            <a:ext cx="2833902" cy="2377440"/>
          </a:xfrm>
        </p:spPr>
        <p:txBody>
          <a:bodyPr rtlCol="0" anchor="b">
            <a:normAutofit/>
          </a:bodyPr>
          <a:lstStyle>
            <a:lvl1pPr>
              <a:defRPr sz="3199" b="0" baseline="0"/>
            </a:lvl1pPr>
          </a:lstStyle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66905" y="868680"/>
            <a:ext cx="7313295" cy="5120640"/>
          </a:xfrm>
        </p:spPr>
        <p:txBody>
          <a:bodyPr rtlCol="0"/>
          <a:lstStyle>
            <a:lvl1pPr>
              <a:defRPr sz="1999"/>
            </a:lvl1pPr>
            <a:lvl2pPr>
              <a:defRPr sz="1799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55965" y="3494176"/>
            <a:ext cx="2833902" cy="2321990"/>
          </a:xfrm>
        </p:spPr>
        <p:txBody>
          <a:bodyPr rtlCol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50E8EF8-F542-42D6-9C0B-E6ACA5338606}" type="datetime1">
              <a:rPr lang="de-DE" noProof="0" smtClean="0"/>
              <a:t>22.01.2026</a:t>
            </a:fld>
            <a:endParaRPr lang="de-DE" noProof="0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de-DE" noProof="0" smtClean="0"/>
              <a:pPr rtl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413480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/>
          <a:lstStyle/>
          <a:p>
            <a:pPr rtl="0"/>
            <a:r>
              <a:rPr lang="de-DE"/>
              <a:t>Mastertitelformat bearbeiten</a:t>
            </a:r>
            <a:endParaRPr lang="de-DE" dirty="0"/>
          </a:p>
        </p:txBody>
      </p:sp>
      <p:grpSp>
        <p:nvGrpSpPr>
          <p:cNvPr id="167" name="Linie" descr="Liniengrafik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8" name="Freihand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69" name="Freihand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0" name="Freihand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1" name="Freihand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2" name="Freihand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3" name="Freihand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4" name="Freihand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5" name="Freihand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6" name="Freihand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7" name="Freihand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8" name="Freihand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9" name="Freihand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0" name="Freihand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1" name="Freihand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2" name="Freihand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3" name="Freihand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4" name="Freihand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5" name="Freihand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6" name="Freihand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7" name="Freihand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8" name="Freihand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9" name="Freihand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0" name="Freihand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1" name="Freihand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2" name="Freihand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3" name="Freihand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4" name="Freihand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5" name="Freihand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6" name="Freihand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7" name="Freihand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8" name="Freihand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9" name="Freihand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0" name="Freihand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1" name="Freihand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2" name="Freihand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3" name="Freihand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4" name="Freihand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5" name="Freihand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6" name="Freihand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7" name="Freihand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8" name="Freihand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9" name="Freihand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0" name="Freihand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1" name="Freihand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2" name="Freihand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3" name="Freihand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4" name="Freihand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5" name="Freihand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6" name="Freihand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7" name="Freihand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8" name="Freihand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9" name="Freihand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0" name="Freihand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1" name="Freihand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2" name="Freihand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3" name="Freihand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4" name="Freihand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5" name="Freihand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6" name="Freihand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7" name="Freihand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8" name="Freihand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9" name="Freihand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30" name="Freihand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31" name="Freihand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32" name="Freihand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33" name="Freihand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34" name="Freihand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35" name="Freihand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36" name="Freihand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37" name="Freihand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38" name="Freihand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39" name="Freihand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40" name="Freihand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41" name="Freihand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</p:grp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2pPr marL="548640">
              <a:defRPr/>
            </a:lvl2pPr>
            <a:lvl3pPr marL="777240">
              <a:defRPr/>
            </a:lvl3pPr>
            <a:lvl4pPr marL="1005840">
              <a:defRPr/>
            </a:lvl4pPr>
            <a:lvl5pPr marL="1234440">
              <a:defRPr/>
            </a:lvl5pPr>
            <a:lvl6pPr marL="1463040">
              <a:defRPr baseline="0"/>
            </a:lvl6pPr>
            <a:lvl7pPr marL="1691640">
              <a:defRPr baseline="0"/>
            </a:lvl7pPr>
            <a:lvl8pPr marL="1920240">
              <a:defRPr baseline="0"/>
            </a:lvl8pPr>
            <a:lvl9pPr marL="2148840">
              <a:defRPr baseline="0"/>
            </a:lvl9pPr>
          </a:lstStyle>
          <a:p>
            <a:pPr lvl="0" rtl="0"/>
            <a:r>
              <a:rPr lang="de-DE"/>
              <a:t>Mastertextformat bearbeiten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C7E186-94BE-487C-8B0A-E448B729DE89}" type="datetime1">
              <a:rPr lang="de-DE" smtClean="0"/>
              <a:t>22.01.2026</a:t>
            </a:fld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1447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5965" y="1143000"/>
            <a:ext cx="2833902" cy="2377440"/>
          </a:xfrm>
        </p:spPr>
        <p:txBody>
          <a:bodyPr rtlCol="0" anchor="b">
            <a:normAutofit/>
          </a:bodyPr>
          <a:lstStyle>
            <a:lvl1pPr>
              <a:defRPr sz="3199" b="0"/>
            </a:lvl1pPr>
          </a:lstStyle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3" name="Bildplatzhalter 2"/>
          <p:cNvSpPr>
            <a:spLocks noGrp="1" noChangeAspect="1"/>
          </p:cNvSpPr>
          <p:nvPr>
            <p:ph type="pic" idx="1"/>
          </p:nvPr>
        </p:nvSpPr>
        <p:spPr>
          <a:xfrm>
            <a:off x="3569714" y="767419"/>
            <a:ext cx="8113117" cy="5330952"/>
          </a:xfrm>
          <a:solidFill>
            <a:schemeClr val="bg1">
              <a:lumMod val="75000"/>
            </a:schemeClr>
          </a:solidFill>
        </p:spPr>
        <p:txBody>
          <a:bodyPr rtlCol="0" anchor="t"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pPr rt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55965" y="3493008"/>
            <a:ext cx="2833902" cy="2322576"/>
          </a:xfrm>
        </p:spPr>
        <p:txBody>
          <a:bodyPr rtlCol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FE124E7-78F4-4B52-BDCC-5873C3CDED13}" type="datetime1">
              <a:rPr lang="de-DE" noProof="0" smtClean="0"/>
              <a:t>22.01.2026</a:t>
            </a:fld>
            <a:endParaRPr lang="de-DE" noProof="0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>
          <a:xfrm>
            <a:off x="3498190" y="6356351"/>
            <a:ext cx="5909978" cy="365125"/>
          </a:xfrm>
        </p:spPr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de-DE" noProof="0" smtClean="0"/>
              <a:pPr rtl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6444458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/>
          <a:lstStyle/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D771EAC-5427-4E8E-A72A-1E15569946D2}" type="datetime1">
              <a:rPr lang="de-DE" noProof="0" smtClean="0"/>
              <a:t>22.01.2026</a:t>
            </a:fld>
            <a:endParaRPr lang="de-DE" noProof="0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de-DE" noProof="0" smtClean="0"/>
              <a:pPr rtl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0936886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380901" y="990600"/>
            <a:ext cx="2818666" cy="4953000"/>
          </a:xfrm>
        </p:spPr>
        <p:txBody>
          <a:bodyPr vert="eaVert" rtlCol="0"/>
          <a:lstStyle/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866905" y="868680"/>
            <a:ext cx="7313295" cy="5120640"/>
          </a:xfrm>
        </p:spPr>
        <p:txBody>
          <a:bodyPr vert="eaVert" rtlCol="0" anchor="t"/>
          <a:lstStyle/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10797E4-7E54-4A22-B6E2-E829E1497BB6}" type="datetime1">
              <a:rPr lang="de-DE" noProof="0" smtClean="0"/>
              <a:t>22.01.2026</a:t>
            </a:fld>
            <a:endParaRPr lang="de-DE" noProof="0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de-DE" noProof="0" smtClean="0"/>
              <a:pPr rtl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654296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22413" y="1905000"/>
            <a:ext cx="9144000" cy="2667000"/>
          </a:xfrm>
        </p:spPr>
        <p:txBody>
          <a:bodyPr rtlCol="0" anchor="b">
            <a:noAutofit/>
          </a:bodyPr>
          <a:lstStyle>
            <a:lvl1pPr algn="l">
              <a:defRPr sz="4400" b="0" cap="none" baseline="0"/>
            </a:lvl1pPr>
          </a:lstStyle>
          <a:p>
            <a:pPr rtl="0"/>
            <a:r>
              <a:rPr lang="de-DE"/>
              <a:t>Mastertitelformat bearbeiten</a:t>
            </a:r>
            <a:endParaRPr lang="de-DE" dirty="0"/>
          </a:p>
        </p:txBody>
      </p:sp>
      <p:grpSp>
        <p:nvGrpSpPr>
          <p:cNvPr id="255" name="Linie" descr="Liniengrafik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6" name="Freihandform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57" name="Freihandform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58" name="Freihandform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59" name="Freihandform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60" name="Freihandform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61" name="Freihandform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62" name="Freihandform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63" name="Freihandform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64" name="Freihandform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65" name="Freihandform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66" name="Freihandform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67" name="Freihandform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68" name="Freihandform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69" name="Freihandform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70" name="Freihandform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71" name="Freihandform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72" name="Freihandform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73" name="Freihandform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74" name="Freihandform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75" name="Freihandform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76" name="Freihandform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77" name="Freihandform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78" name="Freihandform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79" name="Freihandform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80" name="Freihandform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81" name="Freihandform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82" name="Freihandform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83" name="Freihandform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84" name="Freihandform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85" name="Freihandform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86" name="Freihandform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87" name="Freihandform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88" name="Freihandform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89" name="Freihandform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90" name="Freihandform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91" name="Freihandform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92" name="Freihandform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93" name="Freihandform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94" name="Freihandform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95" name="Freihandform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96" name="Freihandform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97" name="Freihandform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98" name="Freihandform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99" name="Freihandform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00" name="Freihandform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01" name="Freihandform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02" name="Freihandform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03" name="Freihandform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04" name="Freihandform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05" name="Freihandform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06" name="Freihandform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07" name="Freihandform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08" name="Freihandform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09" name="Freihandform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10" name="Freihandform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11" name="Freihandform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12" name="Freihandform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13" name="Freihandform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14" name="Freihandform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15" name="Freihandform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16" name="Freihandform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17" name="Freihandform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18" name="Freihandform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19" name="Freihandform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20" name="Freihandform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21" name="Freihandform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22" name="Freihandform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23" name="Freihandform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24" name="Freihandform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25" name="Freihandform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26" name="Freihandform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27" name="Freihandform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28" name="Freihandform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29" name="Freihandform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30" name="Freihandform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31" name="Freihandform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32" name="Freihandform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33" name="Freihandform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34" name="Freihandform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35" name="Freihandform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36" name="Freihandform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37" name="Freihandform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38" name="Freihandform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39" name="Freihandform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40" name="Freihandform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41" name="Freihandform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42" name="Freihandform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43" name="Freihandform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44" name="Freihandform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45" name="Freihandform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46" name="Freihandform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47" name="Freihandform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48" name="Freihandform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49" name="Freihandform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50" name="Freihandform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51" name="Freihandform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52" name="Freihandform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53" name="Freihandform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54" name="Freihandform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55" name="Freihandform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56" name="Freihandform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57" name="Freihandform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58" name="Freihandform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59" name="Freihandform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60" name="Freihandform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61" name="Freihandform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62" name="Freihandform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63" name="Freihandform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64" name="Freihandform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65" name="Freihandform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66" name="Freihandform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67" name="Freihandform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68" name="Freihandform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69" name="Freihandform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70" name="Freihandform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71" name="Freihandform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72" name="Freihandform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73" name="Freihandform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74" name="Freihandform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75" name="Freihandform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76" name="Freihandform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77" name="Freihandform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78" name="Freihandform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</p:grp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522413" y="5102525"/>
            <a:ext cx="9143999" cy="1069675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de-DE"/>
              <a:t>Mastertextformat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801D12E-8D44-4FAC-8245-3DD9258BED97}" type="datetime1">
              <a:rPr lang="de-DE" smtClean="0"/>
              <a:t>22.01.2026</a:t>
            </a:fld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5879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/>
          <a:lstStyle/>
          <a:p>
            <a:pPr rtl="0"/>
            <a:r>
              <a:rPr lang="de-DE"/>
              <a:t>Mastertitelformat bearbeiten</a:t>
            </a:r>
            <a:endParaRPr lang="de-DE" dirty="0"/>
          </a:p>
        </p:txBody>
      </p:sp>
      <p:grpSp>
        <p:nvGrpSpPr>
          <p:cNvPr id="158" name="Linie" descr="Liniengrafik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59" name="Freihand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60" name="Freihand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61" name="Freihand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62" name="Freihand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63" name="Freihand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64" name="Freihand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65" name="Freihand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66" name="Freihand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67" name="Freihand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68" name="Freihand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69" name="Freihand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0" name="Freihand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1" name="Freihand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2" name="Freihand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3" name="Freihand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4" name="Freihand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5" name="Freihand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6" name="Freihand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7" name="Freihand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8" name="Freihand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9" name="Freihand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0" name="Freihand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1" name="Freihand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2" name="Freihand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3" name="Freihand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4" name="Freihand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5" name="Freihand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6" name="Freihand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7" name="Freihand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8" name="Freihand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9" name="Freihand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0" name="Freihand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1" name="Freihand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2" name="Freihand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3" name="Freihand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4" name="Freihand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5" name="Freihand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6" name="Freihand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7" name="Freihand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8" name="Freihand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9" name="Freihand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0" name="Freihand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1" name="Freihand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2" name="Freihand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3" name="Freihand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4" name="Freihand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5" name="Freihand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6" name="Freihand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7" name="Freihand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8" name="Freihand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9" name="Freihand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0" name="Freihand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1" name="Freihand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2" name="Freihand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3" name="Freihand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4" name="Freihand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5" name="Freihand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6" name="Freihand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7" name="Freihand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8" name="Freihand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9" name="Freihand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0" name="Freihand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1" name="Freihand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2" name="Freihand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3" name="Freihand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4" name="Freihand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5" name="Freihand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6" name="Freihand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7" name="Freihand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8" name="Freihand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9" name="Freihand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30" name="Freihand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31" name="Freihand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32" name="Freihand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</p:grp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522413" y="1905000"/>
            <a:ext cx="4419599" cy="42672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 rtl="0"/>
            <a:r>
              <a:rPr lang="de-DE"/>
              <a:t>Mastertextformat bearbeiten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246815" y="1905000"/>
            <a:ext cx="4419598" cy="42672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 rtl="0"/>
            <a:r>
              <a:rPr lang="de-DE"/>
              <a:t>Mastertextformat bearbeiten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3FBD58A-9573-4A90-A745-B03809EF5A0A}" type="datetime1">
              <a:rPr lang="de-DE" smtClean="0"/>
              <a:t>22.01.2026</a:t>
            </a:fld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8329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de-DE"/>
              <a:t>Mastertitelformat bearbeiten</a:t>
            </a:r>
            <a:endParaRPr lang="de-DE" dirty="0"/>
          </a:p>
        </p:txBody>
      </p:sp>
      <p:grpSp>
        <p:nvGrpSpPr>
          <p:cNvPr id="160" name="Linie" descr="Liniengrafik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1" name="Freihandform 16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62" name="Freihandform 16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63" name="Freihandform 16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64" name="Freihand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65" name="Freihand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66" name="Freihand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67" name="Freihand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68" name="Freihand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69" name="Freihand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0" name="Freihand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1" name="Freihand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2" name="Freihand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3" name="Freihand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4" name="Freihand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5" name="Freihand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6" name="Freihand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7" name="Freihand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8" name="Freihand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9" name="Freihand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0" name="Freihand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1" name="Freihand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2" name="Freihand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3" name="Freihand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4" name="Freihand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5" name="Freihand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6" name="Freihand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7" name="Freihand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8" name="Freihand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9" name="Freihand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0" name="Freihand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1" name="Freihand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2" name="Freihand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3" name="Freihand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4" name="Freihand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5" name="Freihand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6" name="Freihand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7" name="Freihand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8" name="Freihand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9" name="Freihand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0" name="Freihand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1" name="Freihand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2" name="Freihand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3" name="Freihand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4" name="Freihand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5" name="Freihand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6" name="Freihand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7" name="Freihand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8" name="Freihand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9" name="Freihand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0" name="Freihand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1" name="Freihand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2" name="Freihand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3" name="Freihand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4" name="Freihand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5" name="Freihand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6" name="Freihand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7" name="Freihand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8" name="Freihand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9" name="Freihand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0" name="Freihand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1" name="Freihand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2" name="Freihand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3" name="Freihand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4" name="Freihand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5" name="Freihand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6" name="Freihand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7" name="Freihand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8" name="Freihand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9" name="Freihand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30" name="Freihand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31" name="Freihand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32" name="Freihand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33" name="Freihand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34" name="Freihand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</p:grp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4416552" cy="76200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522413" y="2819399"/>
            <a:ext cx="4416552" cy="3352801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 rtl="0"/>
            <a:r>
              <a:rPr lang="de-DE"/>
              <a:t>Mastertextformat bearbeiten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249860" y="1905000"/>
            <a:ext cx="4416552" cy="76200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-DE"/>
              <a:t>Mastertextformat bearbeiten</a:t>
            </a: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36D9EC9-3B4A-49FC-9ECD-5CF9C2DE4C41}" type="datetime1">
              <a:rPr lang="de-DE" smtClean="0"/>
              <a:t>22.01.2026</a:t>
            </a:fld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85" name="Inhaltsplatzhalter 3"/>
          <p:cNvSpPr>
            <a:spLocks noGrp="1"/>
          </p:cNvSpPr>
          <p:nvPr>
            <p:ph sz="half" idx="13"/>
          </p:nvPr>
        </p:nvSpPr>
        <p:spPr>
          <a:xfrm>
            <a:off x="6249860" y="2819400"/>
            <a:ext cx="4416552" cy="3352801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 rtl="0"/>
            <a:r>
              <a:rPr lang="de-DE"/>
              <a:t>Mastertextformat bearbeiten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8249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/>
              <a:t>Mastertitelformat bearbeiten</a:t>
            </a:r>
            <a:endParaRPr lang="de-DE" dirty="0"/>
          </a:p>
        </p:txBody>
      </p:sp>
      <p:grpSp>
        <p:nvGrpSpPr>
          <p:cNvPr id="156" name="Linie" descr="Liniengrafik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57" name="Freihand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58" name="Freihand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59" name="Freihand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60" name="Freihand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61" name="Freihand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62" name="Freihand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63" name="Freihand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64" name="Freihand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65" name="Freihand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66" name="Freihand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67" name="Freihand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68" name="Freihand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69" name="Freihand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0" name="Freihand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1" name="Freihand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2" name="Freihand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3" name="Freihand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4" name="Freihand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5" name="Freihand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6" name="Freihand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7" name="Freihand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8" name="Freihand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79" name="Freihand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0" name="Freihand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1" name="Freihand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2" name="Freihand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3" name="Freihand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4" name="Freihand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5" name="Freihand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6" name="Freihand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7" name="Freihand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8" name="Freihand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89" name="Freihand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0" name="Freihand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1" name="Freihand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2" name="Freihand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3" name="Freihand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4" name="Freihand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5" name="Freihand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6" name="Freihand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7" name="Freihand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8" name="Freihand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199" name="Freihand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0" name="Freihand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1" name="Freihand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2" name="Freihand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3" name="Freihand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4" name="Freihand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5" name="Freihand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6" name="Freihand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7" name="Freihand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8" name="Freihand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09" name="Freihand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0" name="Freihand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1" name="Freihand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2" name="Freihand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3" name="Freihand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4" name="Freihand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5" name="Freihand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6" name="Freihand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7" name="Freihand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8" name="Freihand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19" name="Freihand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0" name="Freihand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1" name="Freihand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2" name="Freihand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3" name="Freihand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4" name="Freihand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5" name="Freihand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6" name="Freihand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7" name="Freihand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8" name="Freihand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29" name="Freihand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  <p:sp>
          <p:nvSpPr>
            <p:cNvPr id="230" name="Freihand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>
                <a:ln>
                  <a:noFill/>
                </a:ln>
              </a:endParaRPr>
            </a:p>
          </p:txBody>
        </p:sp>
      </p:grp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D7783D2-F986-40E7-B256-52961A5F5F28}" type="datetime1">
              <a:rPr lang="de-DE" smtClean="0"/>
              <a:t>22.01.2026</a:t>
            </a:fld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156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AC127DE-B019-4B90-AEA0-262FC2B59A3A}" type="datetime1">
              <a:rPr lang="de-DE" smtClean="0"/>
              <a:t>22.01.2026</a:t>
            </a:fld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0596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 anchor="b">
            <a:noAutofit/>
          </a:bodyPr>
          <a:lstStyle>
            <a:lvl1pPr algn="l">
              <a:defRPr sz="3200" b="0"/>
            </a:lvl1pPr>
          </a:lstStyle>
          <a:p>
            <a:pPr rtl="0"/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522413" y="3429000"/>
            <a:ext cx="2743200" cy="2743200"/>
          </a:xfrm>
        </p:spPr>
        <p:txBody>
          <a:bodyPr rtlCol="0"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de-DE"/>
              <a:t>Mastertextformat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10022" y="1905000"/>
            <a:ext cx="5669280" cy="40386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de-DE"/>
              <a:t>Mastertextformat bearbeiten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  <a:endParaRPr lang="de-DE" dirty="0"/>
          </a:p>
        </p:txBody>
      </p:sp>
      <p:grpSp>
        <p:nvGrpSpPr>
          <p:cNvPr id="615" name="Rahmen" descr="Kastengrafik"/>
          <p:cNvGrpSpPr/>
          <p:nvPr/>
        </p:nvGrpSpPr>
        <p:grpSpPr bwMode="invGray">
          <a:xfrm>
            <a:off x="4417839" y="1630821"/>
            <a:ext cx="6291028" cy="4575885"/>
            <a:chOff x="4417839" y="1630821"/>
            <a:chExt cx="6291028" cy="4575885"/>
          </a:xfrm>
        </p:grpSpPr>
        <p:grpSp>
          <p:nvGrpSpPr>
            <p:cNvPr id="616" name="Gruppe 615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8" name="Gruppe 76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4" name="Freihandform 84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5" name="Freihandform 84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6" name="Freihandform 84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7" name="Freihand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8" name="Freihand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9" name="Freihand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0" name="Freihand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1" name="Freihand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2" name="Freihand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3" name="Freihand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4" name="Freihand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5" name="Freihand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6" name="Freihand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7" name="Freihand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8" name="Freihand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9" name="Freihand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0" name="Freihand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1" name="Freihand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2" name="Freihand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3" name="Freihand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4" name="Freihand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5" name="Freihand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6" name="Freihand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7" name="Freihand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8" name="Freihand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9" name="Freihand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0" name="Freihand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1" name="Freihand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2" name="Freihand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3" name="Freihand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4" name="Freihand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5" name="Freihand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6" name="Freihand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7" name="Freihand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8" name="Freihand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9" name="Freihand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0" name="Freihand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1" name="Freihand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2" name="Freihand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3" name="Freihand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4" name="Freihand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5" name="Freihand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6" name="Freihand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7" name="Freihand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8" name="Freihand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9" name="Freihand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0" name="Freihand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1" name="Freihand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2" name="Freihand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3" name="Freihand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4" name="Freihand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5" name="Freihand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6" name="Freihand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7" name="Freihand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8" name="Freihand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9" name="Freihand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0" name="Freihand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1" name="Freihand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2" name="Freihand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3" name="Freihand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4" name="Freihand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5" name="Freihand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6" name="Freihand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7" name="Freihand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8" name="Freihand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9" name="Freihand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0" name="Freihand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1" name="Freihand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2" name="Freihand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3" name="Freihand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4" name="Freihand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5" name="Freihand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6" name="Freihand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7" name="Freihand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9" name="Gruppe 76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70" name="Freihandform 76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1" name="Freihandform 77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2" name="Freihandform 77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3" name="Freihand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4" name="Freihand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5" name="Freihand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6" name="Freihand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7" name="Freihand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8" name="Freihand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9" name="Freihand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0" name="Freihand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1" name="Freihand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2" name="Freihand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3" name="Freihand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4" name="Freihand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5" name="Freihand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6" name="Freihand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7" name="Freihand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8" name="Freihand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9" name="Freihand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0" name="Freihand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1" name="Freihand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2" name="Freihand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3" name="Freihand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4" name="Freihand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5" name="Freihand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6" name="Freihand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7" name="Freihand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8" name="Freihand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9" name="Freihand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0" name="Freihand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1" name="Freihand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2" name="Freihand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3" name="Freihand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4" name="Freihand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5" name="Freihand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6" name="Freihand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7" name="Freihand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8" name="Freihand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9" name="Freihand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0" name="Freihand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1" name="Freihand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2" name="Freihand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3" name="Freihand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4" name="Freihand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5" name="Freihand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6" name="Freihand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7" name="Freihand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8" name="Freihand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9" name="Freihand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0" name="Freihand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1" name="Freihand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2" name="Freihand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3" name="Freihand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4" name="Freihand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5" name="Freihand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6" name="Freihand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7" name="Freihand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8" name="Freihand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9" name="Freihand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0" name="Freihand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1" name="Freihand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2" name="Freihand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3" name="Freihand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4" name="Freihand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5" name="Freihand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6" name="Freihand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7" name="Freihand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8" name="Freihand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9" name="Freihand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0" name="Freihand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1" name="Freihand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2" name="Freihand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3" name="Freihand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7" name="Gruppe 616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8" name="Gruppe 61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4" name="Freihandform 69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5" name="Freihandform 69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6" name="Freihandform 69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7" name="Freihand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8" name="Freihand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9" name="Freihand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0" name="Freihand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1" name="Freihand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2" name="Freihand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3" name="Freihand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4" name="Freihand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5" name="Freihand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6" name="Freihand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7" name="Freihand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8" name="Freihand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9" name="Freihand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0" name="Freihand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1" name="Freihand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2" name="Freihand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3" name="Freihand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4" name="Freihand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5" name="Freihand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6" name="Freihand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7" name="Freihand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8" name="Freihand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9" name="Freihand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0" name="Freihand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1" name="Freihand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2" name="Freihand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3" name="Freihand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4" name="Freihand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5" name="Freihand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6" name="Freihand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7" name="Freihand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8" name="Freihand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9" name="Freihand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0" name="Freihand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1" name="Freihand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2" name="Freihand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3" name="Freihand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4" name="Freihand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5" name="Freihand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6" name="Freihand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7" name="Freihand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8" name="Freihand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9" name="Freihand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0" name="Freihand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1" name="Freihand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2" name="Freihand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3" name="Freihand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4" name="Freihand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5" name="Freihand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6" name="Freihand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7" name="Freihand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8" name="Freihand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9" name="Freihand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0" name="Freihand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1" name="Freihand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2" name="Freihand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3" name="Freihand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4" name="Freihand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5" name="Freihand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6" name="Freihand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7" name="Freihand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8" name="Freihand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9" name="Freihand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0" name="Freihand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1" name="Freihand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2" name="Freihand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3" name="Freihand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4" name="Freihand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5" name="Freihand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6" name="Freihand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7" name="Freihand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9" name="Gruppe 61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20" name="Freihandform 61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1" name="Freihandform 62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2" name="Freihandform 62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3" name="Freihand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4" name="Freihand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5" name="Freihand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6" name="Freihand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7" name="Freihand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8" name="Freihand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9" name="Freihand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0" name="Freihand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1" name="Freihand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2" name="Freihand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3" name="Freihand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4" name="Freihand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5" name="Freihand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6" name="Freihand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7" name="Freihand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8" name="Freihand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9" name="Freihand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0" name="Freihand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1" name="Freihand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2" name="Freihand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3" name="Freihand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4" name="Freihand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5" name="Freihand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6" name="Freihand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7" name="Freihand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8" name="Freihand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9" name="Freihand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0" name="Freihand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1" name="Freihand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2" name="Freihand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3" name="Freihand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4" name="Freihand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5" name="Freihand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6" name="Freihand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7" name="Freihand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8" name="Freihand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9" name="Freihand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0" name="Freihand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1" name="Freihand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2" name="Freihand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3" name="Freihand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4" name="Freihand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5" name="Freihand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6" name="Freihand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7" name="Freihand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8" name="Freihand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9" name="Freihand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0" name="Freihand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1" name="Freihand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2" name="Freihand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3" name="Freihand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4" name="Freihand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5" name="Freihand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6" name="Freihand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7" name="Freihand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8" name="Freihand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9" name="Freihand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0" name="Freihand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1" name="Freihand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2" name="Freihand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3" name="Freihand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4" name="Freihand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5" name="Freihand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6" name="Freihand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7" name="Freihand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8" name="Freihand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9" name="Freihand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0" name="Freihand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1" name="Freihand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2" name="Freihand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3" name="Freihand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420B619-B4C6-45C3-BCA7-BDAB4C87A7D7}" type="datetime1">
              <a:rPr lang="de-DE" smtClean="0"/>
              <a:t>22.01.2026</a:t>
            </a:fld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6211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 anchor="b">
            <a:noAutofit/>
          </a:bodyPr>
          <a:lstStyle>
            <a:lvl1pPr algn="l">
              <a:defRPr sz="3200" b="0"/>
            </a:lvl1pPr>
          </a:lstStyle>
          <a:p>
            <a:pPr rtl="0"/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Bildplatzhalter 2" descr="Leerer Platzhalter zum Hinzufügen eines Bilds. Klicken Sie auf den Platzhalter, und wählen Sie das hinzuzufügende Bild aus."/>
          <p:cNvSpPr>
            <a:spLocks noGrp="1"/>
          </p:cNvSpPr>
          <p:nvPr>
            <p:ph type="pic" idx="1"/>
          </p:nvPr>
        </p:nvSpPr>
        <p:spPr>
          <a:xfrm>
            <a:off x="1745838" y="1884311"/>
            <a:ext cx="5669280" cy="4041648"/>
          </a:xfrm>
          <a:solidFill>
            <a:schemeClr val="bg1"/>
          </a:solidFill>
        </p:spPr>
        <p:txBody>
          <a:bodyPr tIns="9144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de-DE"/>
              <a:t>Bild durch Klicken auf Symbol hinzufügen</a:t>
            </a:r>
            <a:endParaRPr lang="de-DE" dirty="0"/>
          </a:p>
        </p:txBody>
      </p:sp>
      <p:grpSp>
        <p:nvGrpSpPr>
          <p:cNvPr id="614" name="Rahmen" descr="Kastengrafik"/>
          <p:cNvGrpSpPr/>
          <p:nvPr/>
        </p:nvGrpSpPr>
        <p:grpSpPr bwMode="invGray">
          <a:xfrm flipH="1">
            <a:off x="1447500" y="1630821"/>
            <a:ext cx="6291028" cy="4575885"/>
            <a:chOff x="4417839" y="1630821"/>
            <a:chExt cx="6291028" cy="4575885"/>
          </a:xfrm>
        </p:grpSpPr>
        <p:grpSp>
          <p:nvGrpSpPr>
            <p:cNvPr id="615" name="Gruppe 614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7" name="Gruppe 76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3" name="Freihandform 84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4" name="Freihandform 84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5" name="Freihandform 84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6" name="Freihand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7" name="Freihand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8" name="Freihand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9" name="Freihand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0" name="Freihand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1" name="Freihand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2" name="Freihand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3" name="Freihand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4" name="Freihand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5" name="Freihand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6" name="Freihand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7" name="Freihand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8" name="Freihand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9" name="Freihand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0" name="Freihand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1" name="Freihand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2" name="Freihand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3" name="Freihand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4" name="Freihand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5" name="Freihand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6" name="Freihand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7" name="Freihand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8" name="Freihand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9" name="Freihand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0" name="Freihand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1" name="Freihand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2" name="Freihand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3" name="Freihand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4" name="Freihand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5" name="Freihand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6" name="Freihand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7" name="Freihand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8" name="Freihand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9" name="Freihand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0" name="Freihand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1" name="Freihand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2" name="Freihand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3" name="Freihand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4" name="Freihand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5" name="Freihand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6" name="Freihand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7" name="Freihand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8" name="Freihand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9" name="Freihand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0" name="Freihand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1" name="Freihand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2" name="Freihand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3" name="Freihand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4" name="Freihand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5" name="Freihand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6" name="Freihand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7" name="Freihand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8" name="Freihand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9" name="Freihand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0" name="Freihand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1" name="Freihand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2" name="Freihand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3" name="Freihand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4" name="Freihand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5" name="Freihand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6" name="Freihand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7" name="Freihand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8" name="Freihand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9" name="Freihand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0" name="Freihand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1" name="Freihand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2" name="Freihand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3" name="Freihand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4" name="Freihand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5" name="Freihand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6" name="Freihand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8" name="Gruppe 76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69" name="Freihandform 76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0" name="Freihandform 76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1" name="Freihandform 77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2" name="Freihand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3" name="Freihand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4" name="Freihand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5" name="Freihand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6" name="Freihand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7" name="Freihand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8" name="Freihand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9" name="Freihand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0" name="Freihand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1" name="Freihand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2" name="Freihand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3" name="Freihand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4" name="Freihand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5" name="Freihand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6" name="Freihand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7" name="Freihand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8" name="Freihand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9" name="Freihand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0" name="Freihand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1" name="Freihand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2" name="Freihand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3" name="Freihand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4" name="Freihand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5" name="Freihand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6" name="Freihand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7" name="Freihand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8" name="Freihand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9" name="Freihand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0" name="Freihand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1" name="Freihand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2" name="Freihand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3" name="Freihand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4" name="Freihand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5" name="Freihand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6" name="Freihand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7" name="Freihand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8" name="Freihand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9" name="Freihand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0" name="Freihand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1" name="Freihand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2" name="Freihand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3" name="Freihand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4" name="Freihand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5" name="Freihand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6" name="Freihand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7" name="Freihand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8" name="Freihand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9" name="Freihand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0" name="Freihand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1" name="Freihand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2" name="Freihand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3" name="Freihand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4" name="Freihand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5" name="Freihand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6" name="Freihand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7" name="Freihand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8" name="Freihand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9" name="Freihand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0" name="Freihand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1" name="Freihand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2" name="Freihand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3" name="Freihand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4" name="Freihand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5" name="Freihand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6" name="Freihand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7" name="Freihand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8" name="Freihand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9" name="Freihand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0" name="Freihand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1" name="Freihand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2" name="Freihand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6" name="Gruppe 615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7" name="Gruppe 61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3" name="Freihandform 69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4" name="Freihandform 69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5" name="Freihandform 69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6" name="Freihand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7" name="Freihand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8" name="Freihand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9" name="Freihand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0" name="Freihand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1" name="Freihand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2" name="Freihand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3" name="Freihand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4" name="Freihand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5" name="Freihand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6" name="Freihand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7" name="Freihand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8" name="Freihand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9" name="Freihand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0" name="Freihand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1" name="Freihand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2" name="Freihand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3" name="Freihand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4" name="Freihand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5" name="Freihand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6" name="Freihand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7" name="Freihand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8" name="Freihand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9" name="Freihand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0" name="Freihand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1" name="Freihand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2" name="Freihand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3" name="Freihand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4" name="Freihand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5" name="Freihand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6" name="Freihand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7" name="Freihand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8" name="Freihand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9" name="Freihand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0" name="Freihand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1" name="Freihand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2" name="Freihand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3" name="Freihand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4" name="Freihand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5" name="Freihand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6" name="Freihand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7" name="Freihand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8" name="Freihand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9" name="Freihand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0" name="Freihand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1" name="Freihand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2" name="Freihand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3" name="Freihand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4" name="Freihand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5" name="Freihand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6" name="Freihand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7" name="Freihand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8" name="Freihand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9" name="Freihand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0" name="Freihand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1" name="Freihand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2" name="Freihand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3" name="Freihand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4" name="Freihand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5" name="Freihand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6" name="Freihand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7" name="Freihand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8" name="Freihand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9" name="Freihand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0" name="Freihand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1" name="Freihand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2" name="Freihand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3" name="Freihand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4" name="Freihand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5" name="Freihand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6" name="Freihand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8" name="Gruppe 61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19" name="Freihandform 61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0" name="Freihandform 61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1" name="Freihandform 62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2" name="Freihandform 621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3" name="Freihandform 622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4" name="Freihandform 623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5" name="Freihandform 624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6" name="Freihandform 625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7" name="Freihandform 626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8" name="Freihandform 627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9" name="Freihandform 628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0" name="Freihandform 629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1" name="Freihandform 630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2" name="Freihandform 631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3" name="Freihandform 632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4" name="Freihandform 633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5" name="Freihandform 634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6" name="Freihandform 635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7" name="Freihandform 636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8" name="Freihandform 637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9" name="Freihandform 638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0" name="Freihandform 639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1" name="Freihandform 640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2" name="Freihandform 641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3" name="Freihandform 642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4" name="Freihandform 643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5" name="Freihandform 644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6" name="Freihandform 645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7" name="Freihandform 646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8" name="Freihandform 647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9" name="Freihandform 648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0" name="Freihandform 649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1" name="Freihandform 650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2" name="Freihandform 651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3" name="Freihandform 652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4" name="Freihandform 653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5" name="Freihandform 654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6" name="Freihandform 655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7" name="Freihandform 656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8" name="Freihandform 657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9" name="Freihandform 658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0" name="Freihandform 659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1" name="Freihandform 660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2" name="Freihandform 661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3" name="Freihandform 662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4" name="Freihandform 663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5" name="Freihandform 664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6" name="Freihandform 665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7" name="Freihandform 666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8" name="Freihandform 667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9" name="Freihandform 668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0" name="Freihandform 669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1" name="Freihandform 670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2" name="Freihandform 671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3" name="Freihandform 672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4" name="Freihandform 673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5" name="Freihandform 674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6" name="Freihandform 675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7" name="Freihandform 676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8" name="Freihandform 677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9" name="Freihandform 678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0" name="Freihandform 679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1" name="Freihandform 680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2" name="Freihandform 681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3" name="Freihandform 682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4" name="Freihandform 683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5" name="Freihandform 684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6" name="Freihandform 685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7" name="Freihandform 686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8" name="Freihandform 687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9" name="Freihandform 688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0" name="Freihandform 689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1" name="Freihandform 690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2" name="Freihandform 691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7905959" y="3411748"/>
            <a:ext cx="2743200" cy="2743200"/>
          </a:xfrm>
        </p:spPr>
        <p:txBody>
          <a:bodyPr rtlCol="0"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de-DE"/>
              <a:t>Mastertextformat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1D19F3E-6285-4DCB-90DE-3D19E768510B}" type="datetime1">
              <a:rPr lang="de-DE" smtClean="0"/>
              <a:t>22.01.2026</a:t>
            </a:fld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1769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522414" y="1905000"/>
            <a:ext cx="91440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de-DE" dirty="0"/>
              <a:t>Textmasterformat durch Klicken bearbeiten</a:t>
            </a:r>
          </a:p>
          <a:p>
            <a:pPr lvl="1" rtl="0"/>
            <a:r>
              <a:rPr lang="de-DE" dirty="0"/>
              <a:t>Zweite Ebene</a:t>
            </a:r>
          </a:p>
          <a:p>
            <a:pPr lvl="2" rtl="0"/>
            <a:r>
              <a:rPr lang="de-DE" dirty="0"/>
              <a:t>Dritte Ebene</a:t>
            </a:r>
          </a:p>
          <a:p>
            <a:pPr lvl="3" rtl="0"/>
            <a:r>
              <a:rPr lang="de-DE" dirty="0"/>
              <a:t>Vierte Ebene</a:t>
            </a:r>
          </a:p>
          <a:p>
            <a:pPr lvl="4" rtl="0"/>
            <a:r>
              <a:rPr lang="de-DE" dirty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522413" y="6400801"/>
            <a:ext cx="632459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075612" y="6400801"/>
            <a:ext cx="124385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3319DDE-CF78-45AB-B885-72D96434AFE9}" type="datetime1">
              <a:rPr lang="de-DE" smtClean="0"/>
              <a:t>22.01.2026</a:t>
            </a:fld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523412" y="6400801"/>
            <a:ext cx="1143002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25BA54BD-C84D-46CE-8B72-31BFB26ABA4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9D8BB62-1EE9-1917-ADEE-5AD6995B2285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72580"/>
            <a:ext cx="531813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de-DE" sz="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5356364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72" indent="-27432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46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332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618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476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1" y="758952"/>
            <a:ext cx="3442693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52853" y="1123838"/>
            <a:ext cx="2946714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de-DE" noProof="0" dirty="0"/>
              <a:t>Titelmasterformat durch Klicken bearbeiten</a:t>
            </a:r>
          </a:p>
        </p:txBody>
      </p:sp>
      <p:sp>
        <p:nvSpPr>
          <p:cNvPr id="38" name="Rechteck 37"/>
          <p:cNvSpPr/>
          <p:nvPr/>
        </p:nvSpPr>
        <p:spPr>
          <a:xfrm>
            <a:off x="11812787" y="758952"/>
            <a:ext cx="3839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868260" y="864108"/>
            <a:ext cx="7313295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de-DE" noProof="0" dirty="0"/>
              <a:t>Textmasterformate durch Klicken bearbeiten</a:t>
            </a:r>
          </a:p>
          <a:p>
            <a:pPr lvl="1" rtl="0"/>
            <a:r>
              <a:rPr lang="de-DE" noProof="0" dirty="0"/>
              <a:t>Zweite Ebene</a:t>
            </a:r>
          </a:p>
          <a:p>
            <a:pPr lvl="2" rtl="0"/>
            <a:r>
              <a:rPr lang="de-DE" noProof="0" dirty="0"/>
              <a:t>Dritte Ebene</a:t>
            </a:r>
          </a:p>
          <a:p>
            <a:pPr lvl="3" rtl="0"/>
            <a:r>
              <a:rPr lang="de-DE" noProof="0" dirty="0"/>
              <a:t>Vierte Ebene</a:t>
            </a:r>
          </a:p>
          <a:p>
            <a:pPr lvl="4" rtl="0"/>
            <a:r>
              <a:rPr lang="de-DE" noProof="0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262396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fld id="{ADE014F9-E5CB-4796-9B6E-F4B876AB1E17}" type="datetime1">
              <a:rPr lang="de-DE" noProof="0" smtClean="0"/>
              <a:t>22.01.2026</a:t>
            </a:fld>
            <a:endParaRPr lang="de-DE" noProof="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868261" y="6356351"/>
            <a:ext cx="5909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endParaRPr lang="de-DE" noProof="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631366" y="6356351"/>
            <a:ext cx="15305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pPr rtl="0"/>
            <a:fld id="{4FAB73BC-B049-4115-A692-8D63A059BFB8}" type="slidenum">
              <a:rPr lang="de-DE" noProof="0" smtClean="0"/>
              <a:pPr rtl="0"/>
              <a:t>‹Nr.›</a:t>
            </a:fld>
            <a:endParaRPr lang="de-DE" noProof="0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09E7A18-DC96-9CA5-97A5-8A8A1CE131A2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484" y="6672580"/>
            <a:ext cx="531675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de-DE" sz="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715376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3599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25" indent="-182825" algn="l" defTabSz="914126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1999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594" indent="-182825" algn="l" defTabSz="914126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799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2657" indent="-182825" algn="l" defTabSz="914126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599720" indent="-182825" algn="l" defTabSz="914126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6783" indent="-182825" algn="l" defTabSz="914126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customXml" Target="../ink/ink1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2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24.svg"/><Relationship Id="rId4" Type="http://schemas.openxmlformats.org/officeDocument/2006/relationships/image" Target="../media/image3.svg"/><Relationship Id="rId9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2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24.svg"/><Relationship Id="rId4" Type="http://schemas.openxmlformats.org/officeDocument/2006/relationships/image" Target="../media/image3.svg"/><Relationship Id="rId9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2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24.svg"/><Relationship Id="rId4" Type="http://schemas.openxmlformats.org/officeDocument/2006/relationships/image" Target="../media/image3.svg"/><Relationship Id="rId9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.pn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5.png"/><Relationship Id="rId4" Type="http://schemas.openxmlformats.org/officeDocument/2006/relationships/image" Target="../media/image3.svg"/><Relationship Id="rId9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.pn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5.png"/><Relationship Id="rId4" Type="http://schemas.openxmlformats.org/officeDocument/2006/relationships/image" Target="../media/image3.svg"/><Relationship Id="rId9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g"/><Relationship Id="rId3" Type="http://schemas.openxmlformats.org/officeDocument/2006/relationships/image" Target="../media/image2.png"/><Relationship Id="rId7" Type="http://schemas.openxmlformats.org/officeDocument/2006/relationships/image" Target="../media/image35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g"/><Relationship Id="rId5" Type="http://schemas.openxmlformats.org/officeDocument/2006/relationships/image" Target="../media/image5.png"/><Relationship Id="rId4" Type="http://schemas.openxmlformats.org/officeDocument/2006/relationships/image" Target="../media/image3.svg"/><Relationship Id="rId9" Type="http://schemas.openxmlformats.org/officeDocument/2006/relationships/image" Target="../media/image37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2.pn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5.png"/><Relationship Id="rId4" Type="http://schemas.openxmlformats.org/officeDocument/2006/relationships/image" Target="../media/image3.svg"/><Relationship Id="rId9" Type="http://schemas.openxmlformats.org/officeDocument/2006/relationships/image" Target="../media/image41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g"/><Relationship Id="rId3" Type="http://schemas.openxmlformats.org/officeDocument/2006/relationships/image" Target="../media/image2.png"/><Relationship Id="rId7" Type="http://schemas.openxmlformats.org/officeDocument/2006/relationships/image" Target="../media/image43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g"/><Relationship Id="rId5" Type="http://schemas.openxmlformats.org/officeDocument/2006/relationships/image" Target="../media/image5.png"/><Relationship Id="rId4" Type="http://schemas.openxmlformats.org/officeDocument/2006/relationships/image" Target="../media/image3.svg"/><Relationship Id="rId9" Type="http://schemas.openxmlformats.org/officeDocument/2006/relationships/image" Target="../media/image45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7.sv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9.sv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2.png"/><Relationship Id="rId7" Type="http://schemas.openxmlformats.org/officeDocument/2006/relationships/image" Target="../media/image52.sv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.png"/><Relationship Id="rId4" Type="http://schemas.openxmlformats.org/officeDocument/2006/relationships/image" Target="../media/image3.svg"/><Relationship Id="rId9" Type="http://schemas.openxmlformats.org/officeDocument/2006/relationships/image" Target="../media/image54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2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.png"/><Relationship Id="rId4" Type="http://schemas.openxmlformats.org/officeDocument/2006/relationships/image" Target="../media/image3.svg"/><Relationship Id="rId9" Type="http://schemas.openxmlformats.org/officeDocument/2006/relationships/image" Target="../media/image59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kassier@fc-boehmfeld.de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mailto:kassier@fc-boehmfeld.de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.pn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3.svg"/><Relationship Id="rId9" Type="http://schemas.openxmlformats.org/officeDocument/2006/relationships/image" Target="../media/image62.sv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.pn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10" Type="http://schemas.openxmlformats.org/officeDocument/2006/relationships/image" Target="../media/image63.png"/><Relationship Id="rId4" Type="http://schemas.openxmlformats.org/officeDocument/2006/relationships/image" Target="../media/image3.svg"/><Relationship Id="rId9" Type="http://schemas.openxmlformats.org/officeDocument/2006/relationships/image" Target="../media/image62.sv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.png"/><Relationship Id="rId7" Type="http://schemas.openxmlformats.org/officeDocument/2006/relationships/image" Target="../media/image10.svg"/><Relationship Id="rId12" Type="http://schemas.openxmlformats.org/officeDocument/2006/relationships/image" Target="../media/image66.jp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65.jpg"/><Relationship Id="rId5" Type="http://schemas.openxmlformats.org/officeDocument/2006/relationships/image" Target="../media/image5.png"/><Relationship Id="rId10" Type="http://schemas.openxmlformats.org/officeDocument/2006/relationships/image" Target="../media/image64.jpg"/><Relationship Id="rId4" Type="http://schemas.openxmlformats.org/officeDocument/2006/relationships/image" Target="../media/image3.svg"/><Relationship Id="rId9" Type="http://schemas.openxmlformats.org/officeDocument/2006/relationships/image" Target="../media/image62.sv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.png"/><Relationship Id="rId7" Type="http://schemas.openxmlformats.org/officeDocument/2006/relationships/image" Target="../media/image10.svg"/><Relationship Id="rId12" Type="http://schemas.openxmlformats.org/officeDocument/2006/relationships/image" Target="../media/image69.jp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68.jpg"/><Relationship Id="rId5" Type="http://schemas.openxmlformats.org/officeDocument/2006/relationships/image" Target="../media/image5.png"/><Relationship Id="rId10" Type="http://schemas.openxmlformats.org/officeDocument/2006/relationships/image" Target="../media/image67.jpg"/><Relationship Id="rId4" Type="http://schemas.openxmlformats.org/officeDocument/2006/relationships/image" Target="../media/image3.svg"/><Relationship Id="rId9" Type="http://schemas.openxmlformats.org/officeDocument/2006/relationships/image" Target="../media/image62.sv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70.jpg"/><Relationship Id="rId7" Type="http://schemas.openxmlformats.org/officeDocument/2006/relationships/image" Target="../media/image9.png"/><Relationship Id="rId12" Type="http://schemas.openxmlformats.org/officeDocument/2006/relationships/image" Target="../media/image72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71.jpg"/><Relationship Id="rId5" Type="http://schemas.openxmlformats.org/officeDocument/2006/relationships/image" Target="../media/image3.svg"/><Relationship Id="rId10" Type="http://schemas.openxmlformats.org/officeDocument/2006/relationships/image" Target="../media/image62.svg"/><Relationship Id="rId4" Type="http://schemas.openxmlformats.org/officeDocument/2006/relationships/image" Target="../media/image2.png"/><Relationship Id="rId9" Type="http://schemas.openxmlformats.org/officeDocument/2006/relationships/image" Target="../media/image61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.pn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74.jpeg"/><Relationship Id="rId5" Type="http://schemas.openxmlformats.org/officeDocument/2006/relationships/image" Target="../media/image5.png"/><Relationship Id="rId10" Type="http://schemas.openxmlformats.org/officeDocument/2006/relationships/image" Target="../media/image73.jpg"/><Relationship Id="rId4" Type="http://schemas.openxmlformats.org/officeDocument/2006/relationships/image" Target="../media/image3.svg"/><Relationship Id="rId9" Type="http://schemas.openxmlformats.org/officeDocument/2006/relationships/image" Target="../media/image6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3.sv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78.jp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12" Type="http://schemas.openxmlformats.org/officeDocument/2006/relationships/image" Target="../media/image77.jp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76.jpg"/><Relationship Id="rId5" Type="http://schemas.openxmlformats.org/officeDocument/2006/relationships/image" Target="../media/image75.jpg"/><Relationship Id="rId10" Type="http://schemas.openxmlformats.org/officeDocument/2006/relationships/image" Target="../media/image62.svg"/><Relationship Id="rId4" Type="http://schemas.openxmlformats.org/officeDocument/2006/relationships/image" Target="../media/image3.svg"/><Relationship Id="rId9" Type="http://schemas.openxmlformats.org/officeDocument/2006/relationships/image" Target="../media/image61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82.jpg"/><Relationship Id="rId3" Type="http://schemas.openxmlformats.org/officeDocument/2006/relationships/image" Target="../media/image2.png"/><Relationship Id="rId7" Type="http://schemas.openxmlformats.org/officeDocument/2006/relationships/image" Target="../media/image10.svg"/><Relationship Id="rId12" Type="http://schemas.openxmlformats.org/officeDocument/2006/relationships/image" Target="../media/image81.jp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80.jpg"/><Relationship Id="rId5" Type="http://schemas.openxmlformats.org/officeDocument/2006/relationships/image" Target="../media/image5.png"/><Relationship Id="rId15" Type="http://schemas.openxmlformats.org/officeDocument/2006/relationships/image" Target="../media/image84.jpg"/><Relationship Id="rId10" Type="http://schemas.openxmlformats.org/officeDocument/2006/relationships/image" Target="../media/image79.jpg"/><Relationship Id="rId4" Type="http://schemas.openxmlformats.org/officeDocument/2006/relationships/image" Target="../media/image3.svg"/><Relationship Id="rId9" Type="http://schemas.openxmlformats.org/officeDocument/2006/relationships/image" Target="../media/image62.svg"/><Relationship Id="rId14" Type="http://schemas.openxmlformats.org/officeDocument/2006/relationships/image" Target="../media/image83.jp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88.jpg"/><Relationship Id="rId3" Type="http://schemas.openxmlformats.org/officeDocument/2006/relationships/image" Target="../media/image2.png"/><Relationship Id="rId7" Type="http://schemas.openxmlformats.org/officeDocument/2006/relationships/image" Target="../media/image10.svg"/><Relationship Id="rId12" Type="http://schemas.openxmlformats.org/officeDocument/2006/relationships/image" Target="../media/image87.jp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86.jpg"/><Relationship Id="rId5" Type="http://schemas.openxmlformats.org/officeDocument/2006/relationships/image" Target="../media/image5.png"/><Relationship Id="rId15" Type="http://schemas.openxmlformats.org/officeDocument/2006/relationships/image" Target="../media/image90.jpg"/><Relationship Id="rId10" Type="http://schemas.openxmlformats.org/officeDocument/2006/relationships/image" Target="../media/image85.jpg"/><Relationship Id="rId4" Type="http://schemas.openxmlformats.org/officeDocument/2006/relationships/image" Target="../media/image3.svg"/><Relationship Id="rId9" Type="http://schemas.openxmlformats.org/officeDocument/2006/relationships/image" Target="../media/image62.svg"/><Relationship Id="rId14" Type="http://schemas.openxmlformats.org/officeDocument/2006/relationships/image" Target="../media/image89.jp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.pn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3.svg"/><Relationship Id="rId9" Type="http://schemas.openxmlformats.org/officeDocument/2006/relationships/image" Target="../media/image62.sv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.pn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10" Type="http://schemas.openxmlformats.org/officeDocument/2006/relationships/image" Target="../media/image91.jpg"/><Relationship Id="rId4" Type="http://schemas.openxmlformats.org/officeDocument/2006/relationships/image" Target="../media/image3.svg"/><Relationship Id="rId9" Type="http://schemas.openxmlformats.org/officeDocument/2006/relationships/image" Target="../media/image62.sv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.png"/><Relationship Id="rId7" Type="http://schemas.openxmlformats.org/officeDocument/2006/relationships/image" Target="../media/image10.svg"/><Relationship Id="rId12" Type="http://schemas.openxmlformats.org/officeDocument/2006/relationships/image" Target="../media/image94.jp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93.jpg"/><Relationship Id="rId5" Type="http://schemas.openxmlformats.org/officeDocument/2006/relationships/image" Target="../media/image5.png"/><Relationship Id="rId10" Type="http://schemas.openxmlformats.org/officeDocument/2006/relationships/image" Target="../media/image92.jpg"/><Relationship Id="rId4" Type="http://schemas.openxmlformats.org/officeDocument/2006/relationships/image" Target="../media/image3.svg"/><Relationship Id="rId9" Type="http://schemas.openxmlformats.org/officeDocument/2006/relationships/image" Target="../media/image62.sv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.pn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3.svg"/><Relationship Id="rId9" Type="http://schemas.openxmlformats.org/officeDocument/2006/relationships/image" Target="../media/image62.sv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.pn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10" Type="http://schemas.openxmlformats.org/officeDocument/2006/relationships/image" Target="../media/image95.jpg"/><Relationship Id="rId4" Type="http://schemas.openxmlformats.org/officeDocument/2006/relationships/image" Target="../media/image3.svg"/><Relationship Id="rId9" Type="http://schemas.openxmlformats.org/officeDocument/2006/relationships/image" Target="../media/image62.sv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.pn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3.svg"/><Relationship Id="rId9" Type="http://schemas.openxmlformats.org/officeDocument/2006/relationships/image" Target="../media/image62.sv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.pn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3.svg"/><Relationship Id="rId9" Type="http://schemas.openxmlformats.org/officeDocument/2006/relationships/image" Target="../media/image6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jpg"/><Relationship Id="rId3" Type="http://schemas.openxmlformats.org/officeDocument/2006/relationships/image" Target="../media/image2.png"/><Relationship Id="rId7" Type="http://schemas.openxmlformats.org/officeDocument/2006/relationships/image" Target="../media/image97.jp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jpg"/><Relationship Id="rId5" Type="http://schemas.openxmlformats.org/officeDocument/2006/relationships/image" Target="../media/image5.png"/><Relationship Id="rId4" Type="http://schemas.openxmlformats.org/officeDocument/2006/relationships/image" Target="../media/image3.svg"/><Relationship Id="rId9" Type="http://schemas.openxmlformats.org/officeDocument/2006/relationships/image" Target="../media/image99.jp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jpg"/><Relationship Id="rId3" Type="http://schemas.openxmlformats.org/officeDocument/2006/relationships/image" Target="../media/image2.png"/><Relationship Id="rId7" Type="http://schemas.openxmlformats.org/officeDocument/2006/relationships/image" Target="../media/image101.jp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jpg"/><Relationship Id="rId5" Type="http://schemas.openxmlformats.org/officeDocument/2006/relationships/image" Target="../media/image5.png"/><Relationship Id="rId10" Type="http://schemas.openxmlformats.org/officeDocument/2006/relationships/image" Target="../media/image104.jpg"/><Relationship Id="rId4" Type="http://schemas.openxmlformats.org/officeDocument/2006/relationships/image" Target="../media/image3.svg"/><Relationship Id="rId9" Type="http://schemas.openxmlformats.org/officeDocument/2006/relationships/image" Target="../media/image103.jp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7" Type="http://schemas.openxmlformats.org/officeDocument/2006/relationships/image" Target="../media/image109.sv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8.png"/><Relationship Id="rId5" Type="http://schemas.openxmlformats.org/officeDocument/2006/relationships/hyperlink" Target="https://pixabay.com/de/erde-globus-welt-afrika-asien-328054/" TargetMode="External"/><Relationship Id="rId4" Type="http://schemas.openxmlformats.org/officeDocument/2006/relationships/image" Target="../media/image107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7" Type="http://schemas.openxmlformats.org/officeDocument/2006/relationships/hyperlink" Target="https://pixabay.com/de/erde-globus-welt-afrika-asien-328054/" TargetMode="External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7.png"/><Relationship Id="rId5" Type="http://schemas.openxmlformats.org/officeDocument/2006/relationships/image" Target="../media/image112.jpg"/><Relationship Id="rId4" Type="http://schemas.openxmlformats.org/officeDocument/2006/relationships/image" Target="../media/image1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10" Type="http://schemas.openxmlformats.org/officeDocument/2006/relationships/image" Target="../media/image12.svg"/><Relationship Id="rId4" Type="http://schemas.openxmlformats.org/officeDocument/2006/relationships/image" Target="../media/image3.svg"/><Relationship Id="rId9" Type="http://schemas.openxmlformats.org/officeDocument/2006/relationships/image" Target="../media/image11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5.xml"/><Relationship Id="rId5" Type="http://schemas.openxmlformats.org/officeDocument/2006/relationships/hyperlink" Target="https://pixabay.com/de/erde-globus-welt-afrika-asien-328054/" TargetMode="External"/><Relationship Id="rId4" Type="http://schemas.openxmlformats.org/officeDocument/2006/relationships/image" Target="../media/image107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g"/><Relationship Id="rId7" Type="http://schemas.openxmlformats.org/officeDocument/2006/relationships/image" Target="../media/image109.sv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8.png"/><Relationship Id="rId5" Type="http://schemas.openxmlformats.org/officeDocument/2006/relationships/image" Target="../media/image116.jpg"/><Relationship Id="rId4" Type="http://schemas.openxmlformats.org/officeDocument/2006/relationships/image" Target="../media/image115.jp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g"/><Relationship Id="rId7" Type="http://schemas.openxmlformats.org/officeDocument/2006/relationships/image" Target="../media/image109.sv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8.png"/><Relationship Id="rId5" Type="http://schemas.openxmlformats.org/officeDocument/2006/relationships/image" Target="../media/image119.jpg"/><Relationship Id="rId4" Type="http://schemas.openxmlformats.org/officeDocument/2006/relationships/image" Target="../media/image118.jp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7" Type="http://schemas.openxmlformats.org/officeDocument/2006/relationships/image" Target="../media/image122.jp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1.jpg"/><Relationship Id="rId5" Type="http://schemas.openxmlformats.org/officeDocument/2006/relationships/image" Target="../media/image120.jpg"/><Relationship Id="rId4" Type="http://schemas.openxmlformats.org/officeDocument/2006/relationships/image" Target="../media/image109.sv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jpg"/><Relationship Id="rId3" Type="http://schemas.openxmlformats.org/officeDocument/2006/relationships/image" Target="../media/image108.png"/><Relationship Id="rId7" Type="http://schemas.openxmlformats.org/officeDocument/2006/relationships/image" Target="../media/image125.jpg"/><Relationship Id="rId12" Type="http://schemas.openxmlformats.org/officeDocument/2006/relationships/image" Target="../media/image130.jp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4.jpg"/><Relationship Id="rId11" Type="http://schemas.openxmlformats.org/officeDocument/2006/relationships/image" Target="../media/image129.jpg"/><Relationship Id="rId5" Type="http://schemas.openxmlformats.org/officeDocument/2006/relationships/image" Target="../media/image123.jpg"/><Relationship Id="rId10" Type="http://schemas.openxmlformats.org/officeDocument/2006/relationships/image" Target="../media/image128.jpg"/><Relationship Id="rId4" Type="http://schemas.openxmlformats.org/officeDocument/2006/relationships/image" Target="../media/image109.svg"/><Relationship Id="rId9" Type="http://schemas.openxmlformats.org/officeDocument/2006/relationships/image" Target="../media/image127.jp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hyperlink" Target="https://foto.wuestenigel.com/abfall-in-einem-mulleimer/" TargetMode="External"/><Relationship Id="rId3" Type="http://schemas.openxmlformats.org/officeDocument/2006/relationships/image" Target="../media/image106.jpeg"/><Relationship Id="rId7" Type="http://schemas.openxmlformats.org/officeDocument/2006/relationships/image" Target="../media/image133.jpe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32.jpg"/><Relationship Id="rId5" Type="http://schemas.openxmlformats.org/officeDocument/2006/relationships/hyperlink" Target="https://pixabay.com/en/house-cleaning-broom-hand-brush-2055954/" TargetMode="External"/><Relationship Id="rId10" Type="http://schemas.openxmlformats.org/officeDocument/2006/relationships/hyperlink" Target="https://www.goethe.de/ins/ee/de/kul/sup/nhk/21674003.html" TargetMode="External"/><Relationship Id="rId4" Type="http://schemas.openxmlformats.org/officeDocument/2006/relationships/image" Target="../media/image131.png"/><Relationship Id="rId9" Type="http://schemas.openxmlformats.org/officeDocument/2006/relationships/image" Target="../media/image134.jp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36.jpg"/><Relationship Id="rId4" Type="http://schemas.openxmlformats.org/officeDocument/2006/relationships/image" Target="../media/image135.jp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5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kiwithek.kidsweb.at/index.php/Kategorie:Umwelt" TargetMode="Externa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rafik 29">
            <a:extLst>
              <a:ext uri="{FF2B5EF4-FFF2-40B4-BE49-F238E27FC236}">
                <a16:creationId xmlns:a16="http://schemas.microsoft.com/office/drawing/2014/main" id="{0FEF112B-1CE5-6BA7-641D-F7FBAFCCBF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18408" y="0"/>
            <a:ext cx="6552008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10" name="Freihand 9">
                <a:extLst>
                  <a:ext uri="{FF2B5EF4-FFF2-40B4-BE49-F238E27FC236}">
                    <a16:creationId xmlns:a16="http://schemas.microsoft.com/office/drawing/2014/main" id="{5217D33A-7E32-D2E5-1B3A-3D2F7BCDF58D}"/>
                  </a:ext>
                </a:extLst>
              </p14:cNvPr>
              <p14:cNvContentPartPr/>
              <p14:nvPr/>
            </p14:nvContentPartPr>
            <p14:xfrm>
              <a:off x="6954804" y="3075273"/>
              <a:ext cx="360" cy="360"/>
            </p14:xfrm>
          </p:contentPart>
        </mc:Choice>
        <mc:Fallback xmlns="">
          <p:pic>
            <p:nvPicPr>
              <p:cNvPr id="10" name="Freihand 9">
                <a:extLst>
                  <a:ext uri="{FF2B5EF4-FFF2-40B4-BE49-F238E27FC236}">
                    <a16:creationId xmlns:a16="http://schemas.microsoft.com/office/drawing/2014/main" id="{5217D33A-7E32-D2E5-1B3A-3D2F7BCDF58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936804" y="3057633"/>
                <a:ext cx="36000" cy="36000"/>
              </a:xfrm>
              <a:prstGeom prst="rect">
                <a:avLst/>
              </a:prstGeom>
            </p:spPr>
          </p:pic>
        </mc:Fallback>
      </mc:AlternateContent>
      <p:pic>
        <p:nvPicPr>
          <p:cNvPr id="21" name="Grafik 20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455B014B-8443-0D77-6375-5B4686B909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276" y="3782368"/>
            <a:ext cx="12287101" cy="1570725"/>
          </a:xfrm>
          <a:prstGeom prst="rect">
            <a:avLst/>
          </a:prstGeom>
        </p:spPr>
      </p:pic>
      <p:sp>
        <p:nvSpPr>
          <p:cNvPr id="27" name="Rechteck 26">
            <a:extLst>
              <a:ext uri="{FF2B5EF4-FFF2-40B4-BE49-F238E27FC236}">
                <a16:creationId xmlns:a16="http://schemas.microsoft.com/office/drawing/2014/main" id="{ED6F1BD9-91D3-6818-84DC-C932CAA5D9AB}"/>
              </a:ext>
            </a:extLst>
          </p:cNvPr>
          <p:cNvSpPr/>
          <p:nvPr/>
        </p:nvSpPr>
        <p:spPr>
          <a:xfrm rot="-60000">
            <a:off x="1619757" y="3470525"/>
            <a:ext cx="8949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Down">
              <a:avLst/>
            </a:prstTxWarp>
            <a:spAutoFit/>
          </a:bodyPr>
          <a:lstStyle/>
          <a:p>
            <a:pPr algn="ctr"/>
            <a:r>
              <a:rPr lang="de-DE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Jahreshauptversammlung</a:t>
            </a: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ADC918FF-456F-39A8-5F80-E1E3F92CE750}"/>
              </a:ext>
            </a:extLst>
          </p:cNvPr>
          <p:cNvSpPr/>
          <p:nvPr/>
        </p:nvSpPr>
        <p:spPr>
          <a:xfrm>
            <a:off x="4910282" y="4533297"/>
            <a:ext cx="2368261" cy="47922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Down">
              <a:avLst>
                <a:gd name="adj" fmla="val 0"/>
              </a:avLst>
            </a:prstTxWarp>
            <a:spAutoFit/>
          </a:bodyPr>
          <a:lstStyle/>
          <a:p>
            <a:pPr algn="ctr"/>
            <a:r>
              <a:rPr lang="de-DE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192011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3178088" y="95724"/>
            <a:ext cx="6804756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Protokoll aus dem Vorjahr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903C4FB1-AA65-F257-48DE-2568353A6670}"/>
              </a:ext>
            </a:extLst>
          </p:cNvPr>
          <p:cNvSpPr txBox="1"/>
          <p:nvPr/>
        </p:nvSpPr>
        <p:spPr>
          <a:xfrm>
            <a:off x="3663280" y="1169836"/>
            <a:ext cx="8191772" cy="4081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90000"/>
              </a:lnSpc>
              <a:buBlip>
                <a:blip r:embed="rId6"/>
              </a:buBlip>
            </a:pPr>
            <a:r>
              <a:rPr lang="de-DE" sz="2400" dirty="0">
                <a:latin typeface="Corbel" panose="020B0503020204020204" pitchFamily="34" charset="0"/>
              </a:rPr>
              <a:t>Bericht Abteilung Karate</a:t>
            </a:r>
          </a:p>
          <a:p>
            <a:pPr algn="ctr">
              <a:lnSpc>
                <a:spcPct val="90000"/>
              </a:lnSpc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Zwei Trainer in Ausbildung zum ÜL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Richard Grad übernahm Tai-Chi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Speziallehrgang mit Feier zum 20-jährigen Jubiläum geplant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2-Tages Radtour geplant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Dank an Hauptverein und besonders bei Martin Nadler für die Unterstützung</a:t>
            </a:r>
          </a:p>
        </p:txBody>
      </p:sp>
      <p:pic>
        <p:nvPicPr>
          <p:cNvPr id="6" name="Grafik 5" descr="Kampfsport Silhouette">
            <a:extLst>
              <a:ext uri="{FF2B5EF4-FFF2-40B4-BE49-F238E27FC236}">
                <a16:creationId xmlns:a16="http://schemas.microsoft.com/office/drawing/2014/main" id="{91D79A31-7D41-F09E-DEB1-AB6A03E0D0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805472" y="24149"/>
            <a:ext cx="745232" cy="745232"/>
          </a:xfrm>
          <a:prstGeom prst="rect">
            <a:avLst/>
          </a:prstGeom>
        </p:spPr>
      </p:pic>
      <p:pic>
        <p:nvPicPr>
          <p:cNvPr id="7" name="Grafik 6" descr="Kampfsport Silhouette">
            <a:extLst>
              <a:ext uri="{FF2B5EF4-FFF2-40B4-BE49-F238E27FC236}">
                <a16:creationId xmlns:a16="http://schemas.microsoft.com/office/drawing/2014/main" id="{CA618770-FB48-CA62-C638-0C029A72C0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550796" y="0"/>
            <a:ext cx="745232" cy="745232"/>
          </a:xfrm>
          <a:prstGeom prst="rect">
            <a:avLst/>
          </a:prstGeom>
          <a:scene3d>
            <a:camera prst="orthographicFront">
              <a:rot lat="0" lon="10799999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1340278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3178088" y="95724"/>
            <a:ext cx="6804756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Protokoll aus dem Vorjahr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903C4FB1-AA65-F257-48DE-2568353A6670}"/>
              </a:ext>
            </a:extLst>
          </p:cNvPr>
          <p:cNvSpPr txBox="1"/>
          <p:nvPr/>
        </p:nvSpPr>
        <p:spPr>
          <a:xfrm>
            <a:off x="4654252" y="1187119"/>
            <a:ext cx="5774034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90000"/>
              </a:lnSpc>
              <a:buBlip>
                <a:blip r:embed="rId6"/>
              </a:buBlip>
            </a:pPr>
            <a:r>
              <a:rPr lang="de-DE" sz="2400" dirty="0">
                <a:latin typeface="Corbel" panose="020B0503020204020204" pitchFamily="34" charset="0"/>
              </a:rPr>
              <a:t>Bericht Abteilung Volleyball</a:t>
            </a:r>
          </a:p>
        </p:txBody>
      </p:sp>
      <p:pic>
        <p:nvPicPr>
          <p:cNvPr id="8" name="Grafik 7" descr="Volleyball Silhouette">
            <a:extLst>
              <a:ext uri="{FF2B5EF4-FFF2-40B4-BE49-F238E27FC236}">
                <a16:creationId xmlns:a16="http://schemas.microsoft.com/office/drawing/2014/main" id="{F5518F7D-5533-F951-BE9E-6E87CC629F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667722" y="-5791"/>
            <a:ext cx="701731" cy="701731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7EA0C684-F087-183D-ED71-C98F3A3C6537}"/>
              </a:ext>
            </a:extLst>
          </p:cNvPr>
          <p:cNvSpPr txBox="1"/>
          <p:nvPr/>
        </p:nvSpPr>
        <p:spPr>
          <a:xfrm>
            <a:off x="3430116" y="1839069"/>
            <a:ext cx="8474074" cy="4745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Sportverbot durch Corona im März 2020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Im Juli erst wieder Trainingsbetrieb möglich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Hallenbetrieb 2021 nur unter hohen Auflagen möglich 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Trainingseinheiten für die AH-Fußball abgehalten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Aktuell 45 Mitglieder, Hallentraining aber selten gut besucht.</a:t>
            </a:r>
          </a:p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Durch Gemeinderatssitzungen ging ein Trainingstag verloren</a:t>
            </a:r>
          </a:p>
          <a:p>
            <a:pPr algn="ctr">
              <a:lnSpc>
                <a:spcPct val="90000"/>
              </a:lnSpc>
            </a:pPr>
            <a:endParaRPr lang="de-DE" sz="2400" dirty="0">
              <a:latin typeface="Corbel" panose="020B0503020204020204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-Beachplatz wurde nicht mehr Winterfest gemacht, um längeres Training draußen zu ermöglichen. Bis Ende November konnte so mit Spezialsocken trainiert werden</a:t>
            </a:r>
          </a:p>
        </p:txBody>
      </p:sp>
      <p:pic>
        <p:nvPicPr>
          <p:cNvPr id="4" name="Grafik 3" descr="Volleyball Silhouette">
            <a:extLst>
              <a:ext uri="{FF2B5EF4-FFF2-40B4-BE49-F238E27FC236}">
                <a16:creationId xmlns:a16="http://schemas.microsoft.com/office/drawing/2014/main" id="{E93847E3-F094-9BCD-E409-A5E8F7978B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827222" y="20304"/>
            <a:ext cx="701731" cy="70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3365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3178088" y="95724"/>
            <a:ext cx="6804756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Protokoll aus dem Vorjahr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7EA0C684-F087-183D-ED71-C98F3A3C6537}"/>
              </a:ext>
            </a:extLst>
          </p:cNvPr>
          <p:cNvSpPr txBox="1"/>
          <p:nvPr/>
        </p:nvSpPr>
        <p:spPr>
          <a:xfrm>
            <a:off x="3358108" y="2219438"/>
            <a:ext cx="8474074" cy="2419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November 2021 Pflegemaßnahmen rund um den Platz. </a:t>
            </a:r>
            <a:br>
              <a:rPr lang="de-DE" sz="2400" dirty="0">
                <a:latin typeface="Corbel" panose="020B0503020204020204" pitchFamily="34" charset="0"/>
              </a:rPr>
            </a:br>
            <a:r>
              <a:rPr lang="de-DE" sz="2400" dirty="0">
                <a:latin typeface="Corbel" panose="020B0503020204020204" pitchFamily="34" charset="0"/>
              </a:rPr>
              <a:t>Bäume ausgedünnt und Zaun von Bewuchs befreit.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Danke auch an alle für Ihren Einsatz am Beachplatz.</a:t>
            </a:r>
          </a:p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Immer wieder Instandsetzungen nötig</a:t>
            </a:r>
          </a:p>
          <a:p>
            <a:pPr algn="ctr">
              <a:lnSpc>
                <a:spcPct val="90000"/>
              </a:lnSpc>
            </a:pPr>
            <a:endParaRPr lang="de-DE" sz="2400" dirty="0">
              <a:latin typeface="Corbel" panose="020B0503020204020204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- Dank an alle Unterstützer der Volleyballabteilung</a:t>
            </a:r>
          </a:p>
        </p:txBody>
      </p:sp>
      <p:pic>
        <p:nvPicPr>
          <p:cNvPr id="3" name="Grafik 2" descr="Volleyball Silhouette">
            <a:extLst>
              <a:ext uri="{FF2B5EF4-FFF2-40B4-BE49-F238E27FC236}">
                <a16:creationId xmlns:a16="http://schemas.microsoft.com/office/drawing/2014/main" id="{97AFF2C5-4F90-6840-4232-6AD539FE91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67722" y="-5791"/>
            <a:ext cx="701731" cy="701731"/>
          </a:xfrm>
          <a:prstGeom prst="rect">
            <a:avLst/>
          </a:prstGeom>
        </p:spPr>
      </p:pic>
      <p:pic>
        <p:nvPicPr>
          <p:cNvPr id="4" name="Grafik 3" descr="Volleyball Silhouette">
            <a:extLst>
              <a:ext uri="{FF2B5EF4-FFF2-40B4-BE49-F238E27FC236}">
                <a16:creationId xmlns:a16="http://schemas.microsoft.com/office/drawing/2014/main" id="{FB040939-E1C7-FB2C-A5EC-5C2A608430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27222" y="21739"/>
            <a:ext cx="701731" cy="70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2210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3229114" y="108928"/>
            <a:ext cx="6804756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Protokoll aus dem Vorjahr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903C4FB1-AA65-F257-48DE-2568353A6670}"/>
              </a:ext>
            </a:extLst>
          </p:cNvPr>
          <p:cNvSpPr txBox="1"/>
          <p:nvPr/>
        </p:nvSpPr>
        <p:spPr>
          <a:xfrm>
            <a:off x="5051705" y="1250200"/>
            <a:ext cx="462190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90000"/>
              </a:lnSpc>
              <a:buBlip>
                <a:blip r:embed="rId6"/>
              </a:buBlip>
            </a:pPr>
            <a:r>
              <a:rPr lang="de-DE" sz="2400" dirty="0">
                <a:latin typeface="Corbel" panose="020B0503020204020204" pitchFamily="34" charset="0"/>
              </a:rPr>
              <a:t>Bericht Abteilung Tennis</a:t>
            </a:r>
          </a:p>
        </p:txBody>
      </p:sp>
      <p:pic>
        <p:nvPicPr>
          <p:cNvPr id="6" name="Grafik 5" descr="Tennis Silhouette">
            <a:extLst>
              <a:ext uri="{FF2B5EF4-FFF2-40B4-BE49-F238E27FC236}">
                <a16:creationId xmlns:a16="http://schemas.microsoft.com/office/drawing/2014/main" id="{75687028-14E3-F1CF-2F62-C938A8970B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884103" y="95723"/>
            <a:ext cx="690023" cy="690023"/>
          </a:xfrm>
          <a:prstGeom prst="rect">
            <a:avLst/>
          </a:prstGeom>
        </p:spPr>
      </p:pic>
      <p:pic>
        <p:nvPicPr>
          <p:cNvPr id="7" name="Grafik 6" descr="Tennis Silhouette">
            <a:extLst>
              <a:ext uri="{FF2B5EF4-FFF2-40B4-BE49-F238E27FC236}">
                <a16:creationId xmlns:a16="http://schemas.microsoft.com/office/drawing/2014/main" id="{D21F3C4E-6A34-CA13-C23F-8CFC76235561}"/>
              </a:ext>
            </a:extLst>
          </p:cNvPr>
          <p:cNvPicPr>
            <a:picLocks noChangeAspect="1"/>
          </p:cNvPicPr>
          <p:nvPr/>
        </p:nvPicPr>
        <p:blipFill>
          <a:blip r:embed="rId7">
            <a:lum contrast="-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656412" y="43441"/>
            <a:ext cx="690023" cy="690023"/>
          </a:xfrm>
          <a:prstGeom prst="rect">
            <a:avLst/>
          </a:prstGeom>
          <a:scene3d>
            <a:camera prst="orthographicFront">
              <a:rot lat="0" lon="10800000" rev="0"/>
            </a:camera>
            <a:lightRig rig="threePt" dir="t"/>
          </a:scene3d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6C3C0167-1B19-0C0D-3887-941D678959B5}"/>
              </a:ext>
            </a:extLst>
          </p:cNvPr>
          <p:cNvSpPr txBox="1"/>
          <p:nvPr/>
        </p:nvSpPr>
        <p:spPr>
          <a:xfrm>
            <a:off x="5230316" y="2995240"/>
            <a:ext cx="4621906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Kein Bericht, da kein Vertreter anwesend war</a:t>
            </a:r>
          </a:p>
        </p:txBody>
      </p:sp>
    </p:spTree>
    <p:extLst>
      <p:ext uri="{BB962C8B-B14F-4D97-AF65-F5344CB8AC3E}">
        <p14:creationId xmlns:p14="http://schemas.microsoft.com/office/powerpoint/2010/main" val="6828682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3184432" y="95724"/>
            <a:ext cx="6804756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Protokoll aus dem Vorjahr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903C4FB1-AA65-F257-48DE-2568353A6670}"/>
              </a:ext>
            </a:extLst>
          </p:cNvPr>
          <p:cNvSpPr txBox="1"/>
          <p:nvPr/>
        </p:nvSpPr>
        <p:spPr>
          <a:xfrm>
            <a:off x="3178088" y="1131651"/>
            <a:ext cx="8474074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90000"/>
              </a:lnSpc>
              <a:buBlip>
                <a:blip r:embed="rId6"/>
              </a:buBlip>
            </a:pPr>
            <a:r>
              <a:rPr lang="de-DE" sz="2400" dirty="0">
                <a:latin typeface="Corbel" panose="020B0503020204020204" pitchFamily="34" charset="0"/>
              </a:rPr>
              <a:t>Bericht Abteilung Ski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4C307C0-3CA4-CEDB-8FC3-C018B9B4432A}"/>
              </a:ext>
            </a:extLst>
          </p:cNvPr>
          <p:cNvSpPr txBox="1"/>
          <p:nvPr/>
        </p:nvSpPr>
        <p:spPr>
          <a:xfrm>
            <a:off x="3430116" y="2016361"/>
            <a:ext cx="8474074" cy="4081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Mitgliederanzahl minus 12 auf 179</a:t>
            </a:r>
          </a:p>
          <a:p>
            <a:pPr algn="ctr">
              <a:lnSpc>
                <a:spcPct val="90000"/>
              </a:lnSpc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Wegen Corona konnte 2020 nur eine Skifahrt abgehalten werden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Wanderfahrt  2020 nach Lenggries fand statt 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Erarbeitetes Programm für 2021 musste coronabedingt entfallen. Nur Wanderfahrt nach Bad Tölz fand statt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2022 Wanderfahrt nach Oberaudorf mit 40 Teilnehmer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endParaRPr lang="de-DE" sz="2400" dirty="0">
              <a:latin typeface="Corbel" panose="020B0503020204020204" pitchFamily="34" charset="0"/>
            </a:endParaRPr>
          </a:p>
        </p:txBody>
      </p:sp>
      <p:pic>
        <p:nvPicPr>
          <p:cNvPr id="9" name="Grafik 8" descr="Stöcke Silhouette">
            <a:extLst>
              <a:ext uri="{FF2B5EF4-FFF2-40B4-BE49-F238E27FC236}">
                <a16:creationId xmlns:a16="http://schemas.microsoft.com/office/drawing/2014/main" id="{E36E5723-6D58-EEEC-CFC9-3FC2F4F33D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648487" y="59346"/>
            <a:ext cx="609987" cy="609987"/>
          </a:xfrm>
          <a:prstGeom prst="rect">
            <a:avLst/>
          </a:prstGeom>
        </p:spPr>
      </p:pic>
      <p:pic>
        <p:nvPicPr>
          <p:cNvPr id="4" name="Grafik 3" descr="Stöcke Silhouette">
            <a:extLst>
              <a:ext uri="{FF2B5EF4-FFF2-40B4-BE49-F238E27FC236}">
                <a16:creationId xmlns:a16="http://schemas.microsoft.com/office/drawing/2014/main" id="{66595AD7-3F72-CBBA-317F-BE84BC71E6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873094" y="121644"/>
            <a:ext cx="609987" cy="609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2433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3178088" y="95724"/>
            <a:ext cx="6804756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Protokoll aus dem Vorjahr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4C307C0-3CA4-CEDB-8FC3-C018B9B4432A}"/>
              </a:ext>
            </a:extLst>
          </p:cNvPr>
          <p:cNvSpPr txBox="1"/>
          <p:nvPr/>
        </p:nvSpPr>
        <p:spPr>
          <a:xfrm>
            <a:off x="3524795" y="1700808"/>
            <a:ext cx="8474074" cy="374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2022/23 Tagesskifahren wieder möglich, allerding extrem verteuert.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Plan wieder Skiclub Oberteile zu beschaffen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2023 fand auch wieder der Faschingsball  mit 93 zahlenden Gästen statt. Anmerkung auf stetigen Rückgang der Besucher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Auch Stockschützen waren von Corona betroffen. </a:t>
            </a:r>
          </a:p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Erst ab Mitte März 2021 ging Betrieb wieder langsam los.</a:t>
            </a:r>
          </a:p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Mitternachtsturnier 2023 konnte stattfinden</a:t>
            </a:r>
          </a:p>
        </p:txBody>
      </p:sp>
      <p:pic>
        <p:nvPicPr>
          <p:cNvPr id="9" name="Grafik 8" descr="Stöcke Silhouette">
            <a:extLst>
              <a:ext uri="{FF2B5EF4-FFF2-40B4-BE49-F238E27FC236}">
                <a16:creationId xmlns:a16="http://schemas.microsoft.com/office/drawing/2014/main" id="{E36E5723-6D58-EEEC-CFC9-3FC2F4F33D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77850" y="59346"/>
            <a:ext cx="609987" cy="609987"/>
          </a:xfrm>
          <a:prstGeom prst="rect">
            <a:avLst/>
          </a:prstGeom>
        </p:spPr>
      </p:pic>
      <p:pic>
        <p:nvPicPr>
          <p:cNvPr id="3" name="Grafik 2" descr="Stöcke Silhouette">
            <a:extLst>
              <a:ext uri="{FF2B5EF4-FFF2-40B4-BE49-F238E27FC236}">
                <a16:creationId xmlns:a16="http://schemas.microsoft.com/office/drawing/2014/main" id="{6BFF2EEF-A425-C5F1-DDAB-2939C598B3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14808" y="116632"/>
            <a:ext cx="609987" cy="609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501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3178088" y="95724"/>
            <a:ext cx="6804756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Protokoll aus dem Vorjahr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903C4FB1-AA65-F257-48DE-2568353A6670}"/>
              </a:ext>
            </a:extLst>
          </p:cNvPr>
          <p:cNvSpPr txBox="1"/>
          <p:nvPr/>
        </p:nvSpPr>
        <p:spPr>
          <a:xfrm>
            <a:off x="3463051" y="1347990"/>
            <a:ext cx="8474074" cy="541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90000"/>
              </a:lnSpc>
              <a:buBlip>
                <a:blip r:embed="rId6"/>
              </a:buBlip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Blip>
                <a:blip r:embed="rId6"/>
              </a:buBlip>
            </a:pPr>
            <a:r>
              <a:rPr lang="de-DE" sz="2400" dirty="0">
                <a:latin typeface="Corbel" panose="020B0503020204020204" pitchFamily="34" charset="0"/>
              </a:rPr>
              <a:t>Jugend</a:t>
            </a:r>
          </a:p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-  Alle Altersklassen besetzt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60 </a:t>
            </a:r>
            <a:r>
              <a:rPr lang="de-DE" sz="2400" dirty="0" err="1">
                <a:latin typeface="Corbel" panose="020B0503020204020204" pitchFamily="34" charset="0"/>
              </a:rPr>
              <a:t>Böhmfelder</a:t>
            </a:r>
            <a:r>
              <a:rPr lang="de-DE" sz="2400" dirty="0">
                <a:latin typeface="Corbel" panose="020B0503020204020204" pitchFamily="34" charset="0"/>
              </a:rPr>
              <a:t> Kinder aktiv dabei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11 </a:t>
            </a:r>
            <a:r>
              <a:rPr lang="de-DE" sz="2400" dirty="0" err="1">
                <a:latin typeface="Corbel" panose="020B0503020204020204" pitchFamily="34" charset="0"/>
              </a:rPr>
              <a:t>Böhmfelder</a:t>
            </a:r>
            <a:r>
              <a:rPr lang="de-DE" sz="2400" dirty="0">
                <a:latin typeface="Corbel" panose="020B0503020204020204" pitchFamily="34" charset="0"/>
              </a:rPr>
              <a:t> Übungsleiter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Schanzer Fußball Camp hat wieder stattgefunden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Vier neue C-Lizenz Trainer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Danke an alle ÜL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Blip>
                <a:blip r:embed="rId6"/>
              </a:buBlip>
            </a:pPr>
            <a:r>
              <a:rPr lang="de-DE" sz="2400" dirty="0">
                <a:latin typeface="Corbel" panose="020B0503020204020204" pitchFamily="34" charset="0"/>
              </a:rPr>
              <a:t>AH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AH Training gut besucht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Pro Jahr etwa zwei Freundschaftsspiele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Mannschaftsausflug ging mit dem Rad ins Kloster Weltenburg</a:t>
            </a:r>
          </a:p>
          <a:p>
            <a:pPr algn="ctr">
              <a:lnSpc>
                <a:spcPct val="90000"/>
              </a:lnSpc>
            </a:pPr>
            <a:endParaRPr lang="de-DE" sz="2400" dirty="0">
              <a:latin typeface="Corbel" panose="020B0503020204020204" pitchFamily="34" charset="0"/>
            </a:endParaRPr>
          </a:p>
          <a:p>
            <a:pPr algn="ctr">
              <a:lnSpc>
                <a:spcPct val="90000"/>
              </a:lnSpc>
            </a:pPr>
            <a:endParaRPr lang="de-DE" sz="2400" dirty="0">
              <a:latin typeface="Corbel" panose="020B0503020204020204" pitchFamily="34" charset="0"/>
            </a:endParaRPr>
          </a:p>
          <a:p>
            <a:pPr algn="ctr">
              <a:lnSpc>
                <a:spcPct val="90000"/>
              </a:lnSpc>
            </a:pPr>
            <a:endParaRPr lang="de-DE" sz="2400" dirty="0">
              <a:latin typeface="Corbel" panose="020B0503020204020204" pitchFamily="34" charset="0"/>
            </a:endParaRPr>
          </a:p>
        </p:txBody>
      </p:sp>
      <p:pic>
        <p:nvPicPr>
          <p:cNvPr id="8" name="Grafik 7" descr="Fußball Silhouette">
            <a:extLst>
              <a:ext uri="{FF2B5EF4-FFF2-40B4-BE49-F238E27FC236}">
                <a16:creationId xmlns:a16="http://schemas.microsoft.com/office/drawing/2014/main" id="{5D478193-7224-5B22-9CF8-E3679D0D8A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667722" y="26888"/>
            <a:ext cx="701731" cy="701731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03C4FB1-AA65-F257-48DE-2568353A6670}"/>
              </a:ext>
            </a:extLst>
          </p:cNvPr>
          <p:cNvSpPr txBox="1"/>
          <p:nvPr/>
        </p:nvSpPr>
        <p:spPr>
          <a:xfrm>
            <a:off x="5656601" y="1037833"/>
            <a:ext cx="4326243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90000"/>
              </a:lnSpc>
              <a:buBlip>
                <a:blip r:embed="rId6"/>
              </a:buBlip>
            </a:pPr>
            <a:r>
              <a:rPr lang="de-DE" sz="2400" dirty="0">
                <a:latin typeface="Corbel" panose="020B0503020204020204" pitchFamily="34" charset="0"/>
              </a:rPr>
              <a:t>Bericht Abteilung Fußball</a:t>
            </a:r>
          </a:p>
        </p:txBody>
      </p:sp>
      <p:pic>
        <p:nvPicPr>
          <p:cNvPr id="7" name="Grafik 6" descr="Fußball Silhouette">
            <a:extLst>
              <a:ext uri="{FF2B5EF4-FFF2-40B4-BE49-F238E27FC236}">
                <a16:creationId xmlns:a16="http://schemas.microsoft.com/office/drawing/2014/main" id="{7A0F9645-E2FA-2CAD-D1DF-FCA87F6F78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872054" y="82419"/>
            <a:ext cx="612068" cy="612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4442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3178088" y="95724"/>
            <a:ext cx="6804756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Protokoll aus dem Vorjahr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903C4FB1-AA65-F257-48DE-2568353A6670}"/>
              </a:ext>
            </a:extLst>
          </p:cNvPr>
          <p:cNvSpPr txBox="1"/>
          <p:nvPr/>
        </p:nvSpPr>
        <p:spPr>
          <a:xfrm>
            <a:off x="3539751" y="846340"/>
            <a:ext cx="8474074" cy="7072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Blip>
                <a:blip r:embed="rId6"/>
              </a:buBlip>
            </a:pPr>
            <a:r>
              <a:rPr lang="de-DE" sz="2400" dirty="0">
                <a:latin typeface="Corbel" panose="020B0503020204020204" pitchFamily="34" charset="0"/>
              </a:rPr>
              <a:t>Herren</a:t>
            </a:r>
          </a:p>
          <a:p>
            <a:pPr algn="ctr">
              <a:lnSpc>
                <a:spcPct val="90000"/>
              </a:lnSpc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- Herren Saison 19/20 unter Trainer Bösel und </a:t>
            </a:r>
            <a:r>
              <a:rPr lang="de-DE" sz="2400" dirty="0" err="1">
                <a:latin typeface="Corbel" panose="020B0503020204020204" pitchFamily="34" charset="0"/>
              </a:rPr>
              <a:t>Libeg</a:t>
            </a:r>
            <a:r>
              <a:rPr lang="de-DE" sz="2400" dirty="0">
                <a:latin typeface="Corbel" panose="020B0503020204020204" pitchFamily="34" charset="0"/>
              </a:rPr>
              <a:t> wegen Corona auf 19/21 erweitert und auf Platz 7 abgeschlossen.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2021 wurde die zweite Mannschaft wegen Spielermangels abgemeldet. 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Mangel an Nachrückern in den Herrenbereich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Zur Saison 2021/22 Trainer Sandi </a:t>
            </a:r>
            <a:r>
              <a:rPr lang="de-DE" sz="2400" dirty="0" err="1">
                <a:latin typeface="Corbel" panose="020B0503020204020204" pitchFamily="34" charset="0"/>
              </a:rPr>
              <a:t>Gusic</a:t>
            </a:r>
            <a:r>
              <a:rPr lang="de-DE" sz="2400" dirty="0">
                <a:latin typeface="Corbel" panose="020B0503020204020204" pitchFamily="34" charset="0"/>
              </a:rPr>
              <a:t> verpflichtet. Tabellenplatz 11 zum Abschluss. 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Saison 2022/23 besser als letzte Saison, aber Trainer wird aus beruflichen Gründen Verein verlassen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endParaRPr lang="de-DE" sz="2400" dirty="0">
              <a:latin typeface="Corbel" panose="020B0503020204020204" pitchFamily="34" charset="0"/>
            </a:endParaRPr>
          </a:p>
          <a:p>
            <a:pPr algn="ctr">
              <a:lnSpc>
                <a:spcPct val="90000"/>
              </a:lnSpc>
            </a:pPr>
            <a:endParaRPr lang="de-DE" sz="2400" dirty="0">
              <a:latin typeface="Corbel" panose="020B0503020204020204" pitchFamily="34" charset="0"/>
            </a:endParaRPr>
          </a:p>
          <a:p>
            <a:pPr algn="ctr">
              <a:lnSpc>
                <a:spcPct val="90000"/>
              </a:lnSpc>
            </a:pPr>
            <a:endParaRPr lang="de-DE" sz="2400" dirty="0">
              <a:latin typeface="Corbel" panose="020B0503020204020204" pitchFamily="34" charset="0"/>
            </a:endParaRPr>
          </a:p>
          <a:p>
            <a:pPr algn="ctr">
              <a:lnSpc>
                <a:spcPct val="90000"/>
              </a:lnSpc>
            </a:pPr>
            <a:endParaRPr lang="de-DE" sz="2400" dirty="0">
              <a:latin typeface="Corbel" panose="020B0503020204020204" pitchFamily="34" charset="0"/>
            </a:endParaRPr>
          </a:p>
        </p:txBody>
      </p:sp>
      <p:pic>
        <p:nvPicPr>
          <p:cNvPr id="8" name="Grafik 7" descr="Fußball Silhouette">
            <a:extLst>
              <a:ext uri="{FF2B5EF4-FFF2-40B4-BE49-F238E27FC236}">
                <a16:creationId xmlns:a16="http://schemas.microsoft.com/office/drawing/2014/main" id="{5D478193-7224-5B22-9CF8-E3679D0D8A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667722" y="26888"/>
            <a:ext cx="701731" cy="701731"/>
          </a:xfrm>
          <a:prstGeom prst="rect">
            <a:avLst/>
          </a:prstGeom>
        </p:spPr>
      </p:pic>
      <p:pic>
        <p:nvPicPr>
          <p:cNvPr id="4" name="Grafik 3" descr="Fußball Silhouette">
            <a:extLst>
              <a:ext uri="{FF2B5EF4-FFF2-40B4-BE49-F238E27FC236}">
                <a16:creationId xmlns:a16="http://schemas.microsoft.com/office/drawing/2014/main" id="{0673AE43-D3DA-A00F-F216-AA1A442F14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872054" y="82419"/>
            <a:ext cx="612068" cy="612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7932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3178088" y="95724"/>
            <a:ext cx="6804756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Protokoll aus dem Vorjahr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903C4FB1-AA65-F257-48DE-2568353A6670}"/>
              </a:ext>
            </a:extLst>
          </p:cNvPr>
          <p:cNvSpPr txBox="1"/>
          <p:nvPr/>
        </p:nvSpPr>
        <p:spPr>
          <a:xfrm>
            <a:off x="3646179" y="1844824"/>
            <a:ext cx="8474074" cy="541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Mit Mona Zanker nach vielen Jahren endlich wieder eine Schiedsrichterin im Verein</a:t>
            </a:r>
          </a:p>
          <a:p>
            <a:pPr algn="ctr">
              <a:lnSpc>
                <a:spcPct val="90000"/>
              </a:lnSpc>
            </a:pPr>
            <a:endParaRPr lang="de-DE" sz="2400" dirty="0">
              <a:latin typeface="Corbel" panose="020B0503020204020204" pitchFamily="34" charset="0"/>
            </a:endParaRPr>
          </a:p>
          <a:p>
            <a:pPr algn="ctr">
              <a:lnSpc>
                <a:spcPct val="90000"/>
              </a:lnSpc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Blip>
                <a:blip r:embed="rId6"/>
              </a:buBlip>
            </a:pPr>
            <a:r>
              <a:rPr lang="de-DE" sz="2400" dirty="0">
                <a:latin typeface="Corbel" panose="020B0503020204020204" pitchFamily="34" charset="0"/>
              </a:rPr>
              <a:t>Gesellschaftliches</a:t>
            </a:r>
          </a:p>
          <a:p>
            <a:pPr marL="342900" indent="-342900" algn="ctr">
              <a:lnSpc>
                <a:spcPct val="90000"/>
              </a:lnSpc>
              <a:buBlip>
                <a:blip r:embed="rId6"/>
              </a:buBlip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Nach Corona endlich wieder Veranstaltungen wie Vatertag und Sommerfest möglich gewesen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Dank an alle Helfer, Freiwilligen und Trainer des Vereins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Dank an den scheidenden Vorstand Martin Nadler 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endParaRPr lang="de-DE" sz="2400" dirty="0">
              <a:latin typeface="Corbel" panose="020B0503020204020204" pitchFamily="34" charset="0"/>
            </a:endParaRPr>
          </a:p>
          <a:p>
            <a:pPr algn="ctr">
              <a:lnSpc>
                <a:spcPct val="90000"/>
              </a:lnSpc>
            </a:pPr>
            <a:endParaRPr lang="de-DE" sz="2400" dirty="0">
              <a:latin typeface="Corbel" panose="020B0503020204020204" pitchFamily="34" charset="0"/>
            </a:endParaRPr>
          </a:p>
          <a:p>
            <a:pPr algn="ctr">
              <a:lnSpc>
                <a:spcPct val="90000"/>
              </a:lnSpc>
            </a:pPr>
            <a:endParaRPr lang="de-DE" sz="2400" dirty="0">
              <a:latin typeface="Corbel" panose="020B0503020204020204" pitchFamily="34" charset="0"/>
            </a:endParaRPr>
          </a:p>
          <a:p>
            <a:pPr algn="ctr">
              <a:lnSpc>
                <a:spcPct val="90000"/>
              </a:lnSpc>
            </a:pPr>
            <a:endParaRPr lang="de-DE" sz="2400" dirty="0">
              <a:latin typeface="Corbel" panose="020B0503020204020204" pitchFamily="34" charset="0"/>
            </a:endParaRPr>
          </a:p>
        </p:txBody>
      </p:sp>
      <p:pic>
        <p:nvPicPr>
          <p:cNvPr id="8" name="Grafik 7" descr="Fußball Silhouette">
            <a:extLst>
              <a:ext uri="{FF2B5EF4-FFF2-40B4-BE49-F238E27FC236}">
                <a16:creationId xmlns:a16="http://schemas.microsoft.com/office/drawing/2014/main" id="{5D478193-7224-5B22-9CF8-E3679D0D8A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667722" y="26888"/>
            <a:ext cx="701731" cy="701731"/>
          </a:xfrm>
          <a:prstGeom prst="rect">
            <a:avLst/>
          </a:prstGeom>
        </p:spPr>
      </p:pic>
      <p:pic>
        <p:nvPicPr>
          <p:cNvPr id="4" name="Grafik 3" descr="Fußball Silhouette">
            <a:extLst>
              <a:ext uri="{FF2B5EF4-FFF2-40B4-BE49-F238E27FC236}">
                <a16:creationId xmlns:a16="http://schemas.microsoft.com/office/drawing/2014/main" id="{1E083DC9-A6E8-E2A5-AB47-BDE4148FC22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872054" y="82419"/>
            <a:ext cx="612068" cy="612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148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3178088" y="95724"/>
            <a:ext cx="6804756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Protokoll aus dem Vorjahr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903C4FB1-AA65-F257-48DE-2568353A6670}"/>
              </a:ext>
            </a:extLst>
          </p:cNvPr>
          <p:cNvSpPr txBox="1"/>
          <p:nvPr/>
        </p:nvSpPr>
        <p:spPr>
          <a:xfrm>
            <a:off x="3663280" y="1351564"/>
            <a:ext cx="8474074" cy="541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90000"/>
              </a:lnSpc>
              <a:buBlip>
                <a:blip r:embed="rId6"/>
              </a:buBlip>
            </a:pPr>
            <a:r>
              <a:rPr lang="de-DE" sz="2400" dirty="0">
                <a:latin typeface="Corbel" panose="020B0503020204020204" pitchFamily="34" charset="0"/>
              </a:rPr>
              <a:t>Änderung der Satzung bezüglich Anzahl der Personen im  Vorstand und Vereinsausschuss</a:t>
            </a:r>
          </a:p>
          <a:p>
            <a:pPr marL="342900" indent="-342900" algn="ctr">
              <a:lnSpc>
                <a:spcPct val="90000"/>
              </a:lnSpc>
              <a:buBlip>
                <a:blip r:embed="rId6"/>
              </a:buBlip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Blip>
                <a:blip r:embed="rId6"/>
              </a:buBlip>
            </a:pPr>
            <a:r>
              <a:rPr lang="de-DE" sz="2400" dirty="0">
                <a:latin typeface="Corbel" panose="020B0503020204020204" pitchFamily="34" charset="0"/>
              </a:rPr>
              <a:t>Neuwahlen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1. Vorsitzender: Tobias Lindl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2. Vorsitzender: Benedict Schimmer 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3. Vorsitzender: Felix </a:t>
            </a:r>
            <a:r>
              <a:rPr lang="de-DE" sz="2400" dirty="0" err="1">
                <a:latin typeface="Corbel" panose="020B0503020204020204" pitchFamily="34" charset="0"/>
              </a:rPr>
              <a:t>Spreßler</a:t>
            </a: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Kassier: Christoph Karl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Sportlicher Leiter: Christian Gugel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Schriftführer: Christian Berthold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Beisitzer: Martin Nadler, Hana Hacker, Thomas Klameth</a:t>
            </a:r>
          </a:p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Timo Schmale, Ludwig </a:t>
            </a:r>
            <a:r>
              <a:rPr lang="de-DE" sz="2400" dirty="0" err="1">
                <a:latin typeface="Corbel" panose="020B0503020204020204" pitchFamily="34" charset="0"/>
              </a:rPr>
              <a:t>Spreßler</a:t>
            </a:r>
            <a:r>
              <a:rPr lang="de-DE" sz="2400" dirty="0">
                <a:latin typeface="Corbel" panose="020B0503020204020204" pitchFamily="34" charset="0"/>
              </a:rPr>
              <a:t> und Josef Rößler</a:t>
            </a:r>
          </a:p>
          <a:p>
            <a:pPr algn="ctr">
              <a:lnSpc>
                <a:spcPct val="90000"/>
              </a:lnSpc>
            </a:pPr>
            <a:endParaRPr lang="de-DE" sz="2400" dirty="0">
              <a:latin typeface="Corbel" panose="020B0503020204020204" pitchFamily="34" charset="0"/>
            </a:endParaRPr>
          </a:p>
          <a:p>
            <a:pPr algn="ctr">
              <a:lnSpc>
                <a:spcPct val="90000"/>
              </a:lnSpc>
            </a:pPr>
            <a:endParaRPr lang="de-DE" sz="2400" dirty="0">
              <a:latin typeface="Corbel" panose="020B0503020204020204" pitchFamily="34" charset="0"/>
            </a:endParaRPr>
          </a:p>
          <a:p>
            <a:pPr algn="ctr">
              <a:lnSpc>
                <a:spcPct val="90000"/>
              </a:lnSpc>
            </a:pPr>
            <a:endParaRPr lang="de-DE" sz="2400" dirty="0">
              <a:latin typeface="Corbel" panose="020B0503020204020204" pitchFamily="34" charset="0"/>
            </a:endParaRPr>
          </a:p>
        </p:txBody>
      </p:sp>
      <p:pic>
        <p:nvPicPr>
          <p:cNvPr id="6" name="Grafik 5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E15FC156-D3FC-A865-AA35-D876D10062B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236" y="108855"/>
            <a:ext cx="473880" cy="524099"/>
          </a:xfrm>
          <a:prstGeom prst="rect">
            <a:avLst/>
          </a:prstGeom>
        </p:spPr>
      </p:pic>
      <p:pic>
        <p:nvPicPr>
          <p:cNvPr id="7" name="Grafik 6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F1CDE65B-102B-9898-1444-84530C37E6A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5904" y="130837"/>
            <a:ext cx="473880" cy="52409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361141F-F458-416F-0EE6-DB84B2B4E8C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72" y="1918311"/>
            <a:ext cx="4680520" cy="30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6098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Überschrift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3178088" y="95724"/>
            <a:ext cx="5832648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Begrüßung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F4BE6259-596B-D9D5-588D-333F1ED13CD6}"/>
              </a:ext>
            </a:extLst>
          </p:cNvPr>
          <p:cNvSpPr txBox="1"/>
          <p:nvPr/>
        </p:nvSpPr>
        <p:spPr>
          <a:xfrm>
            <a:off x="2854052" y="1844824"/>
            <a:ext cx="5832648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9600" dirty="0">
                <a:latin typeface="Corbel" panose="020B0503020204020204" pitchFamily="34" charset="0"/>
              </a:rPr>
              <a:t>Tobias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0B63C12-BE52-FCA1-6C5A-B8DFE41084E6}"/>
              </a:ext>
            </a:extLst>
          </p:cNvPr>
          <p:cNvSpPr txBox="1"/>
          <p:nvPr/>
        </p:nvSpPr>
        <p:spPr>
          <a:xfrm>
            <a:off x="3718148" y="3062793"/>
            <a:ext cx="5832648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9600" dirty="0">
                <a:latin typeface="Corbel" panose="020B0503020204020204" pitchFamily="34" charset="0"/>
              </a:rPr>
              <a:t>Lindl</a:t>
            </a:r>
          </a:p>
        </p:txBody>
      </p:sp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1476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3178088" y="95724"/>
            <a:ext cx="6804756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Protokoll aus dem Vorjahr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903C4FB1-AA65-F257-48DE-2568353A6670}"/>
              </a:ext>
            </a:extLst>
          </p:cNvPr>
          <p:cNvSpPr txBox="1"/>
          <p:nvPr/>
        </p:nvSpPr>
        <p:spPr>
          <a:xfrm>
            <a:off x="3663280" y="1351564"/>
            <a:ext cx="84740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90000"/>
              </a:lnSpc>
              <a:buBlip>
                <a:blip r:embed="rId6"/>
              </a:buBlip>
            </a:pPr>
            <a:r>
              <a:rPr lang="de-DE" sz="2400" dirty="0">
                <a:latin typeface="Corbel" panose="020B0503020204020204" pitchFamily="34" charset="0"/>
              </a:rPr>
              <a:t>Verschiedenes und Anfragen</a:t>
            </a:r>
          </a:p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- Frage nach Flutlicht für unteren Sportplatz</a:t>
            </a:r>
          </a:p>
          <a:p>
            <a:pPr algn="ctr">
              <a:lnSpc>
                <a:spcPct val="90000"/>
              </a:lnSpc>
            </a:pPr>
            <a:endParaRPr lang="de-DE" sz="2400" dirty="0">
              <a:latin typeface="Corbel" panose="020B0503020204020204" pitchFamily="34" charset="0"/>
            </a:endParaRPr>
          </a:p>
          <a:p>
            <a:pPr algn="ctr">
              <a:lnSpc>
                <a:spcPct val="90000"/>
              </a:lnSpc>
            </a:pPr>
            <a:endParaRPr lang="de-DE" sz="2400" dirty="0">
              <a:latin typeface="Corbel" panose="020B0503020204020204" pitchFamily="34" charset="0"/>
            </a:endParaRPr>
          </a:p>
          <a:p>
            <a:pPr algn="ctr">
              <a:lnSpc>
                <a:spcPct val="90000"/>
              </a:lnSpc>
            </a:pPr>
            <a:endParaRPr lang="de-DE" sz="2400" dirty="0">
              <a:latin typeface="Corbel" panose="020B0503020204020204" pitchFamily="34" charset="0"/>
            </a:endParaRPr>
          </a:p>
        </p:txBody>
      </p:sp>
      <p:pic>
        <p:nvPicPr>
          <p:cNvPr id="4" name="Grafik 3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E3197DD1-60B8-6C4D-FD45-15A78A0E040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236" y="108855"/>
            <a:ext cx="473880" cy="524099"/>
          </a:xfrm>
          <a:prstGeom prst="rect">
            <a:avLst/>
          </a:prstGeom>
        </p:spPr>
      </p:pic>
      <p:pic>
        <p:nvPicPr>
          <p:cNvPr id="6" name="Grafik 5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D3EF32AC-CA28-A94F-DB2D-1F5C3D2EFE7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5904" y="114339"/>
            <a:ext cx="473880" cy="524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277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Überschrift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2476010" y="95724"/>
            <a:ext cx="723680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Bericht des 1. Vorsitzenden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F4BE6259-596B-D9D5-588D-333F1ED13CD6}"/>
              </a:ext>
            </a:extLst>
          </p:cNvPr>
          <p:cNvSpPr txBox="1"/>
          <p:nvPr/>
        </p:nvSpPr>
        <p:spPr>
          <a:xfrm>
            <a:off x="2854052" y="1844824"/>
            <a:ext cx="5832648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9600" dirty="0">
                <a:latin typeface="Corbel" panose="020B0503020204020204" pitchFamily="34" charset="0"/>
              </a:rPr>
              <a:t>Tobias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0B63C12-BE52-FCA1-6C5A-B8DFE41084E6}"/>
              </a:ext>
            </a:extLst>
          </p:cNvPr>
          <p:cNvSpPr txBox="1"/>
          <p:nvPr/>
        </p:nvSpPr>
        <p:spPr>
          <a:xfrm>
            <a:off x="3718148" y="3062793"/>
            <a:ext cx="5832648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9600" dirty="0">
                <a:latin typeface="Corbel" panose="020B0503020204020204" pitchFamily="34" charset="0"/>
              </a:rPr>
              <a:t>Lindl</a:t>
            </a:r>
          </a:p>
        </p:txBody>
      </p:sp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141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2476010" y="95724"/>
            <a:ext cx="723680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Bericht des 1. Vorsitzenden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sp>
        <p:nvSpPr>
          <p:cNvPr id="4" name="!!Überschrift">
            <a:extLst>
              <a:ext uri="{FF2B5EF4-FFF2-40B4-BE49-F238E27FC236}">
                <a16:creationId xmlns:a16="http://schemas.microsoft.com/office/drawing/2014/main" id="{70B63C12-BE52-FCA1-6C5A-B8DFE41084E6}"/>
              </a:ext>
            </a:extLst>
          </p:cNvPr>
          <p:cNvSpPr txBox="1"/>
          <p:nvPr/>
        </p:nvSpPr>
        <p:spPr>
          <a:xfrm>
            <a:off x="1557908" y="837210"/>
            <a:ext cx="9649072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Arbeitseinsätze 09.03. und 16.03.2024</a:t>
            </a:r>
          </a:p>
        </p:txBody>
      </p:sp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F68C06DE-8A8F-AEDD-6B61-42159DB7F13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82" y="3940013"/>
            <a:ext cx="6130412" cy="2862902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EB1B106A-F491-80D1-A5A6-D227B369BE9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284" y="3526056"/>
            <a:ext cx="7004249" cy="3270984"/>
          </a:xfrm>
          <a:prstGeom prst="rect">
            <a:avLst/>
          </a:prstGeom>
        </p:spPr>
      </p:pic>
      <p:pic>
        <p:nvPicPr>
          <p:cNvPr id="39" name="Grafik 38">
            <a:extLst>
              <a:ext uri="{FF2B5EF4-FFF2-40B4-BE49-F238E27FC236}">
                <a16:creationId xmlns:a16="http://schemas.microsoft.com/office/drawing/2014/main" id="{66DBDD27-31C6-4288-D8AA-3B1CA566A22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284" y="1462565"/>
            <a:ext cx="7010569" cy="3161007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BD7560A6-1B57-0136-4745-30466808119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82" y="1456690"/>
            <a:ext cx="5518163" cy="2630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563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2476010" y="95724"/>
            <a:ext cx="723680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Bericht des 1. Vorsitzenden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sp>
        <p:nvSpPr>
          <p:cNvPr id="4" name="!!Überschrift">
            <a:extLst>
              <a:ext uri="{FF2B5EF4-FFF2-40B4-BE49-F238E27FC236}">
                <a16:creationId xmlns:a16="http://schemas.microsoft.com/office/drawing/2014/main" id="{70B63C12-BE52-FCA1-6C5A-B8DFE41084E6}"/>
              </a:ext>
            </a:extLst>
          </p:cNvPr>
          <p:cNvSpPr txBox="1"/>
          <p:nvPr/>
        </p:nvSpPr>
        <p:spPr>
          <a:xfrm>
            <a:off x="1557908" y="837210"/>
            <a:ext cx="9649072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Arbeitseinsätze 09.03. und 16.03.2024</a:t>
            </a:r>
          </a:p>
        </p:txBody>
      </p:sp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03879F22-8DA8-8B76-6BA9-2E64140F4D5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53793" y="2967554"/>
            <a:ext cx="5226067" cy="2440573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41080EA5-7A23-1A51-3A37-BB8AB5EC3D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20535" y="2971444"/>
            <a:ext cx="5226068" cy="2440574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7103CFA5-0758-798E-AA93-A1B7480B9A9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05" y="1565977"/>
            <a:ext cx="7008352" cy="2881467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F4D06CE5-C76E-3956-D191-E45D2634F64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88" y="3789039"/>
            <a:ext cx="7008352" cy="3003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10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2476010" y="95724"/>
            <a:ext cx="723680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Bericht des 1. Vorsitzenden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sp>
        <p:nvSpPr>
          <p:cNvPr id="4" name="!!Überschrift">
            <a:extLst>
              <a:ext uri="{FF2B5EF4-FFF2-40B4-BE49-F238E27FC236}">
                <a16:creationId xmlns:a16="http://schemas.microsoft.com/office/drawing/2014/main" id="{70B63C12-BE52-FCA1-6C5A-B8DFE41084E6}"/>
              </a:ext>
            </a:extLst>
          </p:cNvPr>
          <p:cNvSpPr txBox="1"/>
          <p:nvPr/>
        </p:nvSpPr>
        <p:spPr>
          <a:xfrm>
            <a:off x="1557908" y="837210"/>
            <a:ext cx="9649072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Arbeitseinsätze Firma Wilhelm</a:t>
            </a:r>
          </a:p>
        </p:txBody>
      </p:sp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pic>
        <p:nvPicPr>
          <p:cNvPr id="6" name="Grafik 5" descr="Ein Bild, das draußen, Himmel, Baum, Gebäude enthält.&#10;&#10;Automatisch generierte Beschreibung">
            <a:extLst>
              <a:ext uri="{FF2B5EF4-FFF2-40B4-BE49-F238E27FC236}">
                <a16:creationId xmlns:a16="http://schemas.microsoft.com/office/drawing/2014/main" id="{24360BBE-B90D-A2CD-EF6E-32DAD35A0A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63" y="1538941"/>
            <a:ext cx="6096000" cy="4572000"/>
          </a:xfrm>
          <a:prstGeom prst="rect">
            <a:avLst/>
          </a:prstGeom>
        </p:spPr>
      </p:pic>
      <p:pic>
        <p:nvPicPr>
          <p:cNvPr id="8" name="Grafik 7" descr="Ein Bild, das Gebäude, Abfallcontainer, draußen, Gelände enthält.&#10;&#10;Automatisch generierte Beschreibung">
            <a:extLst>
              <a:ext uri="{FF2B5EF4-FFF2-40B4-BE49-F238E27FC236}">
                <a16:creationId xmlns:a16="http://schemas.microsoft.com/office/drawing/2014/main" id="{1553554E-593D-49CB-34CD-7512CCD660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270" y="1538941"/>
            <a:ext cx="6096000" cy="4572000"/>
          </a:xfrm>
          <a:prstGeom prst="rect">
            <a:avLst/>
          </a:prstGeom>
        </p:spPr>
      </p:pic>
      <p:pic>
        <p:nvPicPr>
          <p:cNvPr id="10" name="Grafik 9" descr="Ein Bild, das draußen, Himmel, Fenster, Eigentum enthält.&#10;&#10;Automatisch generierte Beschreibung">
            <a:extLst>
              <a:ext uri="{FF2B5EF4-FFF2-40B4-BE49-F238E27FC236}">
                <a16:creationId xmlns:a16="http://schemas.microsoft.com/office/drawing/2014/main" id="{4197A55F-AA1D-276A-404A-CEC7922E2B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63" y="1538941"/>
            <a:ext cx="6096000" cy="4572000"/>
          </a:xfrm>
          <a:prstGeom prst="rect">
            <a:avLst/>
          </a:prstGeom>
        </p:spPr>
      </p:pic>
      <p:pic>
        <p:nvPicPr>
          <p:cNvPr id="14" name="Grafik 13" descr="Ein Bild, das draußen, Himmel, Gebäude, Eigentum enthält.&#10;&#10;Automatisch generierte Beschreibung">
            <a:extLst>
              <a:ext uri="{FF2B5EF4-FFF2-40B4-BE49-F238E27FC236}">
                <a16:creationId xmlns:a16="http://schemas.microsoft.com/office/drawing/2014/main" id="{1E96190D-8851-87E2-941C-F0A6CA0C00B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053" y="1538941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4214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2476010" y="95724"/>
            <a:ext cx="723680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Bericht des 1. Vorsitzenden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sp>
        <p:nvSpPr>
          <p:cNvPr id="4" name="!!Überschrift">
            <a:extLst>
              <a:ext uri="{FF2B5EF4-FFF2-40B4-BE49-F238E27FC236}">
                <a16:creationId xmlns:a16="http://schemas.microsoft.com/office/drawing/2014/main" id="{70B63C12-BE52-FCA1-6C5A-B8DFE41084E6}"/>
              </a:ext>
            </a:extLst>
          </p:cNvPr>
          <p:cNvSpPr txBox="1"/>
          <p:nvPr/>
        </p:nvSpPr>
        <p:spPr>
          <a:xfrm>
            <a:off x="1557908" y="837210"/>
            <a:ext cx="9649072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Arbeitseinsätze Firma Wilhelm</a:t>
            </a:r>
          </a:p>
        </p:txBody>
      </p:sp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60587B6C-B7DE-BC9C-0A41-79C30AF90B7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72" y="1538942"/>
            <a:ext cx="7804553" cy="2951828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A25E4F51-4C95-A91E-6897-0AD0CAAF16E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3"/>
          <a:stretch/>
        </p:blipFill>
        <p:spPr>
          <a:xfrm>
            <a:off x="3678763" y="3926439"/>
            <a:ext cx="5487045" cy="2787545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F9795371-BB0C-268E-C16A-05196102C7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71" y="3926439"/>
            <a:ext cx="3716727" cy="2787545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32833FD1-3A7E-C9E5-DA6E-8295B61E571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8326" y="1538941"/>
            <a:ext cx="3939902" cy="517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0444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2476010" y="95724"/>
            <a:ext cx="723680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Bericht des 1. Vorsitzenden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sp>
        <p:nvSpPr>
          <p:cNvPr id="4" name="!!Überschrift">
            <a:extLst>
              <a:ext uri="{FF2B5EF4-FFF2-40B4-BE49-F238E27FC236}">
                <a16:creationId xmlns:a16="http://schemas.microsoft.com/office/drawing/2014/main" id="{70B63C12-BE52-FCA1-6C5A-B8DFE41084E6}"/>
              </a:ext>
            </a:extLst>
          </p:cNvPr>
          <p:cNvSpPr txBox="1"/>
          <p:nvPr/>
        </p:nvSpPr>
        <p:spPr>
          <a:xfrm>
            <a:off x="1557908" y="837210"/>
            <a:ext cx="9649072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Arbeitseinsätze Firma Wilhelm</a:t>
            </a:r>
          </a:p>
        </p:txBody>
      </p:sp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pic>
        <p:nvPicPr>
          <p:cNvPr id="6" name="Grafik 5" descr="Ein Bild, das draußen, Gras, Himmel, Haus enthält.&#10;&#10;Automatisch generierte Beschreibung">
            <a:extLst>
              <a:ext uri="{FF2B5EF4-FFF2-40B4-BE49-F238E27FC236}">
                <a16:creationId xmlns:a16="http://schemas.microsoft.com/office/drawing/2014/main" id="{4B2F72B1-926F-FC4D-74BF-1ED1A8CEF9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17" y="1538941"/>
            <a:ext cx="5880072" cy="4410054"/>
          </a:xfrm>
          <a:prstGeom prst="rect">
            <a:avLst/>
          </a:prstGeom>
        </p:spPr>
      </p:pic>
      <p:pic>
        <p:nvPicPr>
          <p:cNvPr id="8" name="Grafik 7" descr="Ein Bild, das draußen, Himmel, Gebäude, Baum enthält.&#10;&#10;Automatisch generierte Beschreibung">
            <a:extLst>
              <a:ext uri="{FF2B5EF4-FFF2-40B4-BE49-F238E27FC236}">
                <a16:creationId xmlns:a16="http://schemas.microsoft.com/office/drawing/2014/main" id="{EBE3B433-91C0-0E5E-85EB-EAD4F8B52D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388" y="1538940"/>
            <a:ext cx="5880071" cy="4410053"/>
          </a:xfrm>
          <a:prstGeom prst="rect">
            <a:avLst/>
          </a:prstGeom>
        </p:spPr>
      </p:pic>
      <p:pic>
        <p:nvPicPr>
          <p:cNvPr id="10" name="Grafik 9" descr="Ein Bild, das draußen, Wolke, Himmel, Gebäude enthält.&#10;&#10;Automatisch generierte Beschreibung">
            <a:extLst>
              <a:ext uri="{FF2B5EF4-FFF2-40B4-BE49-F238E27FC236}">
                <a16:creationId xmlns:a16="http://schemas.microsoft.com/office/drawing/2014/main" id="{21C78C28-94CB-B62F-642A-C3E78727411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16" y="1538940"/>
            <a:ext cx="6964448" cy="5223336"/>
          </a:xfrm>
          <a:prstGeom prst="rect">
            <a:avLst/>
          </a:prstGeom>
        </p:spPr>
      </p:pic>
      <p:pic>
        <p:nvPicPr>
          <p:cNvPr id="14" name="Grafik 13" descr="Ein Bild, das draußen, Himmel, Gebäude, Baum enthält.&#10;&#10;Automatisch generierte Beschreibung">
            <a:extLst>
              <a:ext uri="{FF2B5EF4-FFF2-40B4-BE49-F238E27FC236}">
                <a16:creationId xmlns:a16="http://schemas.microsoft.com/office/drawing/2014/main" id="{0E5CA486-4299-85AB-2E99-2087722F1AD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3058" y="1532092"/>
            <a:ext cx="6964449" cy="5230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7101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2476010" y="95724"/>
            <a:ext cx="723680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Bericht des 1. Vorsitzenden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70B63C12-BE52-FCA1-6C5A-B8DFE41084E6}"/>
              </a:ext>
            </a:extLst>
          </p:cNvPr>
          <p:cNvSpPr txBox="1"/>
          <p:nvPr/>
        </p:nvSpPr>
        <p:spPr>
          <a:xfrm>
            <a:off x="1693048" y="963176"/>
            <a:ext cx="8928992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Sanierung Außenfassade Sportheim</a:t>
            </a:r>
          </a:p>
        </p:txBody>
      </p:sp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BAECC901-8E8D-76B8-69E2-390A4E58B054}"/>
              </a:ext>
            </a:extLst>
          </p:cNvPr>
          <p:cNvSpPr txBox="1"/>
          <p:nvPr/>
        </p:nvSpPr>
        <p:spPr>
          <a:xfrm>
            <a:off x="1413892" y="1876760"/>
            <a:ext cx="5904656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200" dirty="0">
                <a:latin typeface="Corbel" panose="020B0503020204020204" pitchFamily="34" charset="0"/>
              </a:rPr>
              <a:t>Firma Wilhelm Fassaden Neuburg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B4A47E9-16B0-D585-89C2-DFA8279012CC}"/>
              </a:ext>
            </a:extLst>
          </p:cNvPr>
          <p:cNvSpPr txBox="1"/>
          <p:nvPr/>
        </p:nvSpPr>
        <p:spPr>
          <a:xfrm>
            <a:off x="1352351" y="2542041"/>
            <a:ext cx="5904656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200" dirty="0">
                <a:latin typeface="Corbel" panose="020B0503020204020204" pitchFamily="34" charset="0"/>
              </a:rPr>
              <a:t>Spenglerei Wiegand </a:t>
            </a:r>
            <a:r>
              <a:rPr lang="de-DE" sz="3200" dirty="0" err="1">
                <a:latin typeface="Corbel" panose="020B0503020204020204" pitchFamily="34" charset="0"/>
              </a:rPr>
              <a:t>Böhmfeld</a:t>
            </a:r>
            <a:endParaRPr lang="de-DE" sz="3200" dirty="0">
              <a:latin typeface="Corbel" panose="020B05030202040202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7D8026B-B790-6774-BB93-80B7A58B46F4}"/>
              </a:ext>
            </a:extLst>
          </p:cNvPr>
          <p:cNvSpPr txBox="1"/>
          <p:nvPr/>
        </p:nvSpPr>
        <p:spPr>
          <a:xfrm>
            <a:off x="1768900" y="3207322"/>
            <a:ext cx="504056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200" dirty="0">
                <a:latin typeface="Corbel" panose="020B0503020204020204" pitchFamily="34" charset="0"/>
              </a:rPr>
              <a:t>Erdarbeiten Christian Herzog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9E5D354-D739-FD65-8436-5F724C4BDD32}"/>
              </a:ext>
            </a:extLst>
          </p:cNvPr>
          <p:cNvSpPr txBox="1"/>
          <p:nvPr/>
        </p:nvSpPr>
        <p:spPr>
          <a:xfrm>
            <a:off x="7709199" y="1876760"/>
            <a:ext cx="284144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200" dirty="0">
                <a:latin typeface="Corbel" panose="020B0503020204020204" pitchFamily="34" charset="0"/>
              </a:rPr>
              <a:t>19.172,78 €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8DE37E2-1048-0276-612D-EF9AC5088452}"/>
              </a:ext>
            </a:extLst>
          </p:cNvPr>
          <p:cNvSpPr txBox="1"/>
          <p:nvPr/>
        </p:nvSpPr>
        <p:spPr>
          <a:xfrm>
            <a:off x="8056630" y="2539845"/>
            <a:ext cx="284144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200" dirty="0">
                <a:latin typeface="Corbel" panose="020B0503020204020204" pitchFamily="34" charset="0"/>
              </a:rPr>
              <a:t>5.500 €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F3426CB-F6CE-54C5-F151-86BFDBD47B39}"/>
              </a:ext>
            </a:extLst>
          </p:cNvPr>
          <p:cNvSpPr txBox="1"/>
          <p:nvPr/>
        </p:nvSpPr>
        <p:spPr>
          <a:xfrm>
            <a:off x="8631618" y="3202930"/>
            <a:ext cx="187220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200" dirty="0">
                <a:latin typeface="Corbel" panose="020B0503020204020204" pitchFamily="34" charset="0"/>
              </a:rPr>
              <a:t>0,00 €</a:t>
            </a:r>
          </a:p>
        </p:txBody>
      </p: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4AB8A3CC-8BFE-549F-B2B6-001495ABBEB4}"/>
              </a:ext>
            </a:extLst>
          </p:cNvPr>
          <p:cNvCxnSpPr>
            <a:cxnSpLocks/>
          </p:cNvCxnSpPr>
          <p:nvPr/>
        </p:nvCxnSpPr>
        <p:spPr>
          <a:xfrm>
            <a:off x="7659026" y="3947040"/>
            <a:ext cx="2808312" cy="0"/>
          </a:xfrm>
          <a:prstGeom prst="line">
            <a:avLst/>
          </a:prstGeom>
          <a:ln w="25400">
            <a:solidFill>
              <a:srgbClr val="FF0000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13">
            <a:extLst>
              <a:ext uri="{FF2B5EF4-FFF2-40B4-BE49-F238E27FC236}">
                <a16:creationId xmlns:a16="http://schemas.microsoft.com/office/drawing/2014/main" id="{7254817D-E156-9DDC-76A8-DFB35DF80E05}"/>
              </a:ext>
            </a:extLst>
          </p:cNvPr>
          <p:cNvSpPr txBox="1"/>
          <p:nvPr/>
        </p:nvSpPr>
        <p:spPr>
          <a:xfrm>
            <a:off x="7733423" y="4064033"/>
            <a:ext cx="284144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200" dirty="0">
                <a:latin typeface="Corbel" panose="020B0503020204020204" pitchFamily="34" charset="0"/>
              </a:rPr>
              <a:t>24.672,78 €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327C1A4E-5739-2467-06FC-AC21337DA427}"/>
              </a:ext>
            </a:extLst>
          </p:cNvPr>
          <p:cNvSpPr txBox="1"/>
          <p:nvPr/>
        </p:nvSpPr>
        <p:spPr>
          <a:xfrm>
            <a:off x="1658081" y="4762230"/>
            <a:ext cx="5293195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200" dirty="0">
                <a:latin typeface="Corbel" panose="020B0503020204020204" pitchFamily="34" charset="0"/>
              </a:rPr>
              <a:t>Zuschuss Gemeinde 30% </a:t>
            </a:r>
          </a:p>
        </p:txBody>
      </p: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005317EA-0E47-2615-3C17-06BAA0642E62}"/>
              </a:ext>
            </a:extLst>
          </p:cNvPr>
          <p:cNvCxnSpPr>
            <a:cxnSpLocks/>
          </p:cNvCxnSpPr>
          <p:nvPr/>
        </p:nvCxnSpPr>
        <p:spPr>
          <a:xfrm>
            <a:off x="7659026" y="5378360"/>
            <a:ext cx="2808312" cy="0"/>
          </a:xfrm>
          <a:prstGeom prst="line">
            <a:avLst/>
          </a:prstGeom>
          <a:ln w="25400">
            <a:solidFill>
              <a:srgbClr val="FF0000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314EFFD4-149D-B051-AF18-29EC71C095ED}"/>
              </a:ext>
            </a:extLst>
          </p:cNvPr>
          <p:cNvCxnSpPr>
            <a:cxnSpLocks/>
          </p:cNvCxnSpPr>
          <p:nvPr/>
        </p:nvCxnSpPr>
        <p:spPr>
          <a:xfrm>
            <a:off x="7659026" y="5315192"/>
            <a:ext cx="2808312" cy="0"/>
          </a:xfrm>
          <a:prstGeom prst="line">
            <a:avLst/>
          </a:prstGeom>
          <a:ln w="25400">
            <a:solidFill>
              <a:srgbClr val="FF0000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feld 16">
            <a:extLst>
              <a:ext uri="{FF2B5EF4-FFF2-40B4-BE49-F238E27FC236}">
                <a16:creationId xmlns:a16="http://schemas.microsoft.com/office/drawing/2014/main" id="{E6E2C501-3E5C-E755-F4B2-B4A90B44185E}"/>
              </a:ext>
            </a:extLst>
          </p:cNvPr>
          <p:cNvSpPr txBox="1"/>
          <p:nvPr/>
        </p:nvSpPr>
        <p:spPr>
          <a:xfrm>
            <a:off x="7733423" y="5403330"/>
            <a:ext cx="2841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000" dirty="0">
                <a:latin typeface="Corbel" panose="020B0503020204020204" pitchFamily="34" charset="0"/>
              </a:rPr>
              <a:t>17.270.94 €</a:t>
            </a:r>
          </a:p>
        </p:txBody>
      </p: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53EEA194-E7BF-F7E5-07B8-44F2E4E0D7F6}"/>
              </a:ext>
            </a:extLst>
          </p:cNvPr>
          <p:cNvCxnSpPr>
            <a:cxnSpLocks/>
          </p:cNvCxnSpPr>
          <p:nvPr/>
        </p:nvCxnSpPr>
        <p:spPr>
          <a:xfrm>
            <a:off x="7659026" y="4720310"/>
            <a:ext cx="2808312" cy="0"/>
          </a:xfrm>
          <a:prstGeom prst="line">
            <a:avLst/>
          </a:prstGeom>
          <a:ln w="25400">
            <a:solidFill>
              <a:srgbClr val="FF0000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feld 18">
            <a:extLst>
              <a:ext uri="{FF2B5EF4-FFF2-40B4-BE49-F238E27FC236}">
                <a16:creationId xmlns:a16="http://schemas.microsoft.com/office/drawing/2014/main" id="{759EB7B3-BC82-FB4E-B0CA-4C45B4483751}"/>
              </a:ext>
            </a:extLst>
          </p:cNvPr>
          <p:cNvSpPr txBox="1"/>
          <p:nvPr/>
        </p:nvSpPr>
        <p:spPr>
          <a:xfrm>
            <a:off x="7749529" y="4745280"/>
            <a:ext cx="284144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200" dirty="0">
                <a:latin typeface="Corbel" panose="020B0503020204020204" pitchFamily="34" charset="0"/>
              </a:rPr>
              <a:t>7.401.84 €</a:t>
            </a:r>
          </a:p>
        </p:txBody>
      </p:sp>
    </p:spTree>
    <p:extLst>
      <p:ext uri="{BB962C8B-B14F-4D97-AF65-F5344CB8AC3E}">
        <p14:creationId xmlns:p14="http://schemas.microsoft.com/office/powerpoint/2010/main" val="78942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  <p:bldP spid="10" grpId="0"/>
      <p:bldP spid="14" grpId="0"/>
      <p:bldP spid="12" grpId="0"/>
      <p:bldP spid="17" grpId="0"/>
      <p:bldP spid="1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2476010" y="95724"/>
            <a:ext cx="723680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Bericht des 1. Vorsitzenden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sp>
        <p:nvSpPr>
          <p:cNvPr id="4" name="!!Überschrift">
            <a:extLst>
              <a:ext uri="{FF2B5EF4-FFF2-40B4-BE49-F238E27FC236}">
                <a16:creationId xmlns:a16="http://schemas.microsoft.com/office/drawing/2014/main" id="{70B63C12-BE52-FCA1-6C5A-B8DFE41084E6}"/>
              </a:ext>
            </a:extLst>
          </p:cNvPr>
          <p:cNvSpPr txBox="1"/>
          <p:nvPr/>
        </p:nvSpPr>
        <p:spPr>
          <a:xfrm>
            <a:off x="1629916" y="1050182"/>
            <a:ext cx="8928992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Sanierung Außenfassade Sportheim</a:t>
            </a:r>
          </a:p>
        </p:txBody>
      </p:sp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63E89F49-2867-F35F-21B8-6B1339D0B4A4}"/>
              </a:ext>
            </a:extLst>
          </p:cNvPr>
          <p:cNvSpPr txBox="1"/>
          <p:nvPr/>
        </p:nvSpPr>
        <p:spPr>
          <a:xfrm>
            <a:off x="4078188" y="2636912"/>
            <a:ext cx="5400600" cy="192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Am 27.04. Arbeitseinsatz Fertigstellung Fassade</a:t>
            </a:r>
          </a:p>
        </p:txBody>
      </p:sp>
    </p:spTree>
    <p:extLst>
      <p:ext uri="{BB962C8B-B14F-4D97-AF65-F5344CB8AC3E}">
        <p14:creationId xmlns:p14="http://schemas.microsoft.com/office/powerpoint/2010/main" val="217568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2476010" y="86368"/>
            <a:ext cx="723680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Bericht des 1. Vorsitzenden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sp>
        <p:nvSpPr>
          <p:cNvPr id="8" name="!!Überschrift">
            <a:extLst>
              <a:ext uri="{FF2B5EF4-FFF2-40B4-BE49-F238E27FC236}">
                <a16:creationId xmlns:a16="http://schemas.microsoft.com/office/drawing/2014/main" id="{A6764BA3-496D-F2B5-A6C5-A4D90C494F9A}"/>
              </a:ext>
            </a:extLst>
          </p:cNvPr>
          <p:cNvSpPr txBox="1"/>
          <p:nvPr/>
        </p:nvSpPr>
        <p:spPr>
          <a:xfrm>
            <a:off x="4137062" y="1033131"/>
            <a:ext cx="3744416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600" dirty="0">
                <a:latin typeface="Corbel" panose="020B0503020204020204" pitchFamily="34" charset="0"/>
              </a:rPr>
              <a:t>Mitgliedszahlen</a:t>
            </a:r>
          </a:p>
        </p:txBody>
      </p:sp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2A6BA3DA-139A-7027-96D7-A934913520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9645242"/>
              </p:ext>
            </p:extLst>
          </p:nvPr>
        </p:nvGraphicFramePr>
        <p:xfrm>
          <a:off x="1701924" y="1232877"/>
          <a:ext cx="8712968" cy="56251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1322794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6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6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6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6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6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6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Chart bld="category" animBg="0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Überschrift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3569078" y="51819"/>
            <a:ext cx="429286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Tagesordnung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2EFB236-F9F8-5CEF-5348-6EBF300B52E5}"/>
              </a:ext>
            </a:extLst>
          </p:cNvPr>
          <p:cNvSpPr txBox="1"/>
          <p:nvPr/>
        </p:nvSpPr>
        <p:spPr>
          <a:xfrm>
            <a:off x="4942284" y="1921583"/>
            <a:ext cx="410445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lnSpc>
                <a:spcPct val="90000"/>
              </a:lnSpc>
              <a:buBlip>
                <a:blip r:embed="rId3"/>
              </a:buBlip>
            </a:pPr>
            <a:r>
              <a:rPr lang="de-DE" sz="2400" dirty="0"/>
              <a:t>Protokoll vom 02.04.2023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92CE5FE-F492-89EC-7AC4-045915924202}"/>
              </a:ext>
            </a:extLst>
          </p:cNvPr>
          <p:cNvSpPr txBox="1"/>
          <p:nvPr/>
        </p:nvSpPr>
        <p:spPr>
          <a:xfrm>
            <a:off x="3663280" y="1251674"/>
            <a:ext cx="410445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lnSpc>
                <a:spcPct val="90000"/>
              </a:lnSpc>
              <a:buBlip>
                <a:blip r:embed="rId3"/>
              </a:buBlip>
            </a:pPr>
            <a:r>
              <a:rPr lang="de-DE" sz="2400" dirty="0"/>
              <a:t>Begrüßung 1.Vorsitzender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552B213-2439-BA09-7E8A-C81B80800A7E}"/>
              </a:ext>
            </a:extLst>
          </p:cNvPr>
          <p:cNvSpPr txBox="1"/>
          <p:nvPr/>
        </p:nvSpPr>
        <p:spPr>
          <a:xfrm>
            <a:off x="5063058" y="2591492"/>
            <a:ext cx="4924164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lnSpc>
                <a:spcPct val="90000"/>
              </a:lnSpc>
              <a:buBlip>
                <a:blip r:embed="rId3"/>
              </a:buBlip>
            </a:pPr>
            <a:r>
              <a:rPr lang="de-DE" sz="2400" dirty="0"/>
              <a:t>Bericht des 1. Vorsitzenden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BFEDB2C-B845-6389-C58C-D39050C630B5}"/>
              </a:ext>
            </a:extLst>
          </p:cNvPr>
          <p:cNvSpPr txBox="1"/>
          <p:nvPr/>
        </p:nvSpPr>
        <p:spPr>
          <a:xfrm>
            <a:off x="4497592" y="3261401"/>
            <a:ext cx="6336704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lnSpc>
                <a:spcPct val="90000"/>
              </a:lnSpc>
              <a:buBlip>
                <a:blip r:embed="rId3"/>
              </a:buBlip>
            </a:pPr>
            <a:r>
              <a:rPr lang="de-DE" sz="2400" dirty="0"/>
              <a:t>Bericht Hauptkassier 2023</a:t>
            </a:r>
          </a:p>
          <a:p>
            <a:pPr algn="ctr">
              <a:lnSpc>
                <a:spcPct val="90000"/>
              </a:lnSpc>
            </a:pPr>
            <a:r>
              <a:rPr lang="de-DE" sz="1400" dirty="0"/>
              <a:t>- Entlastung der Vorstandschaft  </a:t>
            </a:r>
          </a:p>
        </p:txBody>
      </p:sp>
      <p:sp>
        <p:nvSpPr>
          <p:cNvPr id="7" name="!!Ehrungen">
            <a:extLst>
              <a:ext uri="{FF2B5EF4-FFF2-40B4-BE49-F238E27FC236}">
                <a16:creationId xmlns:a16="http://schemas.microsoft.com/office/drawing/2014/main" id="{1568A37E-A1F4-2730-5F08-7CA13A76ABEB}"/>
              </a:ext>
            </a:extLst>
          </p:cNvPr>
          <p:cNvSpPr txBox="1"/>
          <p:nvPr/>
        </p:nvSpPr>
        <p:spPr>
          <a:xfrm>
            <a:off x="5274634" y="4125210"/>
            <a:ext cx="252028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lnSpc>
                <a:spcPct val="90000"/>
              </a:lnSpc>
              <a:buBlip>
                <a:blip r:embed="rId3"/>
              </a:buBlip>
            </a:pPr>
            <a:r>
              <a:rPr lang="de-DE" sz="2400" dirty="0"/>
              <a:t>Ehrungen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73A9A3E-7F9C-2873-8930-BC580A448FC5}"/>
              </a:ext>
            </a:extLst>
          </p:cNvPr>
          <p:cNvSpPr txBox="1"/>
          <p:nvPr/>
        </p:nvSpPr>
        <p:spPr>
          <a:xfrm>
            <a:off x="3242518" y="4795118"/>
            <a:ext cx="8277213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lnSpc>
                <a:spcPct val="90000"/>
              </a:lnSpc>
              <a:buBlip>
                <a:blip r:embed="rId3"/>
              </a:buBlip>
            </a:pPr>
            <a:r>
              <a:rPr lang="de-DE" sz="2400" dirty="0"/>
              <a:t>Berichte der Abteilungsleiter</a:t>
            </a:r>
          </a:p>
          <a:p>
            <a:pPr algn="ctr">
              <a:lnSpc>
                <a:spcPct val="90000"/>
              </a:lnSpc>
            </a:pPr>
            <a:r>
              <a:rPr lang="de-DE" sz="1400" dirty="0"/>
              <a:t>                 Fußball – Fitness – Karate – Tennis – Volleyball – Ski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820A55A-B08C-4826-8785-B4ADEA8DEAD4}"/>
              </a:ext>
            </a:extLst>
          </p:cNvPr>
          <p:cNvSpPr txBox="1"/>
          <p:nvPr/>
        </p:nvSpPr>
        <p:spPr>
          <a:xfrm>
            <a:off x="3875685" y="5658925"/>
            <a:ext cx="5226093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lnSpc>
                <a:spcPct val="90000"/>
              </a:lnSpc>
              <a:buBlip>
                <a:blip r:embed="rId3"/>
              </a:buBlip>
            </a:pPr>
            <a:r>
              <a:rPr lang="de-DE" sz="2400" dirty="0"/>
              <a:t>Verschiedenes und Anfragen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12" name="Grafik 11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8A1640D4-2793-6690-B519-E81E03F629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sp>
        <p:nvSpPr>
          <p:cNvPr id="10" name="Übeft">
            <a:extLst>
              <a:ext uri="{FF2B5EF4-FFF2-40B4-BE49-F238E27FC236}">
                <a16:creationId xmlns:a16="http://schemas.microsoft.com/office/drawing/2014/main" id="{40301F15-4890-8126-277A-E363C2D58221}"/>
              </a:ext>
            </a:extLst>
          </p:cNvPr>
          <p:cNvSpPr txBox="1"/>
          <p:nvPr/>
        </p:nvSpPr>
        <p:spPr>
          <a:xfrm>
            <a:off x="6488731" y="39630"/>
            <a:ext cx="429286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geändert</a:t>
            </a:r>
          </a:p>
        </p:txBody>
      </p:sp>
      <p:sp>
        <p:nvSpPr>
          <p:cNvPr id="13" name="!!Ehrungen">
            <a:extLst>
              <a:ext uri="{FF2B5EF4-FFF2-40B4-BE49-F238E27FC236}">
                <a16:creationId xmlns:a16="http://schemas.microsoft.com/office/drawing/2014/main" id="{2644F4C6-FE88-872B-49D8-E4F5EF354257}"/>
              </a:ext>
            </a:extLst>
          </p:cNvPr>
          <p:cNvSpPr txBox="1"/>
          <p:nvPr/>
        </p:nvSpPr>
        <p:spPr>
          <a:xfrm>
            <a:off x="2638028" y="4012472"/>
            <a:ext cx="7912566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lnSpc>
                <a:spcPct val="90000"/>
              </a:lnSpc>
              <a:buBlip>
                <a:blip r:embed="rId3"/>
              </a:buBlip>
            </a:pPr>
            <a:r>
              <a:rPr lang="de-DE" sz="2400" dirty="0"/>
              <a:t> Ehrungen</a:t>
            </a:r>
          </a:p>
          <a:p>
            <a:pPr algn="ctr">
              <a:lnSpc>
                <a:spcPct val="90000"/>
              </a:lnSpc>
            </a:pPr>
            <a:r>
              <a:rPr lang="de-DE" sz="2400" dirty="0"/>
              <a:t>                          	                           </a:t>
            </a:r>
            <a:r>
              <a:rPr lang="de-DE" sz="1400" dirty="0"/>
              <a:t>a) Ehrungen    b) Wahl Martin Nadler zum Ehrenvorstand</a:t>
            </a:r>
          </a:p>
        </p:txBody>
      </p:sp>
    </p:spTree>
    <p:extLst>
      <p:ext uri="{BB962C8B-B14F-4D97-AF65-F5344CB8AC3E}">
        <p14:creationId xmlns:p14="http://schemas.microsoft.com/office/powerpoint/2010/main" val="36694050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1"/>
      <p:bldP spid="7" grpId="2"/>
      <p:bldP spid="8" grpId="0"/>
      <p:bldP spid="9" grpId="0"/>
      <p:bldP spid="10" grpId="0"/>
      <p:bldP spid="13" grpId="0"/>
      <p:bldP spid="13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2476010" y="95724"/>
            <a:ext cx="723680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Bericht des 1. Vorsitzenden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D060A067-E3A5-DC24-662C-7CB27A02CD13}"/>
              </a:ext>
            </a:extLst>
          </p:cNvPr>
          <p:cNvSpPr txBox="1"/>
          <p:nvPr/>
        </p:nvSpPr>
        <p:spPr>
          <a:xfrm>
            <a:off x="1557908" y="1370414"/>
            <a:ext cx="9311231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1600" dirty="0">
                <a:latin typeface="Corbel" panose="020B0503020204020204" pitchFamily="34" charset="0"/>
              </a:rPr>
              <a:t>Mitglieder können in mehreren Abteilungen angemeldet sein, werden aber insgesamt nur einfach gerechnet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F3D5362-52AB-7694-5857-42CB50A45111}"/>
              </a:ext>
            </a:extLst>
          </p:cNvPr>
          <p:cNvSpPr txBox="1"/>
          <p:nvPr/>
        </p:nvSpPr>
        <p:spPr>
          <a:xfrm>
            <a:off x="405780" y="2168678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Fitness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FD2AE9D-5346-A3CB-A508-B2338B4B0831}"/>
              </a:ext>
            </a:extLst>
          </p:cNvPr>
          <p:cNvSpPr txBox="1"/>
          <p:nvPr/>
        </p:nvSpPr>
        <p:spPr>
          <a:xfrm>
            <a:off x="405780" y="2729090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Fußball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AF33A05-1B96-1D4B-D281-A1494DEBAE48}"/>
              </a:ext>
            </a:extLst>
          </p:cNvPr>
          <p:cNvSpPr txBox="1"/>
          <p:nvPr/>
        </p:nvSpPr>
        <p:spPr>
          <a:xfrm>
            <a:off x="405780" y="3289502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Ski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8A6C637-AF01-DB11-2141-DF3A24A4A1EB}"/>
              </a:ext>
            </a:extLst>
          </p:cNvPr>
          <p:cNvSpPr txBox="1"/>
          <p:nvPr/>
        </p:nvSpPr>
        <p:spPr>
          <a:xfrm>
            <a:off x="405780" y="3849914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Karate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3E823AD9-7544-0B14-ED37-ADC5914C8656}"/>
              </a:ext>
            </a:extLst>
          </p:cNvPr>
          <p:cNvSpPr txBox="1"/>
          <p:nvPr/>
        </p:nvSpPr>
        <p:spPr>
          <a:xfrm>
            <a:off x="405780" y="441032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Tennis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BFE20CD-30A4-31A9-A158-D813DF793D85}"/>
              </a:ext>
            </a:extLst>
          </p:cNvPr>
          <p:cNvSpPr txBox="1"/>
          <p:nvPr/>
        </p:nvSpPr>
        <p:spPr>
          <a:xfrm>
            <a:off x="337775" y="4970737"/>
            <a:ext cx="1504163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Volleyball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9586EC77-D6D1-F281-E664-514C231B26DD}"/>
              </a:ext>
            </a:extLst>
          </p:cNvPr>
          <p:cNvSpPr txBox="1"/>
          <p:nvPr/>
        </p:nvSpPr>
        <p:spPr>
          <a:xfrm>
            <a:off x="2135347" y="174394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Kinder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11F288E1-178A-2244-39ED-A805601A4BCF}"/>
              </a:ext>
            </a:extLst>
          </p:cNvPr>
          <p:cNvSpPr txBox="1"/>
          <p:nvPr/>
        </p:nvSpPr>
        <p:spPr>
          <a:xfrm>
            <a:off x="3382011" y="1743946"/>
            <a:ext cx="1726817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Jugendliche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8D0775A-4B91-43A6-F483-E47363FA2EC2}"/>
              </a:ext>
            </a:extLst>
          </p:cNvPr>
          <p:cNvSpPr txBox="1"/>
          <p:nvPr/>
        </p:nvSpPr>
        <p:spPr>
          <a:xfrm>
            <a:off x="4987340" y="1743946"/>
            <a:ext cx="1870833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Erwachsene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835128A7-84F5-32C6-8D45-E65521CD9B9F}"/>
              </a:ext>
            </a:extLst>
          </p:cNvPr>
          <p:cNvSpPr txBox="1"/>
          <p:nvPr/>
        </p:nvSpPr>
        <p:spPr>
          <a:xfrm>
            <a:off x="9792605" y="174394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Gesamt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787155E6-40CB-4034-25A2-FAE4C3DEC4BA}"/>
              </a:ext>
            </a:extLst>
          </p:cNvPr>
          <p:cNvSpPr txBox="1"/>
          <p:nvPr/>
        </p:nvSpPr>
        <p:spPr>
          <a:xfrm>
            <a:off x="8326664" y="174394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W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27D88419-DB1E-A72D-F29A-84AB6449CD25}"/>
              </a:ext>
            </a:extLst>
          </p:cNvPr>
          <p:cNvSpPr txBox="1"/>
          <p:nvPr/>
        </p:nvSpPr>
        <p:spPr>
          <a:xfrm>
            <a:off x="7079998" y="174394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M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BAE6F95C-7F75-E896-7603-4C8465D1FBF1}"/>
              </a:ext>
            </a:extLst>
          </p:cNvPr>
          <p:cNvSpPr txBox="1"/>
          <p:nvPr/>
        </p:nvSpPr>
        <p:spPr>
          <a:xfrm>
            <a:off x="2062292" y="2168678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183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BA1A5FAD-6A70-FDB3-F54B-A0BA61C6C104}"/>
              </a:ext>
            </a:extLst>
          </p:cNvPr>
          <p:cNvSpPr txBox="1"/>
          <p:nvPr/>
        </p:nvSpPr>
        <p:spPr>
          <a:xfrm>
            <a:off x="3446484" y="2168678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23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0A761882-7897-FA11-8313-5140FA2FEC03}"/>
              </a:ext>
            </a:extLst>
          </p:cNvPr>
          <p:cNvSpPr txBox="1"/>
          <p:nvPr/>
        </p:nvSpPr>
        <p:spPr>
          <a:xfrm>
            <a:off x="5082224" y="2168678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257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9C4440E5-EA7B-0724-B587-720357444F49}"/>
              </a:ext>
            </a:extLst>
          </p:cNvPr>
          <p:cNvSpPr txBox="1"/>
          <p:nvPr/>
        </p:nvSpPr>
        <p:spPr>
          <a:xfrm>
            <a:off x="9673801" y="2168678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463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890CA493-0E3E-30B5-81F5-9FD1E4F413CE}"/>
              </a:ext>
            </a:extLst>
          </p:cNvPr>
          <p:cNvSpPr txBox="1"/>
          <p:nvPr/>
        </p:nvSpPr>
        <p:spPr>
          <a:xfrm>
            <a:off x="8375161" y="2168678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353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54B1A726-01C0-C074-66DF-2CE999962F3F}"/>
              </a:ext>
            </a:extLst>
          </p:cNvPr>
          <p:cNvSpPr txBox="1"/>
          <p:nvPr/>
        </p:nvSpPr>
        <p:spPr>
          <a:xfrm>
            <a:off x="7067490" y="2168678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110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53181363-425B-37BC-F695-95ED438B26FF}"/>
              </a:ext>
            </a:extLst>
          </p:cNvPr>
          <p:cNvSpPr txBox="1"/>
          <p:nvPr/>
        </p:nvSpPr>
        <p:spPr>
          <a:xfrm>
            <a:off x="2047865" y="2728248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65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5C6AA165-0D61-B5B7-5BA4-499CB0C127C3}"/>
              </a:ext>
            </a:extLst>
          </p:cNvPr>
          <p:cNvSpPr txBox="1"/>
          <p:nvPr/>
        </p:nvSpPr>
        <p:spPr>
          <a:xfrm>
            <a:off x="3432057" y="2728248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21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75D35995-76E6-4A15-5FA1-C3D8EF903A62}"/>
              </a:ext>
            </a:extLst>
          </p:cNvPr>
          <p:cNvSpPr txBox="1"/>
          <p:nvPr/>
        </p:nvSpPr>
        <p:spPr>
          <a:xfrm>
            <a:off x="5067797" y="2728248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275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E9004C45-6800-21FC-89D6-828E20C9B425}"/>
              </a:ext>
            </a:extLst>
          </p:cNvPr>
          <p:cNvSpPr txBox="1"/>
          <p:nvPr/>
        </p:nvSpPr>
        <p:spPr>
          <a:xfrm>
            <a:off x="9659374" y="2728248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361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D3E07F7E-053D-9E1B-0ED7-A16FB6051818}"/>
              </a:ext>
            </a:extLst>
          </p:cNvPr>
          <p:cNvSpPr txBox="1"/>
          <p:nvPr/>
        </p:nvSpPr>
        <p:spPr>
          <a:xfrm>
            <a:off x="8360734" y="2728248"/>
            <a:ext cx="1368152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42</a:t>
            </a:r>
          </a:p>
          <a:p>
            <a:pPr algn="ctr">
              <a:lnSpc>
                <a:spcPct val="90000"/>
              </a:lnSpc>
            </a:pPr>
            <a:endParaRPr lang="de-DE" sz="2400" dirty="0">
              <a:latin typeface="Corbel" panose="020B0503020204020204" pitchFamily="34" charset="0"/>
            </a:endParaRP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BD995DA0-B7BD-408D-0941-0D066DE564EA}"/>
              </a:ext>
            </a:extLst>
          </p:cNvPr>
          <p:cNvSpPr txBox="1"/>
          <p:nvPr/>
        </p:nvSpPr>
        <p:spPr>
          <a:xfrm>
            <a:off x="7053063" y="2728248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319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CE63BB5B-8613-5162-345B-6EACEA2B606C}"/>
              </a:ext>
            </a:extLst>
          </p:cNvPr>
          <p:cNvSpPr txBox="1"/>
          <p:nvPr/>
        </p:nvSpPr>
        <p:spPr>
          <a:xfrm>
            <a:off x="2013859" y="329304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17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24F3AD87-8AB8-9725-2F8E-9EC1987C7696}"/>
              </a:ext>
            </a:extLst>
          </p:cNvPr>
          <p:cNvSpPr txBox="1"/>
          <p:nvPr/>
        </p:nvSpPr>
        <p:spPr>
          <a:xfrm>
            <a:off x="3398051" y="329304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8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ADEC0053-FA00-21C8-D025-CBB69B36123F}"/>
              </a:ext>
            </a:extLst>
          </p:cNvPr>
          <p:cNvSpPr txBox="1"/>
          <p:nvPr/>
        </p:nvSpPr>
        <p:spPr>
          <a:xfrm>
            <a:off x="5033791" y="329304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153</a:t>
            </a: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9E238AA0-790D-4DEB-6E6C-B64E18B4FE34}"/>
              </a:ext>
            </a:extLst>
          </p:cNvPr>
          <p:cNvSpPr txBox="1"/>
          <p:nvPr/>
        </p:nvSpPr>
        <p:spPr>
          <a:xfrm>
            <a:off x="9625368" y="329304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178</a:t>
            </a:r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FEB30A5A-3836-6EE1-EDDA-74EA50209B11}"/>
              </a:ext>
            </a:extLst>
          </p:cNvPr>
          <p:cNvSpPr txBox="1"/>
          <p:nvPr/>
        </p:nvSpPr>
        <p:spPr>
          <a:xfrm>
            <a:off x="8326728" y="329304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63</a:t>
            </a: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C48F92DF-07FD-DDAB-997E-B612F580B24D}"/>
              </a:ext>
            </a:extLst>
          </p:cNvPr>
          <p:cNvSpPr txBox="1"/>
          <p:nvPr/>
        </p:nvSpPr>
        <p:spPr>
          <a:xfrm>
            <a:off x="7019057" y="329304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115</a:t>
            </a:r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4ADA1EA9-6CE8-E416-534A-A38DCD4D15E7}"/>
              </a:ext>
            </a:extLst>
          </p:cNvPr>
          <p:cNvSpPr txBox="1"/>
          <p:nvPr/>
        </p:nvSpPr>
        <p:spPr>
          <a:xfrm>
            <a:off x="1997819" y="3844198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39</a:t>
            </a: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A764A907-6364-F110-A767-305B497D8FFF}"/>
              </a:ext>
            </a:extLst>
          </p:cNvPr>
          <p:cNvSpPr txBox="1"/>
          <p:nvPr/>
        </p:nvSpPr>
        <p:spPr>
          <a:xfrm>
            <a:off x="3382011" y="3844198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11</a:t>
            </a:r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DA3CD816-8F00-64BD-2086-4A2124DBE045}"/>
              </a:ext>
            </a:extLst>
          </p:cNvPr>
          <p:cNvSpPr txBox="1"/>
          <p:nvPr/>
        </p:nvSpPr>
        <p:spPr>
          <a:xfrm>
            <a:off x="5017751" y="3844198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63</a:t>
            </a: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02DD334C-2D0B-5785-DE61-63A44EE3871E}"/>
              </a:ext>
            </a:extLst>
          </p:cNvPr>
          <p:cNvSpPr txBox="1"/>
          <p:nvPr/>
        </p:nvSpPr>
        <p:spPr>
          <a:xfrm>
            <a:off x="9609328" y="3844198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113</a:t>
            </a:r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BFA571AD-906B-82D5-7EA8-5AB6DB4DD61E}"/>
              </a:ext>
            </a:extLst>
          </p:cNvPr>
          <p:cNvSpPr txBox="1"/>
          <p:nvPr/>
        </p:nvSpPr>
        <p:spPr>
          <a:xfrm>
            <a:off x="8310688" y="3844198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43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6DFA6F4C-A552-640F-2992-BE3F0CE5AA73}"/>
              </a:ext>
            </a:extLst>
          </p:cNvPr>
          <p:cNvSpPr txBox="1"/>
          <p:nvPr/>
        </p:nvSpPr>
        <p:spPr>
          <a:xfrm>
            <a:off x="7003017" y="3844198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70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0CB8F40E-CB5E-711F-976A-DFC898C3F663}"/>
              </a:ext>
            </a:extLst>
          </p:cNvPr>
          <p:cNvSpPr txBox="1"/>
          <p:nvPr/>
        </p:nvSpPr>
        <p:spPr>
          <a:xfrm>
            <a:off x="1989956" y="439976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8</a:t>
            </a: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EEDF0F43-14A4-E482-6FE7-8BFEBAD8B5F4}"/>
              </a:ext>
            </a:extLst>
          </p:cNvPr>
          <p:cNvSpPr txBox="1"/>
          <p:nvPr/>
        </p:nvSpPr>
        <p:spPr>
          <a:xfrm>
            <a:off x="3374148" y="439976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5</a:t>
            </a:r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E53BFAC8-21B5-407B-6C72-7B4660C7DD27}"/>
              </a:ext>
            </a:extLst>
          </p:cNvPr>
          <p:cNvSpPr txBox="1"/>
          <p:nvPr/>
        </p:nvSpPr>
        <p:spPr>
          <a:xfrm>
            <a:off x="5009888" y="439976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58</a:t>
            </a: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20FAE13D-D755-0A35-8202-E6D626A1FB86}"/>
              </a:ext>
            </a:extLst>
          </p:cNvPr>
          <p:cNvSpPr txBox="1"/>
          <p:nvPr/>
        </p:nvSpPr>
        <p:spPr>
          <a:xfrm>
            <a:off x="9601465" y="439976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71</a:t>
            </a:r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806293CB-AC19-54EA-1758-21676DAB3ADE}"/>
              </a:ext>
            </a:extLst>
          </p:cNvPr>
          <p:cNvSpPr txBox="1"/>
          <p:nvPr/>
        </p:nvSpPr>
        <p:spPr>
          <a:xfrm>
            <a:off x="8302825" y="439976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26</a:t>
            </a:r>
          </a:p>
        </p:txBody>
      </p:sp>
      <p:sp>
        <p:nvSpPr>
          <p:cNvPr id="59" name="Textfeld 58">
            <a:extLst>
              <a:ext uri="{FF2B5EF4-FFF2-40B4-BE49-F238E27FC236}">
                <a16:creationId xmlns:a16="http://schemas.microsoft.com/office/drawing/2014/main" id="{79F4533E-5C72-18A9-33EC-8EB8153E49A2}"/>
              </a:ext>
            </a:extLst>
          </p:cNvPr>
          <p:cNvSpPr txBox="1"/>
          <p:nvPr/>
        </p:nvSpPr>
        <p:spPr>
          <a:xfrm>
            <a:off x="6995154" y="439976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45</a:t>
            </a:r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89B25642-7F71-7752-1F6E-4200AAA31239}"/>
              </a:ext>
            </a:extLst>
          </p:cNvPr>
          <p:cNvSpPr txBox="1"/>
          <p:nvPr/>
        </p:nvSpPr>
        <p:spPr>
          <a:xfrm>
            <a:off x="1987911" y="4960154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2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0DD10297-3E9C-8CAB-690C-208430D26473}"/>
              </a:ext>
            </a:extLst>
          </p:cNvPr>
          <p:cNvSpPr txBox="1"/>
          <p:nvPr/>
        </p:nvSpPr>
        <p:spPr>
          <a:xfrm>
            <a:off x="3372103" y="4960154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2</a:t>
            </a:r>
          </a:p>
        </p:txBody>
      </p:sp>
      <p:sp>
        <p:nvSpPr>
          <p:cNvPr id="62" name="Textfeld 61">
            <a:extLst>
              <a:ext uri="{FF2B5EF4-FFF2-40B4-BE49-F238E27FC236}">
                <a16:creationId xmlns:a16="http://schemas.microsoft.com/office/drawing/2014/main" id="{CA0D20F3-ED60-A6CA-8F2A-770AC919361C}"/>
              </a:ext>
            </a:extLst>
          </p:cNvPr>
          <p:cNvSpPr txBox="1"/>
          <p:nvPr/>
        </p:nvSpPr>
        <p:spPr>
          <a:xfrm>
            <a:off x="5007843" y="4960154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47</a:t>
            </a:r>
          </a:p>
        </p:txBody>
      </p:sp>
      <p:sp>
        <p:nvSpPr>
          <p:cNvPr id="63" name="Textfeld 62">
            <a:extLst>
              <a:ext uri="{FF2B5EF4-FFF2-40B4-BE49-F238E27FC236}">
                <a16:creationId xmlns:a16="http://schemas.microsoft.com/office/drawing/2014/main" id="{8A64AD7D-AF7F-D875-2D1D-546E368A95B9}"/>
              </a:ext>
            </a:extLst>
          </p:cNvPr>
          <p:cNvSpPr txBox="1"/>
          <p:nvPr/>
        </p:nvSpPr>
        <p:spPr>
          <a:xfrm>
            <a:off x="9599420" y="4960154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51</a:t>
            </a:r>
          </a:p>
        </p:txBody>
      </p:sp>
      <p:sp>
        <p:nvSpPr>
          <p:cNvPr id="64" name="Textfeld 63">
            <a:extLst>
              <a:ext uri="{FF2B5EF4-FFF2-40B4-BE49-F238E27FC236}">
                <a16:creationId xmlns:a16="http://schemas.microsoft.com/office/drawing/2014/main" id="{BF1EF7B7-A24F-66DD-4D1E-370EC1112115}"/>
              </a:ext>
            </a:extLst>
          </p:cNvPr>
          <p:cNvSpPr txBox="1"/>
          <p:nvPr/>
        </p:nvSpPr>
        <p:spPr>
          <a:xfrm>
            <a:off x="8300780" y="4960154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16</a:t>
            </a:r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E234C6B3-643D-DC37-15C5-0B234D8D96FC}"/>
              </a:ext>
            </a:extLst>
          </p:cNvPr>
          <p:cNvSpPr txBox="1"/>
          <p:nvPr/>
        </p:nvSpPr>
        <p:spPr>
          <a:xfrm>
            <a:off x="6993109" y="4960154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35</a:t>
            </a:r>
          </a:p>
        </p:txBody>
      </p:sp>
      <p:cxnSp>
        <p:nvCxnSpPr>
          <p:cNvPr id="67" name="Gerader Verbinder 66">
            <a:extLst>
              <a:ext uri="{FF2B5EF4-FFF2-40B4-BE49-F238E27FC236}">
                <a16:creationId xmlns:a16="http://schemas.microsoft.com/office/drawing/2014/main" id="{B87BFCC2-6B21-6092-DB11-CFD43C2EA350}"/>
              </a:ext>
            </a:extLst>
          </p:cNvPr>
          <p:cNvCxnSpPr/>
          <p:nvPr/>
        </p:nvCxnSpPr>
        <p:spPr>
          <a:xfrm flipH="1" flipV="1">
            <a:off x="2062292" y="5550651"/>
            <a:ext cx="9098465" cy="18816"/>
          </a:xfrm>
          <a:prstGeom prst="line">
            <a:avLst/>
          </a:prstGeom>
          <a:ln w="25400">
            <a:solidFill>
              <a:srgbClr val="FF0000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feld 73">
            <a:extLst>
              <a:ext uri="{FF2B5EF4-FFF2-40B4-BE49-F238E27FC236}">
                <a16:creationId xmlns:a16="http://schemas.microsoft.com/office/drawing/2014/main" id="{ED34DFB4-ABEF-533E-1B8C-F937FC472DCE}"/>
              </a:ext>
            </a:extLst>
          </p:cNvPr>
          <p:cNvSpPr txBox="1"/>
          <p:nvPr/>
        </p:nvSpPr>
        <p:spPr>
          <a:xfrm>
            <a:off x="1951973" y="5681975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245</a:t>
            </a:r>
          </a:p>
        </p:txBody>
      </p:sp>
      <p:sp>
        <p:nvSpPr>
          <p:cNvPr id="75" name="Textfeld 74">
            <a:extLst>
              <a:ext uri="{FF2B5EF4-FFF2-40B4-BE49-F238E27FC236}">
                <a16:creationId xmlns:a16="http://schemas.microsoft.com/office/drawing/2014/main" id="{DB60C205-83B0-7552-4889-24E234371BCC}"/>
              </a:ext>
            </a:extLst>
          </p:cNvPr>
          <p:cNvSpPr txBox="1"/>
          <p:nvPr/>
        </p:nvSpPr>
        <p:spPr>
          <a:xfrm>
            <a:off x="3336165" y="5681975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49</a:t>
            </a:r>
          </a:p>
        </p:txBody>
      </p:sp>
      <p:sp>
        <p:nvSpPr>
          <p:cNvPr id="76" name="Textfeld 75">
            <a:extLst>
              <a:ext uri="{FF2B5EF4-FFF2-40B4-BE49-F238E27FC236}">
                <a16:creationId xmlns:a16="http://schemas.microsoft.com/office/drawing/2014/main" id="{8815622D-F914-4191-9F0F-2B4AE533C214}"/>
              </a:ext>
            </a:extLst>
          </p:cNvPr>
          <p:cNvSpPr txBox="1"/>
          <p:nvPr/>
        </p:nvSpPr>
        <p:spPr>
          <a:xfrm>
            <a:off x="4971905" y="5681975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596</a:t>
            </a:r>
          </a:p>
        </p:txBody>
      </p:sp>
      <p:sp>
        <p:nvSpPr>
          <p:cNvPr id="77" name="Textfeld 76">
            <a:extLst>
              <a:ext uri="{FF2B5EF4-FFF2-40B4-BE49-F238E27FC236}">
                <a16:creationId xmlns:a16="http://schemas.microsoft.com/office/drawing/2014/main" id="{31175C01-53A3-CE8E-7E07-E0CFA4D020CF}"/>
              </a:ext>
            </a:extLst>
          </p:cNvPr>
          <p:cNvSpPr txBox="1"/>
          <p:nvPr/>
        </p:nvSpPr>
        <p:spPr>
          <a:xfrm>
            <a:off x="9563482" y="5681975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890</a:t>
            </a:r>
          </a:p>
        </p:txBody>
      </p:sp>
      <p:sp>
        <p:nvSpPr>
          <p:cNvPr id="78" name="Textfeld 77">
            <a:extLst>
              <a:ext uri="{FF2B5EF4-FFF2-40B4-BE49-F238E27FC236}">
                <a16:creationId xmlns:a16="http://schemas.microsoft.com/office/drawing/2014/main" id="{2B1C3553-BAF7-13D4-55B1-3AFD09FA80C7}"/>
              </a:ext>
            </a:extLst>
          </p:cNvPr>
          <p:cNvSpPr txBox="1"/>
          <p:nvPr/>
        </p:nvSpPr>
        <p:spPr>
          <a:xfrm>
            <a:off x="8264842" y="5681975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423</a:t>
            </a:r>
          </a:p>
        </p:txBody>
      </p:sp>
      <p:sp>
        <p:nvSpPr>
          <p:cNvPr id="79" name="Textfeld 78">
            <a:extLst>
              <a:ext uri="{FF2B5EF4-FFF2-40B4-BE49-F238E27FC236}">
                <a16:creationId xmlns:a16="http://schemas.microsoft.com/office/drawing/2014/main" id="{DA7E03F1-95D3-79D1-C2FD-32FB55C402F5}"/>
              </a:ext>
            </a:extLst>
          </p:cNvPr>
          <p:cNvSpPr txBox="1"/>
          <p:nvPr/>
        </p:nvSpPr>
        <p:spPr>
          <a:xfrm>
            <a:off x="6957171" y="5681975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467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8C866432-7313-2192-D6D6-9155DDD6819C}"/>
              </a:ext>
            </a:extLst>
          </p:cNvPr>
          <p:cNvSpPr txBox="1"/>
          <p:nvPr/>
        </p:nvSpPr>
        <p:spPr>
          <a:xfrm>
            <a:off x="1985140" y="624671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27,52 %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F3B778F-3E64-1147-55A9-5914DD63F6F5}"/>
              </a:ext>
            </a:extLst>
          </p:cNvPr>
          <p:cNvSpPr txBox="1"/>
          <p:nvPr/>
        </p:nvSpPr>
        <p:spPr>
          <a:xfrm>
            <a:off x="3360663" y="624671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5,50 %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1A938F7-038F-0D76-7C16-E954014881EA}"/>
              </a:ext>
            </a:extLst>
          </p:cNvPr>
          <p:cNvSpPr txBox="1"/>
          <p:nvPr/>
        </p:nvSpPr>
        <p:spPr>
          <a:xfrm>
            <a:off x="5027878" y="624671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66,96 %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A9702B38-F4DA-0F40-BCD0-FD2C7BA09AE8}"/>
              </a:ext>
            </a:extLst>
          </p:cNvPr>
          <p:cNvSpPr txBox="1"/>
          <p:nvPr/>
        </p:nvSpPr>
        <p:spPr>
          <a:xfrm>
            <a:off x="6956220" y="624671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52,47 %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BDDAFECA-5400-DE9D-438E-1EE8623BA29D}"/>
              </a:ext>
            </a:extLst>
          </p:cNvPr>
          <p:cNvSpPr txBox="1"/>
          <p:nvPr/>
        </p:nvSpPr>
        <p:spPr>
          <a:xfrm>
            <a:off x="8333086" y="6246716"/>
            <a:ext cx="13681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47,52 %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280347D4-6C11-0611-2A6D-00C30E5AB966}"/>
              </a:ext>
            </a:extLst>
          </p:cNvPr>
          <p:cNvSpPr txBox="1"/>
          <p:nvPr/>
        </p:nvSpPr>
        <p:spPr>
          <a:xfrm>
            <a:off x="9791" y="6208006"/>
            <a:ext cx="1962385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1600" dirty="0">
                <a:latin typeface="Corbel" panose="020B0503020204020204" pitchFamily="34" charset="0"/>
              </a:rPr>
              <a:t>% der </a:t>
            </a:r>
          </a:p>
          <a:p>
            <a:pPr algn="ctr">
              <a:lnSpc>
                <a:spcPct val="90000"/>
              </a:lnSpc>
            </a:pPr>
            <a:r>
              <a:rPr lang="de-DE" sz="1600" dirty="0">
                <a:latin typeface="Corbel" panose="020B0503020204020204" pitchFamily="34" charset="0"/>
              </a:rPr>
              <a:t>Gesamtmitglieder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979840DD-92C6-6295-17CE-B609C24B33E9}"/>
              </a:ext>
            </a:extLst>
          </p:cNvPr>
          <p:cNvSpPr txBox="1"/>
          <p:nvPr/>
        </p:nvSpPr>
        <p:spPr>
          <a:xfrm>
            <a:off x="4467849" y="861160"/>
            <a:ext cx="3744416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600" dirty="0">
                <a:latin typeface="Corbel" panose="020B0503020204020204" pitchFamily="34" charset="0"/>
              </a:rPr>
              <a:t>Mitgliedszahlen</a:t>
            </a:r>
          </a:p>
        </p:txBody>
      </p:sp>
    </p:spTree>
    <p:extLst>
      <p:ext uri="{BB962C8B-B14F-4D97-AF65-F5344CB8AC3E}">
        <p14:creationId xmlns:p14="http://schemas.microsoft.com/office/powerpoint/2010/main" val="3511334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1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1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1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1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1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1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1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1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1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1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1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1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1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1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1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1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1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4" dur="1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9" dur="1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1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4" dur="1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1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9" dur="1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2" dur="1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4" dur="1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1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9" dur="1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1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1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1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7" dur="1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1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9" dur="1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2" dur="1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1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4" dur="1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7" dur="1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9" dur="1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2" dur="1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4" dur="1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7" dur="1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1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9" dur="1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1500"/>
                            </p:stCondLst>
                            <p:childTnLst>
                              <p:par>
                                <p:cTn id="28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3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4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9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2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4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9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2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4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7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9" dur="1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2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4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74" grpId="0"/>
      <p:bldP spid="75" grpId="0"/>
      <p:bldP spid="76" grpId="0"/>
      <p:bldP spid="77" grpId="0"/>
      <p:bldP spid="78" grpId="0"/>
      <p:bldP spid="79" grpId="0"/>
      <p:bldP spid="3" grpId="0"/>
      <p:bldP spid="4" grpId="0"/>
      <p:bldP spid="6" grpId="0"/>
      <p:bldP spid="28" grpId="0"/>
      <p:bldP spid="29" grpId="0"/>
      <p:bldP spid="3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2476010" y="95724"/>
            <a:ext cx="723680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Bericht des 1. Vorsitzenden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B25EBEF0-EFF4-C7F1-F5AB-02C1232D3908}"/>
              </a:ext>
            </a:extLst>
          </p:cNvPr>
          <p:cNvSpPr txBox="1"/>
          <p:nvPr/>
        </p:nvSpPr>
        <p:spPr>
          <a:xfrm>
            <a:off x="4453998" y="1210708"/>
            <a:ext cx="1496398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2400" dirty="0" err="1">
                <a:latin typeface="Corbel" panose="020B0503020204020204" pitchFamily="34" charset="0"/>
              </a:rPr>
              <a:t>Böhmfeld</a:t>
            </a:r>
            <a:endParaRPr lang="de-DE" sz="2400" dirty="0">
              <a:latin typeface="Corbel" panose="020B0503020204020204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E4A005B-98D2-0662-09F8-DA4E1E2431E6}"/>
              </a:ext>
            </a:extLst>
          </p:cNvPr>
          <p:cNvSpPr txBox="1"/>
          <p:nvPr/>
        </p:nvSpPr>
        <p:spPr>
          <a:xfrm>
            <a:off x="3712787" y="1809079"/>
            <a:ext cx="239019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anderen Orten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C091831-8CDE-257F-112F-B0BAD4758DB6}"/>
              </a:ext>
            </a:extLst>
          </p:cNvPr>
          <p:cNvSpPr txBox="1"/>
          <p:nvPr/>
        </p:nvSpPr>
        <p:spPr>
          <a:xfrm>
            <a:off x="7467321" y="1210708"/>
            <a:ext cx="4032449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entspricht </a:t>
            </a:r>
            <a:r>
              <a:rPr lang="de-DE" sz="2800" b="1" dirty="0">
                <a:latin typeface="Corbel" panose="020B0503020204020204" pitchFamily="34" charset="0"/>
              </a:rPr>
              <a:t>42 %</a:t>
            </a:r>
            <a:r>
              <a:rPr lang="de-DE" sz="2400" dirty="0">
                <a:latin typeface="Corbel" panose="020B0503020204020204" pitchFamily="34" charset="0"/>
              </a:rPr>
              <a:t> des Dorfes</a:t>
            </a:r>
          </a:p>
          <a:p>
            <a:pPr algn="ctr">
              <a:lnSpc>
                <a:spcPct val="90000"/>
              </a:lnSpc>
            </a:pPr>
            <a:endParaRPr lang="de-DE" sz="1600" dirty="0">
              <a:latin typeface="Corbel" panose="020B0503020204020204" pitchFamily="34" charset="0"/>
            </a:endParaRPr>
          </a:p>
          <a:p>
            <a:pPr algn="r">
              <a:lnSpc>
                <a:spcPct val="90000"/>
              </a:lnSpc>
            </a:pPr>
            <a:r>
              <a:rPr lang="de-DE" sz="1600" dirty="0">
                <a:latin typeface="Corbel" panose="020B0503020204020204" pitchFamily="34" charset="0"/>
              </a:rPr>
              <a:t>Einwohner 1822 </a:t>
            </a:r>
          </a:p>
          <a:p>
            <a:pPr algn="r">
              <a:lnSpc>
                <a:spcPct val="90000"/>
              </a:lnSpc>
            </a:pPr>
            <a:r>
              <a:rPr lang="de-DE" sz="1600" dirty="0">
                <a:latin typeface="Corbel" panose="020B0503020204020204" pitchFamily="34" charset="0"/>
              </a:rPr>
              <a:t>          Stand 31.12.2023</a:t>
            </a:r>
            <a:r>
              <a:rPr lang="de-DE" sz="2400" dirty="0">
                <a:latin typeface="Corbel" panose="020B0503020204020204" pitchFamily="34" charset="0"/>
              </a:rPr>
              <a:t>	</a:t>
            </a:r>
          </a:p>
        </p:txBody>
      </p:sp>
      <p:sp>
        <p:nvSpPr>
          <p:cNvPr id="9" name="!!Überschrift">
            <a:extLst>
              <a:ext uri="{FF2B5EF4-FFF2-40B4-BE49-F238E27FC236}">
                <a16:creationId xmlns:a16="http://schemas.microsoft.com/office/drawing/2014/main" id="{A17E1BEF-0E1E-D5B4-280C-2FFC0936BF31}"/>
              </a:ext>
            </a:extLst>
          </p:cNvPr>
          <p:cNvSpPr txBox="1"/>
          <p:nvPr/>
        </p:nvSpPr>
        <p:spPr>
          <a:xfrm>
            <a:off x="117748" y="1155309"/>
            <a:ext cx="410522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200" dirty="0">
                <a:latin typeface="Corbel" panose="020B0503020204020204" pitchFamily="34" charset="0"/>
              </a:rPr>
              <a:t>Mitglieder davon aus:</a:t>
            </a:r>
          </a:p>
        </p:txBody>
      </p:sp>
      <p:graphicFrame>
        <p:nvGraphicFramePr>
          <p:cNvPr id="15" name="Tabelle 15">
            <a:extLst>
              <a:ext uri="{FF2B5EF4-FFF2-40B4-BE49-F238E27FC236}">
                <a16:creationId xmlns:a16="http://schemas.microsoft.com/office/drawing/2014/main" id="{1B73E7F6-ABB5-9A92-2C75-68C564EB7B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7641980"/>
              </p:ext>
            </p:extLst>
          </p:nvPr>
        </p:nvGraphicFramePr>
        <p:xfrm>
          <a:off x="4065559" y="2347296"/>
          <a:ext cx="2869268" cy="435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74225">
                  <a:extLst>
                    <a:ext uri="{9D8B030D-6E8A-4147-A177-3AD203B41FA5}">
                      <a16:colId xmlns:a16="http://schemas.microsoft.com/office/drawing/2014/main" val="1937896601"/>
                    </a:ext>
                  </a:extLst>
                </a:gridCol>
                <a:gridCol w="695043">
                  <a:extLst>
                    <a:ext uri="{9D8B030D-6E8A-4147-A177-3AD203B41FA5}">
                      <a16:colId xmlns:a16="http://schemas.microsoft.com/office/drawing/2014/main" val="2928063173"/>
                    </a:ext>
                  </a:extLst>
                </a:gridCol>
              </a:tblGrid>
              <a:tr h="325821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Gaimersheim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9055395"/>
                  </a:ext>
                </a:extLst>
              </a:tr>
              <a:tr h="325821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Hitzhofen / Hofstetten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7119435"/>
                  </a:ext>
                </a:extLst>
              </a:tr>
              <a:tr h="325821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Kipfenberg / Schelldorf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9738065"/>
                  </a:ext>
                </a:extLst>
              </a:tr>
              <a:tr h="325821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Ingolstadt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9622098"/>
                  </a:ext>
                </a:extLst>
              </a:tr>
              <a:tr h="325821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err="1"/>
                        <a:t>Eitensheim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7631750"/>
                  </a:ext>
                </a:extLst>
              </a:tr>
              <a:tr h="325821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Stammham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6715376"/>
                  </a:ext>
                </a:extLst>
              </a:tr>
              <a:tr h="325821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err="1"/>
                        <a:t>Hepberg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2984725"/>
                  </a:ext>
                </a:extLst>
              </a:tr>
              <a:tr h="325821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err="1"/>
                        <a:t>Walting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7474636"/>
                  </a:ext>
                </a:extLst>
              </a:tr>
              <a:tr h="325821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Pollenfeld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4009074"/>
                  </a:ext>
                </a:extLst>
              </a:tr>
              <a:tr h="325821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err="1"/>
                        <a:t>Wettstetten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845174"/>
                  </a:ext>
                </a:extLst>
              </a:tr>
              <a:tr h="325821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Buxheim / </a:t>
                      </a:r>
                      <a:r>
                        <a:rPr lang="de-DE" sz="1600" dirty="0" err="1"/>
                        <a:t>Tauberfeld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2804873"/>
                  </a:ext>
                </a:extLst>
              </a:tr>
              <a:tr h="325821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Eichstätt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1857187"/>
                  </a:ext>
                </a:extLst>
              </a:tr>
              <a:tr h="325821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Kösching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6750800"/>
                  </a:ext>
                </a:extLst>
              </a:tr>
            </a:tbl>
          </a:graphicData>
        </a:graphic>
      </p:graphicFrame>
      <p:graphicFrame>
        <p:nvGraphicFramePr>
          <p:cNvPr id="16" name="Tabelle 16">
            <a:extLst>
              <a:ext uri="{FF2B5EF4-FFF2-40B4-BE49-F238E27FC236}">
                <a16:creationId xmlns:a16="http://schemas.microsoft.com/office/drawing/2014/main" id="{0CBE74BB-019A-67AE-AD94-EC8DA71909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7517232"/>
              </p:ext>
            </p:extLst>
          </p:nvPr>
        </p:nvGraphicFramePr>
        <p:xfrm>
          <a:off x="7678588" y="3284984"/>
          <a:ext cx="3024336" cy="3261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278327812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8001126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Dresden</a:t>
                      </a:r>
                    </a:p>
                    <a:p>
                      <a:pPr algn="ctr"/>
                      <a:r>
                        <a:rPr lang="de-DE" sz="1600" dirty="0"/>
                        <a:t> München </a:t>
                      </a:r>
                    </a:p>
                    <a:p>
                      <a:pPr algn="ctr"/>
                      <a:r>
                        <a:rPr lang="de-DE" sz="1600" dirty="0" err="1"/>
                        <a:t>Dünzlau</a:t>
                      </a:r>
                      <a:r>
                        <a:rPr lang="de-DE" sz="1600" dirty="0"/>
                        <a:t> </a:t>
                      </a:r>
                    </a:p>
                    <a:p>
                      <a:pPr algn="ctr"/>
                      <a:r>
                        <a:rPr lang="de-DE" sz="1600" dirty="0" err="1"/>
                        <a:t>Lippertshofen</a:t>
                      </a:r>
                      <a:endParaRPr lang="de-DE" sz="1600" dirty="0"/>
                    </a:p>
                    <a:p>
                      <a:pPr algn="ctr"/>
                      <a:r>
                        <a:rPr lang="de-DE" sz="1600" dirty="0"/>
                        <a:t>Vohburg</a:t>
                      </a:r>
                    </a:p>
                    <a:p>
                      <a:pPr algn="ctr"/>
                      <a:r>
                        <a:rPr lang="de-DE" sz="1600" dirty="0"/>
                        <a:t> Denkendorf</a:t>
                      </a:r>
                    </a:p>
                    <a:p>
                      <a:pPr algn="ctr"/>
                      <a:r>
                        <a:rPr lang="de-DE" sz="1600" dirty="0"/>
                        <a:t> Großmehring</a:t>
                      </a:r>
                    </a:p>
                    <a:p>
                      <a:pPr algn="ctr"/>
                      <a:r>
                        <a:rPr lang="de-DE" sz="1600" dirty="0"/>
                        <a:t> Lenting</a:t>
                      </a:r>
                    </a:p>
                    <a:p>
                      <a:pPr algn="ctr"/>
                      <a:r>
                        <a:rPr lang="de-DE" sz="1600" dirty="0"/>
                        <a:t> </a:t>
                      </a:r>
                      <a:r>
                        <a:rPr lang="de-DE" sz="1600" dirty="0" err="1"/>
                        <a:t>Adelschlag</a:t>
                      </a:r>
                      <a:r>
                        <a:rPr lang="de-DE" sz="1600" dirty="0"/>
                        <a:t> </a:t>
                      </a:r>
                    </a:p>
                    <a:p>
                      <a:pPr algn="ctr"/>
                      <a:r>
                        <a:rPr lang="de-DE" sz="1600" dirty="0" err="1"/>
                        <a:t>Nassenfels</a:t>
                      </a:r>
                      <a:endParaRPr lang="de-DE" sz="1600" dirty="0"/>
                    </a:p>
                    <a:p>
                      <a:pPr algn="ctr"/>
                      <a:r>
                        <a:rPr lang="de-DE" sz="1600" dirty="0"/>
                        <a:t> </a:t>
                      </a:r>
                      <a:r>
                        <a:rPr lang="de-DE" sz="1600" dirty="0" err="1"/>
                        <a:t>Schernfeld</a:t>
                      </a:r>
                      <a:endParaRPr lang="de-DE" sz="1600" dirty="0"/>
                    </a:p>
                    <a:p>
                      <a:pPr algn="ctr"/>
                      <a:r>
                        <a:rPr lang="de-DE" sz="1600" dirty="0" err="1"/>
                        <a:t>Wellheim</a:t>
                      </a:r>
                      <a:endParaRPr lang="de-DE" sz="1600" dirty="0"/>
                    </a:p>
                    <a:p>
                      <a:pPr algn="ctr"/>
                      <a:r>
                        <a:rPr lang="de-DE" sz="1600" dirty="0"/>
                        <a:t> Hallstadt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 je 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6892421"/>
                  </a:ext>
                </a:extLst>
              </a:tr>
            </a:tbl>
          </a:graphicData>
        </a:graphic>
      </p:graphicFrame>
      <p:sp>
        <p:nvSpPr>
          <p:cNvPr id="6" name="Pfeil: nach rechts 5">
            <a:extLst>
              <a:ext uri="{FF2B5EF4-FFF2-40B4-BE49-F238E27FC236}">
                <a16:creationId xmlns:a16="http://schemas.microsoft.com/office/drawing/2014/main" id="{A04981C6-80EF-D4A7-21B5-1509AA2272AE}"/>
              </a:ext>
            </a:extLst>
          </p:cNvPr>
          <p:cNvSpPr/>
          <p:nvPr/>
        </p:nvSpPr>
        <p:spPr>
          <a:xfrm>
            <a:off x="6972422" y="1363636"/>
            <a:ext cx="527737" cy="179333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C2DC44F-6B18-42BA-829C-6F16FEF82D04}"/>
              </a:ext>
            </a:extLst>
          </p:cNvPr>
          <p:cNvSpPr txBox="1"/>
          <p:nvPr/>
        </p:nvSpPr>
        <p:spPr>
          <a:xfrm>
            <a:off x="6288887" y="1243640"/>
            <a:ext cx="83994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766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DB681DE-FBDE-E46A-177B-8E0C8CFDBBEE}"/>
              </a:ext>
            </a:extLst>
          </p:cNvPr>
          <p:cNvSpPr txBox="1"/>
          <p:nvPr/>
        </p:nvSpPr>
        <p:spPr>
          <a:xfrm>
            <a:off x="6152486" y="1795468"/>
            <a:ext cx="94078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123</a:t>
            </a:r>
          </a:p>
        </p:txBody>
      </p:sp>
      <p:sp>
        <p:nvSpPr>
          <p:cNvPr id="12" name="Geschweifte Klammer rechts 11">
            <a:extLst>
              <a:ext uri="{FF2B5EF4-FFF2-40B4-BE49-F238E27FC236}">
                <a16:creationId xmlns:a16="http://schemas.microsoft.com/office/drawing/2014/main" id="{1BBAC166-58FE-0C77-D367-BE4E428454F2}"/>
              </a:ext>
            </a:extLst>
          </p:cNvPr>
          <p:cNvSpPr/>
          <p:nvPr/>
        </p:nvSpPr>
        <p:spPr>
          <a:xfrm>
            <a:off x="9190756" y="3356992"/>
            <a:ext cx="522058" cy="3096344"/>
          </a:xfrm>
          <a:prstGeom prst="rightBrace">
            <a:avLst/>
          </a:prstGeom>
          <a:ln w="2540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1913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9" grpId="0"/>
      <p:bldP spid="6" grpId="0" animBg="1"/>
      <p:bldP spid="8" grpId="0"/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2476010" y="95724"/>
            <a:ext cx="723680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Bericht des 1. Vorsitzenden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sp>
        <p:nvSpPr>
          <p:cNvPr id="8" name="!!Überschrift">
            <a:extLst>
              <a:ext uri="{FF2B5EF4-FFF2-40B4-BE49-F238E27FC236}">
                <a16:creationId xmlns:a16="http://schemas.microsoft.com/office/drawing/2014/main" id="{A6764BA3-496D-F2B5-A6C5-A4D90C494F9A}"/>
              </a:ext>
            </a:extLst>
          </p:cNvPr>
          <p:cNvSpPr txBox="1"/>
          <p:nvPr/>
        </p:nvSpPr>
        <p:spPr>
          <a:xfrm>
            <a:off x="5338328" y="957955"/>
            <a:ext cx="453650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solidFill>
                  <a:srgbClr val="FFFF00"/>
                </a:solidFill>
                <a:latin typeface="Corbel" panose="020B0503020204020204" pitchFamily="34" charset="0"/>
              </a:rPr>
              <a:t>Stromverbrauch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612DDF3-87BA-B4AD-E835-9CCEA704AFB9}"/>
              </a:ext>
            </a:extLst>
          </p:cNvPr>
          <p:cNvSpPr txBox="1"/>
          <p:nvPr/>
        </p:nvSpPr>
        <p:spPr>
          <a:xfrm>
            <a:off x="3862164" y="4315698"/>
            <a:ext cx="684076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600" dirty="0">
                <a:latin typeface="Corbel" panose="020B0503020204020204" pitchFamily="34" charset="0"/>
              </a:rPr>
              <a:t>Sportheim + Flutlicht:  6.849 kWh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C71A23B-D641-5BD9-E7A9-85246C840D69}"/>
              </a:ext>
            </a:extLst>
          </p:cNvPr>
          <p:cNvSpPr txBox="1"/>
          <p:nvPr/>
        </p:nvSpPr>
        <p:spPr>
          <a:xfrm>
            <a:off x="3864199" y="5035778"/>
            <a:ext cx="684076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600" dirty="0">
                <a:latin typeface="Corbel" panose="020B0503020204020204" pitchFamily="34" charset="0"/>
              </a:rPr>
              <a:t>Tennisheim:		           894 kWh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A85C0DA-E0A0-AA30-E726-980601D7C59C}"/>
              </a:ext>
            </a:extLst>
          </p:cNvPr>
          <p:cNvSpPr txBox="1"/>
          <p:nvPr/>
        </p:nvSpPr>
        <p:spPr>
          <a:xfrm>
            <a:off x="3790156" y="2092411"/>
            <a:ext cx="684076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600" dirty="0">
                <a:latin typeface="Corbel" panose="020B0503020204020204" pitchFamily="34" charset="0"/>
              </a:rPr>
              <a:t>Sportheim + Flutlicht:  6.437 kWh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496D9BD-B601-25E0-A7C4-0135C76E96D1}"/>
              </a:ext>
            </a:extLst>
          </p:cNvPr>
          <p:cNvSpPr txBox="1"/>
          <p:nvPr/>
        </p:nvSpPr>
        <p:spPr>
          <a:xfrm>
            <a:off x="3784624" y="2806396"/>
            <a:ext cx="684076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600" dirty="0">
                <a:latin typeface="Corbel" panose="020B0503020204020204" pitchFamily="34" charset="0"/>
              </a:rPr>
              <a:t>Tennisheim:		        1.119 kWh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BE9C9C3-171C-E773-0F37-D8E0B63DD6C1}"/>
              </a:ext>
            </a:extLst>
          </p:cNvPr>
          <p:cNvSpPr txBox="1"/>
          <p:nvPr/>
        </p:nvSpPr>
        <p:spPr>
          <a:xfrm>
            <a:off x="5734372" y="1527940"/>
            <a:ext cx="3744416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600" dirty="0">
                <a:solidFill>
                  <a:srgbClr val="FFFF00"/>
                </a:solidFill>
                <a:latin typeface="Corbel" panose="020B0503020204020204" pitchFamily="34" charset="0"/>
              </a:rPr>
              <a:t>2022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8742DA7-A556-FABF-DB28-0A6040FF5741}"/>
              </a:ext>
            </a:extLst>
          </p:cNvPr>
          <p:cNvSpPr txBox="1"/>
          <p:nvPr/>
        </p:nvSpPr>
        <p:spPr>
          <a:xfrm>
            <a:off x="5734372" y="3561047"/>
            <a:ext cx="3744416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solidFill>
                  <a:srgbClr val="FFFF00"/>
                </a:solidFill>
                <a:latin typeface="Corbel" panose="020B0503020204020204" pitchFamily="34" charset="0"/>
              </a:rPr>
              <a:t>2023</a:t>
            </a:r>
          </a:p>
        </p:txBody>
      </p:sp>
      <p:sp>
        <p:nvSpPr>
          <p:cNvPr id="13" name="Pfeil: nach unten 12">
            <a:extLst>
              <a:ext uri="{FF2B5EF4-FFF2-40B4-BE49-F238E27FC236}">
                <a16:creationId xmlns:a16="http://schemas.microsoft.com/office/drawing/2014/main" id="{61E5C629-14FB-E3DC-ADFE-9768496B2384}"/>
              </a:ext>
            </a:extLst>
          </p:cNvPr>
          <p:cNvSpPr/>
          <p:nvPr/>
        </p:nvSpPr>
        <p:spPr>
          <a:xfrm rot="10800000">
            <a:off x="1053851" y="2162891"/>
            <a:ext cx="1656185" cy="316835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  <a:miter lim="800000"/>
          </a:ln>
          <a:effectLst>
            <a:innerShdw blurRad="38100" dist="50800" dir="16200000">
              <a:schemeClr val="tx1">
                <a:alpha val="81000"/>
              </a:schemeClr>
            </a:innerShdw>
          </a:effectLst>
          <a:scene3d>
            <a:camera prst="orthographicFront"/>
            <a:lightRig rig="sunset" dir="t"/>
          </a:scene3d>
          <a:sp3d extrusionH="76200" contourW="25400">
            <a:bevelT/>
            <a:extrusionClr>
              <a:schemeClr val="tx1"/>
            </a:extrusionClr>
            <a:contourClr>
              <a:schemeClr val="accent5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A69D6DFC-474E-22DA-8E59-F07F7343F67F}"/>
              </a:ext>
            </a:extLst>
          </p:cNvPr>
          <p:cNvSpPr txBox="1"/>
          <p:nvPr/>
        </p:nvSpPr>
        <p:spPr>
          <a:xfrm>
            <a:off x="630374" y="5503170"/>
            <a:ext cx="2592288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600" dirty="0">
                <a:solidFill>
                  <a:srgbClr val="FFFF00"/>
                </a:solidFill>
                <a:latin typeface="Corbel" panose="020B0503020204020204" pitchFamily="34" charset="0"/>
              </a:rPr>
              <a:t>7556 kWh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BB6A1B1A-8067-50A4-59DE-41A5AD1B7A79}"/>
              </a:ext>
            </a:extLst>
          </p:cNvPr>
          <p:cNvSpPr txBox="1"/>
          <p:nvPr/>
        </p:nvSpPr>
        <p:spPr>
          <a:xfrm>
            <a:off x="630374" y="1400033"/>
            <a:ext cx="2592288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600" dirty="0">
                <a:solidFill>
                  <a:srgbClr val="FFFF00"/>
                </a:solidFill>
                <a:latin typeface="Corbel" panose="020B0503020204020204" pitchFamily="34" charset="0"/>
              </a:rPr>
              <a:t>7743 kWh</a:t>
            </a:r>
          </a:p>
        </p:txBody>
      </p:sp>
      <p:pic>
        <p:nvPicPr>
          <p:cNvPr id="18" name="Grafik 17" descr="Hochspannung mit einfarbiger Füllung">
            <a:extLst>
              <a:ext uri="{FF2B5EF4-FFF2-40B4-BE49-F238E27FC236}">
                <a16:creationId xmlns:a16="http://schemas.microsoft.com/office/drawing/2014/main" id="{C94A5CB8-AD10-6900-E544-96C7BBA1D35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71412" y="1013354"/>
            <a:ext cx="590932" cy="590932"/>
          </a:xfrm>
          <a:prstGeom prst="rect">
            <a:avLst/>
          </a:prstGeom>
        </p:spPr>
      </p:pic>
      <p:pic>
        <p:nvPicPr>
          <p:cNvPr id="19" name="Grafik 18" descr="Hochspannung mit einfarbiger Füllung">
            <a:extLst>
              <a:ext uri="{FF2B5EF4-FFF2-40B4-BE49-F238E27FC236}">
                <a16:creationId xmlns:a16="http://schemas.microsoft.com/office/drawing/2014/main" id="{39A59514-E93E-91FC-F1CE-16F5FE6640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35194" y="991691"/>
            <a:ext cx="590932" cy="59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1209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75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75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9" grpId="0"/>
      <p:bldP spid="10" grpId="0"/>
      <p:bldP spid="12" grpId="0"/>
      <p:bldP spid="13" grpId="0" animBg="1"/>
      <p:bldP spid="14" grpId="0"/>
      <p:bldP spid="1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2476010" y="95724"/>
            <a:ext cx="723680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Bericht des 1. Vorsitzenden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sp>
        <p:nvSpPr>
          <p:cNvPr id="8" name="!!Überschrift">
            <a:extLst>
              <a:ext uri="{FF2B5EF4-FFF2-40B4-BE49-F238E27FC236}">
                <a16:creationId xmlns:a16="http://schemas.microsoft.com/office/drawing/2014/main" id="{A6764BA3-496D-F2B5-A6C5-A4D90C494F9A}"/>
              </a:ext>
            </a:extLst>
          </p:cNvPr>
          <p:cNvSpPr txBox="1"/>
          <p:nvPr/>
        </p:nvSpPr>
        <p:spPr>
          <a:xfrm>
            <a:off x="2800046" y="1071964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000" dirty="0">
                <a:latin typeface="Corbel" panose="020B0503020204020204" pitchFamily="34" charset="0"/>
              </a:rPr>
              <a:t>Strompreis durch Rahmenvertrag mit dem BLSV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777C70E-170B-5F0B-61B2-5BF019CAAA37}"/>
              </a:ext>
            </a:extLst>
          </p:cNvPr>
          <p:cNvSpPr txBox="1"/>
          <p:nvPr/>
        </p:nvSpPr>
        <p:spPr>
          <a:xfrm>
            <a:off x="3663280" y="2699237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000" dirty="0">
                <a:latin typeface="Corbel" panose="020B0503020204020204" pitchFamily="34" charset="0"/>
              </a:rPr>
              <a:t>Energiepreis:		7,44 ct/kWh</a:t>
            </a:r>
          </a:p>
          <a:p>
            <a:pPr algn="ctr">
              <a:lnSpc>
                <a:spcPct val="90000"/>
              </a:lnSpc>
            </a:pPr>
            <a:r>
              <a:rPr lang="de-DE" sz="4000" dirty="0">
                <a:latin typeface="Corbel" panose="020B0503020204020204" pitchFamily="34" charset="0"/>
              </a:rPr>
              <a:t>Grundpreis: 	         	72,00 €/Jahr  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81A6BDFE-C90C-3F29-20DB-116D35F9C306}"/>
              </a:ext>
            </a:extLst>
          </p:cNvPr>
          <p:cNvSpPr txBox="1"/>
          <p:nvPr/>
        </p:nvSpPr>
        <p:spPr>
          <a:xfrm>
            <a:off x="2800046" y="4441012"/>
            <a:ext cx="8622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000" dirty="0">
                <a:latin typeface="Corbel" panose="020B0503020204020204" pitchFamily="34" charset="0"/>
              </a:rPr>
              <a:t>Gesamtarbeitspreis:		17,83 ct/kWh</a:t>
            </a:r>
          </a:p>
          <a:p>
            <a:pPr algn="ctr">
              <a:lnSpc>
                <a:spcPct val="90000"/>
              </a:lnSpc>
            </a:pPr>
            <a:r>
              <a:rPr lang="de-DE" sz="4000" dirty="0">
                <a:latin typeface="Corbel" panose="020B0503020204020204" pitchFamily="34" charset="0"/>
              </a:rPr>
              <a:t>Gesamtgrundpreis:		122,00 €/Jahr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590D85E5-6A6D-3DEE-E396-20BF1B397770}"/>
              </a:ext>
            </a:extLst>
          </p:cNvPr>
          <p:cNvSpPr txBox="1"/>
          <p:nvPr/>
        </p:nvSpPr>
        <p:spPr>
          <a:xfrm>
            <a:off x="333772" y="2754636"/>
            <a:ext cx="3329508" cy="1089529"/>
          </a:xfrm>
          <a:prstGeom prst="rect">
            <a:avLst/>
          </a:prstGeom>
          <a:noFill/>
          <a:ln w="19050">
            <a:solidFill>
              <a:srgbClr val="BC081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600" dirty="0">
                <a:latin typeface="Corbel" panose="020B0503020204020204" pitchFamily="34" charset="0"/>
              </a:rPr>
              <a:t>Preisgarantie </a:t>
            </a:r>
          </a:p>
          <a:p>
            <a:pPr algn="ctr">
              <a:lnSpc>
                <a:spcPct val="90000"/>
              </a:lnSpc>
            </a:pPr>
            <a:r>
              <a:rPr lang="de-DE" sz="3600" dirty="0">
                <a:latin typeface="Corbel" panose="020B0503020204020204" pitchFamily="34" charset="0"/>
              </a:rPr>
              <a:t>bis 31.12.2024</a:t>
            </a:r>
          </a:p>
        </p:txBody>
      </p:sp>
    </p:spTree>
    <p:extLst>
      <p:ext uri="{BB962C8B-B14F-4D97-AF65-F5344CB8AC3E}">
        <p14:creationId xmlns:p14="http://schemas.microsoft.com/office/powerpoint/2010/main" val="4225575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2476010" y="95724"/>
            <a:ext cx="723680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Bericht des 1. Vorsitzenden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sp>
        <p:nvSpPr>
          <p:cNvPr id="8" name="!!Überschrift">
            <a:extLst>
              <a:ext uri="{FF2B5EF4-FFF2-40B4-BE49-F238E27FC236}">
                <a16:creationId xmlns:a16="http://schemas.microsoft.com/office/drawing/2014/main" id="{A6764BA3-496D-F2B5-A6C5-A4D90C494F9A}"/>
              </a:ext>
            </a:extLst>
          </p:cNvPr>
          <p:cNvSpPr txBox="1"/>
          <p:nvPr/>
        </p:nvSpPr>
        <p:spPr>
          <a:xfrm>
            <a:off x="5878388" y="937412"/>
            <a:ext cx="3744416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600" dirty="0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</a:rPr>
              <a:t>Wasserverbrauch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1DB38E60-CA11-B7C4-39C2-C46494B71BF1}"/>
              </a:ext>
            </a:extLst>
          </p:cNvPr>
          <p:cNvSpPr txBox="1"/>
          <p:nvPr/>
        </p:nvSpPr>
        <p:spPr>
          <a:xfrm>
            <a:off x="3934172" y="2335348"/>
            <a:ext cx="7344816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600" dirty="0">
                <a:latin typeface="Corbel" panose="020B0503020204020204" pitchFamily="34" charset="0"/>
              </a:rPr>
              <a:t>Sport- und Tennisplatz 2023:   1316 m³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D4BFCE5-BF47-540E-C95F-A539F7B6BAEC}"/>
              </a:ext>
            </a:extLst>
          </p:cNvPr>
          <p:cNvSpPr txBox="1"/>
          <p:nvPr/>
        </p:nvSpPr>
        <p:spPr>
          <a:xfrm>
            <a:off x="3402682" y="3350887"/>
            <a:ext cx="8352928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Erstattung von  545,54 €</a:t>
            </a:r>
          </a:p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aufgrund</a:t>
            </a:r>
          </a:p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hoher Vorauszahlungen 2022 -&gt; 2834,57 €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4CFA33F-1165-4E1C-4E59-9FB4E1A1B499}"/>
              </a:ext>
            </a:extLst>
          </p:cNvPr>
          <p:cNvSpPr txBox="1"/>
          <p:nvPr/>
        </p:nvSpPr>
        <p:spPr>
          <a:xfrm>
            <a:off x="3574132" y="5668633"/>
            <a:ext cx="8064896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600" dirty="0">
                <a:latin typeface="Corbel" panose="020B0503020204020204" pitchFamily="34" charset="0"/>
              </a:rPr>
              <a:t>Jährlicher Zuschuss Gemeinde:  500€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26E9F6F-932E-2AE2-0DE6-9B3F30E7AFA3}"/>
              </a:ext>
            </a:extLst>
          </p:cNvPr>
          <p:cNvSpPr txBox="1"/>
          <p:nvPr/>
        </p:nvSpPr>
        <p:spPr>
          <a:xfrm>
            <a:off x="3663280" y="1697939"/>
            <a:ext cx="7831732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600" dirty="0">
                <a:latin typeface="Corbel" panose="020B0503020204020204" pitchFamily="34" charset="0"/>
              </a:rPr>
              <a:t>Sport- und Tennisplatz 2022:   2336 m³</a:t>
            </a:r>
          </a:p>
        </p:txBody>
      </p:sp>
      <p:sp>
        <p:nvSpPr>
          <p:cNvPr id="9" name="Pfeil: nach unten 8">
            <a:extLst>
              <a:ext uri="{FF2B5EF4-FFF2-40B4-BE49-F238E27FC236}">
                <a16:creationId xmlns:a16="http://schemas.microsoft.com/office/drawing/2014/main" id="{04BA16FD-DA1A-2BBE-BD13-F823358F1155}"/>
              </a:ext>
            </a:extLst>
          </p:cNvPr>
          <p:cNvSpPr/>
          <p:nvPr/>
        </p:nvSpPr>
        <p:spPr>
          <a:xfrm>
            <a:off x="1053851" y="2162891"/>
            <a:ext cx="1656185" cy="3168352"/>
          </a:xfrm>
          <a:prstGeom prst="downArrow">
            <a:avLst/>
          </a:prstGeom>
          <a:solidFill>
            <a:srgbClr val="014DF5"/>
          </a:solidFill>
          <a:ln>
            <a:solidFill>
              <a:schemeClr val="accent1">
                <a:lumMod val="50000"/>
              </a:schemeClr>
            </a:solidFill>
            <a:miter lim="800000"/>
          </a:ln>
          <a:effectLst>
            <a:innerShdw blurRad="38100" dist="50800" dir="16200000">
              <a:schemeClr val="tx1">
                <a:alpha val="81000"/>
              </a:schemeClr>
            </a:innerShdw>
          </a:effectLst>
          <a:scene3d>
            <a:camera prst="orthographicFront"/>
            <a:lightRig rig="sunset" dir="t"/>
          </a:scene3d>
          <a:sp3d extrusionH="76200" contourW="25400">
            <a:bevelT/>
            <a:extrusionClr>
              <a:schemeClr val="tx1"/>
            </a:extrusionClr>
            <a:contourClr>
              <a:schemeClr val="accent1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C1C3A595-7165-6F17-483A-DB49D6076015}"/>
              </a:ext>
            </a:extLst>
          </p:cNvPr>
          <p:cNvSpPr txBox="1"/>
          <p:nvPr/>
        </p:nvSpPr>
        <p:spPr>
          <a:xfrm>
            <a:off x="943372" y="5492764"/>
            <a:ext cx="1966291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600" dirty="0">
                <a:latin typeface="Corbel" panose="020B0503020204020204" pitchFamily="34" charset="0"/>
              </a:rPr>
              <a:t>1316 m³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1A08438-6BAF-B606-1295-9D04C40B2C75}"/>
              </a:ext>
            </a:extLst>
          </p:cNvPr>
          <p:cNvSpPr txBox="1"/>
          <p:nvPr/>
        </p:nvSpPr>
        <p:spPr>
          <a:xfrm>
            <a:off x="951098" y="1435654"/>
            <a:ext cx="1966291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600" dirty="0">
                <a:latin typeface="Corbel" panose="020B0503020204020204" pitchFamily="34" charset="0"/>
              </a:rPr>
              <a:t>2336 m³</a:t>
            </a:r>
          </a:p>
        </p:txBody>
      </p:sp>
      <p:pic>
        <p:nvPicPr>
          <p:cNvPr id="16" name="Grafik 15" descr="Tropfender Wasserhahn Silhouette">
            <a:extLst>
              <a:ext uri="{FF2B5EF4-FFF2-40B4-BE49-F238E27FC236}">
                <a16:creationId xmlns:a16="http://schemas.microsoft.com/office/drawing/2014/main" id="{F3263600-82A3-C59F-3CB2-1D7472B63A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39187" y="941421"/>
            <a:ext cx="744492" cy="744492"/>
          </a:xfrm>
          <a:prstGeom prst="rect">
            <a:avLst/>
          </a:prstGeom>
        </p:spPr>
      </p:pic>
      <p:pic>
        <p:nvPicPr>
          <p:cNvPr id="17" name="Grafik 16" descr="Tropfender Wasserhahn Silhouette">
            <a:extLst>
              <a:ext uri="{FF2B5EF4-FFF2-40B4-BE49-F238E27FC236}">
                <a16:creationId xmlns:a16="http://schemas.microsoft.com/office/drawing/2014/main" id="{94366807-5B36-E7AD-F30A-4A5D33AE2F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217513" y="941421"/>
            <a:ext cx="744492" cy="74449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5417486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9" grpId="0" animBg="1"/>
      <p:bldP spid="12" grpId="0"/>
      <p:bldP spid="1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2476010" y="95724"/>
            <a:ext cx="723680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Bericht des 1. Vorsitzenden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sp>
        <p:nvSpPr>
          <p:cNvPr id="4" name="!!Überschrift">
            <a:extLst>
              <a:ext uri="{FF2B5EF4-FFF2-40B4-BE49-F238E27FC236}">
                <a16:creationId xmlns:a16="http://schemas.microsoft.com/office/drawing/2014/main" id="{70B63C12-BE52-FCA1-6C5A-B8DFE41084E6}"/>
              </a:ext>
            </a:extLst>
          </p:cNvPr>
          <p:cNvSpPr txBox="1"/>
          <p:nvPr/>
        </p:nvSpPr>
        <p:spPr>
          <a:xfrm>
            <a:off x="4006180" y="869936"/>
            <a:ext cx="5832648" cy="10341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Mitgliedsbeiträge</a:t>
            </a:r>
          </a:p>
          <a:p>
            <a:pPr algn="ctr">
              <a:lnSpc>
                <a:spcPct val="90000"/>
              </a:lnSpc>
            </a:pPr>
            <a:endParaRPr lang="de-DE" sz="2400" dirty="0">
              <a:latin typeface="Corbel" panose="020B0503020204020204" pitchFamily="34" charset="0"/>
            </a:endParaRPr>
          </a:p>
        </p:txBody>
      </p:sp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049F7EDF-76EE-2E2A-B822-76A90906F3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0196" y="1628800"/>
            <a:ext cx="5328592" cy="508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333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2476010" y="95724"/>
            <a:ext cx="723680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Bericht des 1. Vorsitzenden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sp>
        <p:nvSpPr>
          <p:cNvPr id="4" name="!!Überschrift">
            <a:extLst>
              <a:ext uri="{FF2B5EF4-FFF2-40B4-BE49-F238E27FC236}">
                <a16:creationId xmlns:a16="http://schemas.microsoft.com/office/drawing/2014/main" id="{70B63C12-BE52-FCA1-6C5A-B8DFE41084E6}"/>
              </a:ext>
            </a:extLst>
          </p:cNvPr>
          <p:cNvSpPr txBox="1"/>
          <p:nvPr/>
        </p:nvSpPr>
        <p:spPr>
          <a:xfrm>
            <a:off x="3957628" y="1112755"/>
            <a:ext cx="7178361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600" dirty="0">
                <a:latin typeface="Corbel" panose="020B0503020204020204" pitchFamily="34" charset="0"/>
              </a:rPr>
              <a:t>Mitgliedsbeiträge im Vergleich</a:t>
            </a:r>
          </a:p>
        </p:txBody>
      </p:sp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D5264137-8BFA-3ED6-23E9-8D9F691B8BAB}"/>
              </a:ext>
            </a:extLst>
          </p:cNvPr>
          <p:cNvSpPr txBox="1"/>
          <p:nvPr/>
        </p:nvSpPr>
        <p:spPr>
          <a:xfrm>
            <a:off x="3878325" y="2196354"/>
            <a:ext cx="1110815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rgbClr val="FF0000"/>
                </a:solidFill>
                <a:latin typeface="Corbel" panose="020B0503020204020204" pitchFamily="34" charset="0"/>
              </a:rPr>
              <a:t>FCB</a:t>
            </a:r>
          </a:p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55</a:t>
            </a:r>
          </a:p>
          <a:p>
            <a:pPr algn="ctr">
              <a:lnSpc>
                <a:spcPct val="90000"/>
              </a:lnSpc>
            </a:pPr>
            <a:endParaRPr lang="de-DE" sz="2400" dirty="0">
              <a:latin typeface="Corbel" panose="020B0503020204020204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20     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9F94227-7A43-BD3C-60FF-DFE780E88DE3}"/>
              </a:ext>
            </a:extLst>
          </p:cNvPr>
          <p:cNvSpPr txBox="1"/>
          <p:nvPr/>
        </p:nvSpPr>
        <p:spPr>
          <a:xfrm>
            <a:off x="1639697" y="2565430"/>
            <a:ext cx="2088232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Erwachsener</a:t>
            </a:r>
          </a:p>
          <a:p>
            <a:pPr algn="ctr">
              <a:lnSpc>
                <a:spcPct val="90000"/>
              </a:lnSpc>
            </a:pPr>
            <a:endParaRPr lang="de-DE" sz="2400" dirty="0">
              <a:latin typeface="Corbel" panose="020B0503020204020204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Kind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B26C8D1-A753-3A2C-EFB6-4D2D9C35F04B}"/>
              </a:ext>
            </a:extLst>
          </p:cNvPr>
          <p:cNvSpPr txBox="1"/>
          <p:nvPr/>
        </p:nvSpPr>
        <p:spPr>
          <a:xfrm>
            <a:off x="1548602" y="5730400"/>
            <a:ext cx="10070072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In vielen Vereinen wird pro Abteilung noch extra Beitrag verlangt! </a:t>
            </a:r>
          </a:p>
          <a:p>
            <a:pPr algn="ctr">
              <a:lnSpc>
                <a:spcPct val="90000"/>
              </a:lnSpc>
            </a:pPr>
            <a:endParaRPr lang="de-DE" sz="2400" dirty="0">
              <a:latin typeface="Corbel" panose="020B0503020204020204" pitchFamily="34" charset="0"/>
            </a:endParaRPr>
          </a:p>
        </p:txBody>
      </p: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9FC54822-32FE-48EE-4114-E7F5967255D7}"/>
              </a:ext>
            </a:extLst>
          </p:cNvPr>
          <p:cNvCxnSpPr/>
          <p:nvPr/>
        </p:nvCxnSpPr>
        <p:spPr>
          <a:xfrm>
            <a:off x="3813467" y="3933582"/>
            <a:ext cx="8064896" cy="0"/>
          </a:xfrm>
          <a:prstGeom prst="line">
            <a:avLst/>
          </a:prstGeom>
          <a:ln>
            <a:solidFill>
              <a:srgbClr val="FF0000"/>
            </a:solidFill>
            <a:tailEnd type="non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4" name="Textfeld 13">
            <a:extLst>
              <a:ext uri="{FF2B5EF4-FFF2-40B4-BE49-F238E27FC236}">
                <a16:creationId xmlns:a16="http://schemas.microsoft.com/office/drawing/2014/main" id="{B5C255D6-6DB2-A028-2A76-FF3DC85222FF}"/>
              </a:ext>
            </a:extLst>
          </p:cNvPr>
          <p:cNvSpPr txBox="1"/>
          <p:nvPr/>
        </p:nvSpPr>
        <p:spPr>
          <a:xfrm>
            <a:off x="4191509" y="4013150"/>
            <a:ext cx="7686854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75	      139		       90		       95		       144</a:t>
            </a:r>
          </a:p>
        </p:txBody>
      </p:sp>
      <p:pic>
        <p:nvPicPr>
          <p:cNvPr id="9" name="Grafik 8" descr="Fliegendes Geld Silhouette">
            <a:extLst>
              <a:ext uri="{FF2B5EF4-FFF2-40B4-BE49-F238E27FC236}">
                <a16:creationId xmlns:a16="http://schemas.microsoft.com/office/drawing/2014/main" id="{42CD3286-B1EB-8A0F-6AED-65E3E89EF7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19162" y="4447263"/>
            <a:ext cx="654896" cy="654896"/>
          </a:xfrm>
          <a:prstGeom prst="rect">
            <a:avLst/>
          </a:prstGeom>
        </p:spPr>
      </p:pic>
      <p:pic>
        <p:nvPicPr>
          <p:cNvPr id="10" name="Grafik 9" descr="Fliegendes Geld Silhouette">
            <a:extLst>
              <a:ext uri="{FF2B5EF4-FFF2-40B4-BE49-F238E27FC236}">
                <a16:creationId xmlns:a16="http://schemas.microsoft.com/office/drawing/2014/main" id="{DC259443-B3ED-7CBF-12C1-FB39081732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19362" y="4439441"/>
            <a:ext cx="654896" cy="654896"/>
          </a:xfrm>
          <a:prstGeom prst="rect">
            <a:avLst/>
          </a:prstGeom>
        </p:spPr>
      </p:pic>
      <p:pic>
        <p:nvPicPr>
          <p:cNvPr id="12" name="Grafik 11" descr="Fliegendes Geld Silhouette">
            <a:extLst>
              <a:ext uri="{FF2B5EF4-FFF2-40B4-BE49-F238E27FC236}">
                <a16:creationId xmlns:a16="http://schemas.microsoft.com/office/drawing/2014/main" id="{710CAEBD-B1D4-1B35-6C79-F6029E86E2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91570" y="4442277"/>
            <a:ext cx="654896" cy="654896"/>
          </a:xfrm>
          <a:prstGeom prst="rect">
            <a:avLst/>
          </a:prstGeom>
        </p:spPr>
      </p:pic>
      <p:pic>
        <p:nvPicPr>
          <p:cNvPr id="15" name="Grafik 14" descr="Fliegendes Geld Silhouette">
            <a:extLst>
              <a:ext uri="{FF2B5EF4-FFF2-40B4-BE49-F238E27FC236}">
                <a16:creationId xmlns:a16="http://schemas.microsoft.com/office/drawing/2014/main" id="{E9A9CFE6-FFBF-68E0-9E38-3EAF6AE563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63778" y="4451658"/>
            <a:ext cx="654896" cy="654896"/>
          </a:xfrm>
          <a:prstGeom prst="rect">
            <a:avLst/>
          </a:prstGeom>
        </p:spPr>
      </p:pic>
      <p:pic>
        <p:nvPicPr>
          <p:cNvPr id="17" name="Grafik 16" descr="Sparschwein Silhouette">
            <a:extLst>
              <a:ext uri="{FF2B5EF4-FFF2-40B4-BE49-F238E27FC236}">
                <a16:creationId xmlns:a16="http://schemas.microsoft.com/office/drawing/2014/main" id="{FC20877B-4845-382F-09A3-DC9DE8E00E3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976533" y="4289946"/>
            <a:ext cx="914400" cy="914400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1E6FD5DC-1873-9ECD-4994-1CB4B291F971}"/>
              </a:ext>
            </a:extLst>
          </p:cNvPr>
          <p:cNvSpPr txBox="1"/>
          <p:nvPr/>
        </p:nvSpPr>
        <p:spPr>
          <a:xfrm>
            <a:off x="5107451" y="2177271"/>
            <a:ext cx="1278317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rgbClr val="FFFF00"/>
                </a:solidFill>
                <a:latin typeface="Corbel" panose="020B0503020204020204" pitchFamily="34" charset="0"/>
              </a:rPr>
              <a:t>Verein A</a:t>
            </a:r>
            <a:r>
              <a:rPr lang="de-DE" sz="2400" dirty="0">
                <a:latin typeface="Corbel" panose="020B0503020204020204" pitchFamily="34" charset="0"/>
              </a:rPr>
              <a:t> 79</a:t>
            </a:r>
          </a:p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	</a:t>
            </a:r>
          </a:p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 60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E675F442-7F31-C46F-EF8F-99A8DACA15D4}"/>
              </a:ext>
            </a:extLst>
          </p:cNvPr>
          <p:cNvSpPr txBox="1"/>
          <p:nvPr/>
        </p:nvSpPr>
        <p:spPr>
          <a:xfrm>
            <a:off x="6907651" y="2177271"/>
            <a:ext cx="1278317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rgbClr val="0070C0"/>
                </a:solidFill>
                <a:latin typeface="Corbel" panose="020B0503020204020204" pitchFamily="34" charset="0"/>
              </a:rPr>
              <a:t>Verein B</a:t>
            </a:r>
            <a:endParaRPr lang="de-DE" sz="2400" dirty="0">
              <a:latin typeface="Corbel" panose="020B0503020204020204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60</a:t>
            </a:r>
          </a:p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	</a:t>
            </a:r>
          </a:p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30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743ECF6D-3CA3-1977-E922-CAE16FDC6587}"/>
              </a:ext>
            </a:extLst>
          </p:cNvPr>
          <p:cNvSpPr txBox="1"/>
          <p:nvPr/>
        </p:nvSpPr>
        <p:spPr>
          <a:xfrm>
            <a:off x="8779859" y="2179712"/>
            <a:ext cx="1278317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</a:rPr>
              <a:t>Verein C</a:t>
            </a:r>
          </a:p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60</a:t>
            </a:r>
          </a:p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	</a:t>
            </a:r>
          </a:p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35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A83E35D4-660A-D821-2EC0-23BE1BC17600}"/>
              </a:ext>
            </a:extLst>
          </p:cNvPr>
          <p:cNvSpPr txBox="1"/>
          <p:nvPr/>
        </p:nvSpPr>
        <p:spPr>
          <a:xfrm>
            <a:off x="10652067" y="2168172"/>
            <a:ext cx="1278317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400" dirty="0">
                <a:solidFill>
                  <a:srgbClr val="00B050"/>
                </a:solidFill>
                <a:latin typeface="Corbel" panose="020B0503020204020204" pitchFamily="34" charset="0"/>
              </a:rPr>
              <a:t>Verein D</a:t>
            </a:r>
          </a:p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84</a:t>
            </a:r>
          </a:p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	</a:t>
            </a:r>
          </a:p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60</a:t>
            </a:r>
          </a:p>
        </p:txBody>
      </p:sp>
    </p:spTree>
    <p:extLst>
      <p:ext uri="{BB962C8B-B14F-4D97-AF65-F5344CB8AC3E}">
        <p14:creationId xmlns:p14="http://schemas.microsoft.com/office/powerpoint/2010/main" val="14507391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14" grpId="0"/>
      <p:bldP spid="18" grpId="0"/>
      <p:bldP spid="19" grpId="0"/>
      <p:bldP spid="22" grpId="0"/>
      <p:bldP spid="2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3178088" y="95724"/>
            <a:ext cx="5832648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Bericht des Kassiers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sp>
        <p:nvSpPr>
          <p:cNvPr id="3" name="!!Überschrift">
            <a:extLst>
              <a:ext uri="{FF2B5EF4-FFF2-40B4-BE49-F238E27FC236}">
                <a16:creationId xmlns:a16="http://schemas.microsoft.com/office/drawing/2014/main" id="{F4BE6259-596B-D9D5-588D-333F1ED13CD6}"/>
              </a:ext>
            </a:extLst>
          </p:cNvPr>
          <p:cNvSpPr txBox="1"/>
          <p:nvPr/>
        </p:nvSpPr>
        <p:spPr>
          <a:xfrm>
            <a:off x="3358108" y="2132510"/>
            <a:ext cx="5832648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9600" dirty="0">
                <a:latin typeface="Corbel" panose="020B0503020204020204" pitchFamily="34" charset="0"/>
              </a:rPr>
              <a:t>Christoph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0B63C12-BE52-FCA1-6C5A-B8DFE41084E6}"/>
              </a:ext>
            </a:extLst>
          </p:cNvPr>
          <p:cNvSpPr txBox="1"/>
          <p:nvPr/>
        </p:nvSpPr>
        <p:spPr>
          <a:xfrm>
            <a:off x="5548338" y="3751883"/>
            <a:ext cx="5832648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9600" dirty="0">
                <a:latin typeface="Corbel" panose="020B0503020204020204" pitchFamily="34" charset="0"/>
              </a:rPr>
              <a:t>Karl</a:t>
            </a:r>
          </a:p>
        </p:txBody>
      </p:sp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pic>
        <p:nvPicPr>
          <p:cNvPr id="6" name="!!Überschrift" descr="Januar | Kreisverwaltung Donnersbergkreis">
            <a:extLst>
              <a:ext uri="{FF2B5EF4-FFF2-40B4-BE49-F238E27FC236}">
                <a16:creationId xmlns:a16="http://schemas.microsoft.com/office/drawing/2014/main" id="{6AADBBB3-3CF9-EFE0-B889-3DFB23476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155" y="3356993"/>
            <a:ext cx="3516367" cy="2211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31EF8910-EB4F-9FBC-82D9-ECC644090C8C}"/>
              </a:ext>
            </a:extLst>
          </p:cNvPr>
          <p:cNvSpPr txBox="1"/>
          <p:nvPr/>
        </p:nvSpPr>
        <p:spPr>
          <a:xfrm>
            <a:off x="3358108" y="1057956"/>
            <a:ext cx="5832648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Kassenbericht 2023</a:t>
            </a:r>
          </a:p>
        </p:txBody>
      </p:sp>
    </p:spTree>
    <p:extLst>
      <p:ext uri="{BB962C8B-B14F-4D97-AF65-F5344CB8AC3E}">
        <p14:creationId xmlns:p14="http://schemas.microsoft.com/office/powerpoint/2010/main" val="2453795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Überschrift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3178088" y="95724"/>
            <a:ext cx="5832648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Kassenbericht 2023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sp>
        <p:nvSpPr>
          <p:cNvPr id="7" name="Text Box 1">
            <a:extLst>
              <a:ext uri="{FF2B5EF4-FFF2-40B4-BE49-F238E27FC236}">
                <a16:creationId xmlns:a16="http://schemas.microsoft.com/office/drawing/2014/main" id="{445C7E7C-8545-8623-5D65-C81D82EC85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8148" y="2066946"/>
            <a:ext cx="7772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30200" indent="-330200">
              <a:spcBef>
                <a:spcPts val="800"/>
              </a:spcBef>
              <a:buFont typeface="Wingdings" charset="2"/>
              <a:buChar char=""/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</a:pPr>
            <a:r>
              <a:rPr lang="de-DE" altLang="de-DE" sz="3200" dirty="0">
                <a:latin typeface="Century Gothic" panose="020B0502020202020204" pitchFamily="34" charset="0"/>
              </a:rPr>
              <a:t>Einnahmen 2023</a:t>
            </a:r>
          </a:p>
          <a:p>
            <a:pPr marL="330200" indent="-330200">
              <a:spcBef>
                <a:spcPts val="800"/>
              </a:spcBef>
              <a:buFont typeface="Wingdings" charset="2"/>
              <a:buChar char=""/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</a:pPr>
            <a:r>
              <a:rPr lang="de-DE" altLang="de-DE" sz="3200" dirty="0">
                <a:latin typeface="Century Gothic" panose="020B0502020202020204" pitchFamily="34" charset="0"/>
              </a:rPr>
              <a:t>Ausgaben 2023</a:t>
            </a:r>
          </a:p>
          <a:p>
            <a:pPr marL="330200" indent="-330200">
              <a:spcBef>
                <a:spcPts val="800"/>
              </a:spcBef>
              <a:buFont typeface="Wingdings" charset="2"/>
              <a:buChar char=""/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</a:pPr>
            <a:r>
              <a:rPr lang="de-DE" altLang="de-DE" sz="3200" dirty="0">
                <a:latin typeface="Century Gothic" panose="020B0502020202020204" pitchFamily="34" charset="0"/>
              </a:rPr>
              <a:t>Gesamtübersicht</a:t>
            </a:r>
          </a:p>
          <a:p>
            <a:pPr marL="330200" indent="-330200">
              <a:spcBef>
                <a:spcPts val="800"/>
              </a:spcBef>
              <a:buFont typeface="Wingdings" charset="2"/>
              <a:buChar char=""/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</a:pPr>
            <a:r>
              <a:rPr lang="de-DE" altLang="de-DE" sz="3200" dirty="0">
                <a:latin typeface="Century Gothic" panose="020B0502020202020204" pitchFamily="34" charset="0"/>
              </a:rPr>
              <a:t>Entwicklung 2013 - 2023</a:t>
            </a:r>
          </a:p>
          <a:p>
            <a:pPr marL="330200" indent="-330200">
              <a:spcBef>
                <a:spcPts val="800"/>
              </a:spcBef>
              <a:buFont typeface="Wingdings" charset="2"/>
              <a:buChar char=""/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</a:pPr>
            <a:r>
              <a:rPr lang="de-DE" altLang="de-DE" sz="3200" dirty="0">
                <a:latin typeface="Century Gothic" panose="020B0502020202020204" pitchFamily="34" charset="0"/>
              </a:rPr>
              <a:t>Kassenstand der Abteilungen</a:t>
            </a:r>
          </a:p>
          <a:p>
            <a:pPr marL="330200" indent="-330200">
              <a:spcBef>
                <a:spcPts val="800"/>
              </a:spcBef>
              <a:buFont typeface="Wingdings" charset="2"/>
              <a:buChar char=""/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</a:pPr>
            <a:r>
              <a:rPr lang="de-DE" altLang="de-DE" sz="3200" dirty="0">
                <a:latin typeface="Century Gothic" panose="020B0502020202020204" pitchFamily="34" charset="0"/>
              </a:rPr>
              <a:t>Entlastung der Vorstandschaft</a:t>
            </a:r>
          </a:p>
        </p:txBody>
      </p:sp>
    </p:spTree>
    <p:extLst>
      <p:ext uri="{BB962C8B-B14F-4D97-AF65-F5344CB8AC3E}">
        <p14:creationId xmlns:p14="http://schemas.microsoft.com/office/powerpoint/2010/main" val="24079866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Überschrift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3178088" y="95724"/>
            <a:ext cx="7884876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Kassenbericht 2023 - Einnahmen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F921D1C0-51C9-0FD2-5F2B-80D6E4C900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2323967"/>
              </p:ext>
            </p:extLst>
          </p:nvPr>
        </p:nvGraphicFramePr>
        <p:xfrm>
          <a:off x="1437270" y="980728"/>
          <a:ext cx="9144000" cy="5877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5397311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3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3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3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3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 uiExpand="1">
        <p:bldSub>
          <a:bldChart bld="category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Überschrift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3178088" y="42582"/>
            <a:ext cx="5832648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Totengedenken</a:t>
            </a:r>
          </a:p>
        </p:txBody>
      </p:sp>
      <p:pic>
        <p:nvPicPr>
          <p:cNvPr id="3" name="Grafik 2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54EE03C1-0526-A432-FB4E-8F1474742F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pic>
        <p:nvPicPr>
          <p:cNvPr id="5" name="Grafik 4" descr="Ein Bild, das Wolke, Himmel, Nebel, Screenshot enthält.&#10;&#10;Automatisch generierte Beschreibung">
            <a:extLst>
              <a:ext uri="{FF2B5EF4-FFF2-40B4-BE49-F238E27FC236}">
                <a16:creationId xmlns:a16="http://schemas.microsoft.com/office/drawing/2014/main" id="{44541E2A-3876-A976-BB5A-CF7D128E250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872" y="925335"/>
            <a:ext cx="10574910" cy="5932665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02459038-1A12-A28C-4277-E8461BC90EF7}"/>
              </a:ext>
            </a:extLst>
          </p:cNvPr>
          <p:cNvSpPr txBox="1"/>
          <p:nvPr/>
        </p:nvSpPr>
        <p:spPr>
          <a:xfrm>
            <a:off x="7973964" y="3804221"/>
            <a:ext cx="4181597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5400" dirty="0">
                <a:latin typeface="Corbel" panose="020B0503020204020204" pitchFamily="34" charset="0"/>
              </a:rPr>
              <a:t>Jan Gläser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7547379-C051-6088-7519-955671DB0A4E}"/>
              </a:ext>
            </a:extLst>
          </p:cNvPr>
          <p:cNvSpPr txBox="1"/>
          <p:nvPr/>
        </p:nvSpPr>
        <p:spPr>
          <a:xfrm>
            <a:off x="2580762" y="1683693"/>
            <a:ext cx="7416824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5400" dirty="0">
                <a:latin typeface="Corbel" panose="020B0503020204020204" pitchFamily="34" charset="0"/>
              </a:rPr>
              <a:t>Christine Schäfer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E9457A4-30F1-6C26-AEE6-90D0BEB86AA9}"/>
              </a:ext>
            </a:extLst>
          </p:cNvPr>
          <p:cNvSpPr txBox="1"/>
          <p:nvPr/>
        </p:nvSpPr>
        <p:spPr>
          <a:xfrm>
            <a:off x="0" y="3633762"/>
            <a:ext cx="5832648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5400" dirty="0">
                <a:latin typeface="Corbel" panose="020B0503020204020204" pitchFamily="34" charset="0"/>
              </a:rPr>
              <a:t>Alois </a:t>
            </a:r>
            <a:r>
              <a:rPr lang="de-DE" sz="5400" dirty="0" err="1">
                <a:latin typeface="Corbel" panose="020B0503020204020204" pitchFamily="34" charset="0"/>
              </a:rPr>
              <a:t>Birkl</a:t>
            </a:r>
            <a:endParaRPr lang="de-DE" sz="5400" dirty="0">
              <a:latin typeface="Corbel" panose="020B0503020204020204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08697FB-6965-89DC-CE20-954063F8044F}"/>
              </a:ext>
            </a:extLst>
          </p:cNvPr>
          <p:cNvSpPr txBox="1"/>
          <p:nvPr/>
        </p:nvSpPr>
        <p:spPr>
          <a:xfrm>
            <a:off x="2812915" y="5583831"/>
            <a:ext cx="7416824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5400" dirty="0">
                <a:latin typeface="Corbel" panose="020B0503020204020204" pitchFamily="34" charset="0"/>
              </a:rPr>
              <a:t>Ludwig </a:t>
            </a:r>
            <a:r>
              <a:rPr lang="de-DE" sz="5400" dirty="0" err="1">
                <a:latin typeface="Corbel" panose="020B0503020204020204" pitchFamily="34" charset="0"/>
              </a:rPr>
              <a:t>Mackle</a:t>
            </a:r>
            <a:r>
              <a:rPr lang="de-DE" sz="5400" dirty="0">
                <a:latin typeface="Corbel" panose="020B0503020204020204" pitchFamily="34" charset="0"/>
              </a:rPr>
              <a:t> sen.</a:t>
            </a:r>
          </a:p>
        </p:txBody>
      </p:sp>
    </p:spTree>
    <p:extLst>
      <p:ext uri="{BB962C8B-B14F-4D97-AF65-F5344CB8AC3E}">
        <p14:creationId xmlns:p14="http://schemas.microsoft.com/office/powerpoint/2010/main" val="24574780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3178088" y="95724"/>
            <a:ext cx="738082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Kassenbericht 2023 - Ausgaben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graphicFrame>
        <p:nvGraphicFramePr>
          <p:cNvPr id="4" name="!!Überschrift">
            <a:extLst>
              <a:ext uri="{FF2B5EF4-FFF2-40B4-BE49-F238E27FC236}">
                <a16:creationId xmlns:a16="http://schemas.microsoft.com/office/drawing/2014/main" id="{70F0B211-82CA-AF39-E49B-E88387A1F9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6120625"/>
              </p:ext>
            </p:extLst>
          </p:nvPr>
        </p:nvGraphicFramePr>
        <p:xfrm>
          <a:off x="1485900" y="548680"/>
          <a:ext cx="9721080" cy="68461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59421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4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4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4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4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4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category"/>
        </p:bldSub>
      </p:bldGraphic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Überschrift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3178088" y="95724"/>
            <a:ext cx="738082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Kassenbericht 2023 - Übersicht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71D2AD51-209F-0912-05D4-A6D84CCDE3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4912669"/>
              </p:ext>
            </p:extLst>
          </p:nvPr>
        </p:nvGraphicFramePr>
        <p:xfrm>
          <a:off x="3790156" y="1556792"/>
          <a:ext cx="7560840" cy="4262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70916">
                  <a:extLst>
                    <a:ext uri="{9D8B030D-6E8A-4147-A177-3AD203B41FA5}">
                      <a16:colId xmlns:a16="http://schemas.microsoft.com/office/drawing/2014/main" val="3549178160"/>
                    </a:ext>
                  </a:extLst>
                </a:gridCol>
                <a:gridCol w="2889924">
                  <a:extLst>
                    <a:ext uri="{9D8B030D-6E8A-4147-A177-3AD203B41FA5}">
                      <a16:colId xmlns:a16="http://schemas.microsoft.com/office/drawing/2014/main" val="2693320331"/>
                    </a:ext>
                  </a:extLst>
                </a:gridCol>
              </a:tblGrid>
              <a:tr h="472427">
                <a:tc>
                  <a:txBody>
                    <a:bodyPr/>
                    <a:lstStyle/>
                    <a:p>
                      <a:r>
                        <a:rPr lang="de-DE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Kassenbestand 31.12.2022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000" b="0" dirty="0">
                          <a:solidFill>
                            <a:srgbClr val="C00000"/>
                          </a:solidFill>
                          <a:latin typeface="Century Gothic" panose="020B0502020202020204" pitchFamily="34" charset="0"/>
                        </a:rPr>
                        <a:t>   - 75.913,95 €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2520512"/>
                  </a:ext>
                </a:extLst>
              </a:tr>
              <a:tr h="472427">
                <a:tc>
                  <a:txBody>
                    <a:bodyPr/>
                    <a:lstStyle/>
                    <a:p>
                      <a:r>
                        <a:rPr lang="de-DE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Kassenbestand 31.12.2023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   </a:t>
                      </a:r>
                      <a:r>
                        <a:rPr lang="de-DE" sz="2000" b="0" dirty="0">
                          <a:solidFill>
                            <a:srgbClr val="C00000"/>
                          </a:solidFill>
                          <a:latin typeface="Century Gothic" panose="020B0502020202020204" pitchFamily="34" charset="0"/>
                        </a:rPr>
                        <a:t>- 48.088,96 €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4596974"/>
                  </a:ext>
                </a:extLst>
              </a:tr>
              <a:tr h="471600">
                <a:tc>
                  <a:txBody>
                    <a:bodyPr/>
                    <a:lstStyle/>
                    <a:p>
                      <a:r>
                        <a:rPr lang="de-DE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Gewinn 2023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000" b="0" dirty="0">
                          <a:solidFill>
                            <a:srgbClr val="C00000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2000" b="1" dirty="0">
                          <a:solidFill>
                            <a:srgbClr val="00B050"/>
                          </a:solidFill>
                          <a:latin typeface="Century Gothic" panose="020B0502020202020204" pitchFamily="34" charset="0"/>
                        </a:rPr>
                        <a:t>27.824,99 €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4089265"/>
                  </a:ext>
                </a:extLst>
              </a:tr>
              <a:tr h="471600">
                <a:tc>
                  <a:txBody>
                    <a:bodyPr/>
                    <a:lstStyle/>
                    <a:p>
                      <a:endParaRPr lang="de-DE" sz="20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DE" sz="2000" b="0" dirty="0">
                        <a:solidFill>
                          <a:srgbClr val="00B05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9060672"/>
                  </a:ext>
                </a:extLst>
              </a:tr>
              <a:tr h="488210">
                <a:tc>
                  <a:txBody>
                    <a:bodyPr/>
                    <a:lstStyle/>
                    <a:p>
                      <a:r>
                        <a:rPr lang="de-DE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Darlehen #120412945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000" b="0" dirty="0">
                          <a:solidFill>
                            <a:srgbClr val="C00000"/>
                          </a:solidFill>
                          <a:latin typeface="Century Gothic" panose="020B0502020202020204" pitchFamily="34" charset="0"/>
                        </a:rPr>
                        <a:t>23.247,09 €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4313393"/>
                  </a:ext>
                </a:extLst>
              </a:tr>
              <a:tr h="471600">
                <a:tc>
                  <a:txBody>
                    <a:bodyPr/>
                    <a:lstStyle/>
                    <a:p>
                      <a:r>
                        <a:rPr lang="de-DE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Darlehen # 20412945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000" b="0" dirty="0">
                          <a:solidFill>
                            <a:srgbClr val="C00000"/>
                          </a:solidFill>
                          <a:latin typeface="Century Gothic" panose="020B0502020202020204" pitchFamily="34" charset="0"/>
                        </a:rPr>
                        <a:t>12.059,41 €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8429083"/>
                  </a:ext>
                </a:extLst>
              </a:tr>
              <a:tr h="471600">
                <a:tc>
                  <a:txBody>
                    <a:bodyPr/>
                    <a:lstStyle/>
                    <a:p>
                      <a:r>
                        <a:rPr lang="de-DE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Darlehen # 320412945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000" b="0" dirty="0">
                          <a:solidFill>
                            <a:srgbClr val="C00000"/>
                          </a:solidFill>
                          <a:latin typeface="Century Gothic" panose="020B0502020202020204" pitchFamily="34" charset="0"/>
                        </a:rPr>
                        <a:t>23.643,06 €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910527"/>
                  </a:ext>
                </a:extLst>
              </a:tr>
              <a:tr h="471600">
                <a:tc>
                  <a:txBody>
                    <a:bodyPr/>
                    <a:lstStyle/>
                    <a:p>
                      <a:r>
                        <a:rPr lang="de-DE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Darlehen # 420412945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000" b="0" dirty="0">
                          <a:solidFill>
                            <a:srgbClr val="C00000"/>
                          </a:solidFill>
                          <a:latin typeface="Century Gothic" panose="020B0502020202020204" pitchFamily="34" charset="0"/>
                        </a:rPr>
                        <a:t>5.459,74 €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035522"/>
                  </a:ext>
                </a:extLst>
              </a:tr>
              <a:tr h="471600">
                <a:tc>
                  <a:txBody>
                    <a:bodyPr/>
                    <a:lstStyle/>
                    <a:p>
                      <a:r>
                        <a:rPr lang="de-DE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Bankguthaben Raiffeisenbank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000" b="0" dirty="0">
                          <a:solidFill>
                            <a:srgbClr val="00B050"/>
                          </a:solidFill>
                          <a:latin typeface="Century Gothic" panose="020B0502020202020204" pitchFamily="34" charset="0"/>
                        </a:rPr>
                        <a:t>16.320,34 €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32252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932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3178088" y="95724"/>
            <a:ext cx="738082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Kassenbericht 2023 - Übersicht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45E5CD1F-D6D6-9B7F-C219-BCE25F6477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9812410"/>
              </p:ext>
            </p:extLst>
          </p:nvPr>
        </p:nvGraphicFramePr>
        <p:xfrm>
          <a:off x="2647831" y="1936578"/>
          <a:ext cx="8856984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E36E34D9-554A-2B23-5F9A-4EEFDFD3F6DC}"/>
              </a:ext>
            </a:extLst>
          </p:cNvPr>
          <p:cNvSpPr txBox="1"/>
          <p:nvPr/>
        </p:nvSpPr>
        <p:spPr>
          <a:xfrm>
            <a:off x="3663280" y="1656698"/>
            <a:ext cx="1512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latin typeface="Century Gothic" panose="020B0502020202020204" pitchFamily="34" charset="0"/>
              </a:rPr>
              <a:t>Kassenbestand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376DA21-E366-BBCC-DD97-2C17BA6D089C}"/>
              </a:ext>
            </a:extLst>
          </p:cNvPr>
          <p:cNvSpPr txBox="1"/>
          <p:nvPr/>
        </p:nvSpPr>
        <p:spPr>
          <a:xfrm>
            <a:off x="5747843" y="1674760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latin typeface="Century Gothic" panose="020B0502020202020204" pitchFamily="34" charset="0"/>
              </a:rPr>
              <a:t>Jahresüberschuss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5FA773D-EF4D-34BF-1A47-C4C59AD632FC}"/>
              </a:ext>
            </a:extLst>
          </p:cNvPr>
          <p:cNvSpPr txBox="1"/>
          <p:nvPr/>
        </p:nvSpPr>
        <p:spPr>
          <a:xfrm>
            <a:off x="3220395" y="1055760"/>
            <a:ext cx="61800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dirty="0">
                <a:latin typeface="Century Gothic" panose="020B0502020202020204" pitchFamily="34" charset="0"/>
                <a:cs typeface="Arial" pitchFamily="34" charset="0"/>
              </a:rPr>
              <a:t>Übersicht Jahresergebnisse seit 2013</a:t>
            </a:r>
          </a:p>
        </p:txBody>
      </p:sp>
    </p:spTree>
    <p:extLst>
      <p:ext uri="{BB962C8B-B14F-4D97-AF65-F5344CB8AC3E}">
        <p14:creationId xmlns:p14="http://schemas.microsoft.com/office/powerpoint/2010/main" val="53282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6" grpId="0"/>
      <p:bldP spid="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3178088" y="95724"/>
            <a:ext cx="738082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Kassenbericht 2023 - Übersicht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sp>
        <p:nvSpPr>
          <p:cNvPr id="3" name="!!Überschrift">
            <a:extLst>
              <a:ext uri="{FF2B5EF4-FFF2-40B4-BE49-F238E27FC236}">
                <a16:creationId xmlns:a16="http://schemas.microsoft.com/office/drawing/2014/main" id="{DACC1A35-5C30-BA11-5AAD-12678D0E59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0076" y="1118047"/>
            <a:ext cx="8103217" cy="9562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 sz="2800" dirty="0">
                <a:solidFill>
                  <a:srgbClr val="FFFFFF"/>
                </a:solidFill>
                <a:latin typeface="Century Gothic" panose="020B0502020202020204" pitchFamily="34" charset="0"/>
              </a:rPr>
              <a:t>Kassen-/Bankbestände 2023 – Abteilungen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 sz="2800" dirty="0">
                <a:solidFill>
                  <a:srgbClr val="FFFFFF"/>
                </a:solidFill>
                <a:latin typeface="Century Gothic" panose="020B0502020202020204" pitchFamily="34" charset="0"/>
              </a:rPr>
              <a:t>zum 31.12.2023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8AD6B0FD-DB85-59B8-3465-6468762493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85385" y="2539345"/>
            <a:ext cx="1442648" cy="371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 dirty="0">
                <a:latin typeface="Arial" charset="0"/>
              </a:rPr>
              <a:t>  2.188,57 €</a:t>
            </a:r>
          </a:p>
        </p:txBody>
      </p:sp>
      <p:pic>
        <p:nvPicPr>
          <p:cNvPr id="13" name="Picture 2" descr="C:\Users\Christoph\AppData\Local\Microsoft\Windows\INetCache\IE\QJSLY9V2\woman-2360498_960_720[1].jpg">
            <a:extLst>
              <a:ext uri="{FF2B5EF4-FFF2-40B4-BE49-F238E27FC236}">
                <a16:creationId xmlns:a16="http://schemas.microsoft.com/office/drawing/2014/main" id="{75E0CBE9-32C8-B9BD-6DAA-925B74DFED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3253" y="2410066"/>
            <a:ext cx="504056" cy="630070"/>
          </a:xfrm>
          <a:prstGeom prst="rect">
            <a:avLst/>
          </a:prstGeom>
          <a:noFill/>
        </p:spPr>
      </p:pic>
      <p:pic>
        <p:nvPicPr>
          <p:cNvPr id="14" name="Picture 3" descr="C:\Users\Christoph\AppData\Local\Microsoft\Windows\INetCache\IE\3PQKTPHJ\soccer-155947_960_720[1].png">
            <a:extLst>
              <a:ext uri="{FF2B5EF4-FFF2-40B4-BE49-F238E27FC236}">
                <a16:creationId xmlns:a16="http://schemas.microsoft.com/office/drawing/2014/main" id="{AE169377-8C89-135F-7D48-A318E87112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26385" y="3391101"/>
            <a:ext cx="657673" cy="576064"/>
          </a:xfrm>
          <a:prstGeom prst="rect">
            <a:avLst/>
          </a:prstGeom>
          <a:noFill/>
        </p:spPr>
      </p:pic>
      <p:pic>
        <p:nvPicPr>
          <p:cNvPr id="15" name="Picture 5" descr="C:\Users\Christoph\AppData\Local\Microsoft\Windows\INetCache\IE\3PQKTPHJ\1200px-Alpine_skiing_pictogram.svg[1].png">
            <a:extLst>
              <a:ext uri="{FF2B5EF4-FFF2-40B4-BE49-F238E27FC236}">
                <a16:creationId xmlns:a16="http://schemas.microsoft.com/office/drawing/2014/main" id="{8E56CEA5-334F-C831-E18B-E854CE03C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7181" y="4179623"/>
            <a:ext cx="648072" cy="648072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16" name="Picture 6" descr="C:\Users\Christoph\AppData\Local\Microsoft\Windows\INetCache\IE\3PQKTPHJ\1200px-Tennis_racket_and_ball[1].jpg">
            <a:extLst>
              <a:ext uri="{FF2B5EF4-FFF2-40B4-BE49-F238E27FC236}">
                <a16:creationId xmlns:a16="http://schemas.microsoft.com/office/drawing/2014/main" id="{9C0A8349-F291-B193-75F1-1145013AD7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17174" y="5133655"/>
            <a:ext cx="768085" cy="576064"/>
          </a:xfrm>
          <a:prstGeom prst="rect">
            <a:avLst/>
          </a:prstGeom>
          <a:noFill/>
        </p:spPr>
      </p:pic>
      <p:sp>
        <p:nvSpPr>
          <p:cNvPr id="4" name="Rectangle 4">
            <a:extLst>
              <a:ext uri="{FF2B5EF4-FFF2-40B4-BE49-F238E27FC236}">
                <a16:creationId xmlns:a16="http://schemas.microsoft.com/office/drawing/2014/main" id="{A6F33F00-A7E8-A66E-A477-E1287FEF61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5287" y="2539345"/>
            <a:ext cx="1224136" cy="371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 dirty="0">
                <a:latin typeface="Arial" charset="0"/>
              </a:rPr>
              <a:t>Fitness 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E7AF2EB-7721-4686-D613-1F2EE45FC0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5287" y="3493377"/>
            <a:ext cx="1224136" cy="371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 dirty="0">
                <a:latin typeface="Arial" charset="0"/>
              </a:rPr>
              <a:t>Fußball </a:t>
            </a: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F16B330B-5823-04EB-46EF-628B09C400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5287" y="4342854"/>
            <a:ext cx="1224136" cy="371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 dirty="0">
                <a:latin typeface="Arial" charset="0"/>
              </a:rPr>
              <a:t>Ski </a:t>
            </a:r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id="{E1A04444-E018-6286-D43E-9588DE8FF9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5287" y="5259467"/>
            <a:ext cx="1224136" cy="371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 dirty="0">
                <a:latin typeface="Arial" charset="0"/>
              </a:rPr>
              <a:t>Tennis </a:t>
            </a:r>
          </a:p>
        </p:txBody>
      </p:sp>
      <p:sp>
        <p:nvSpPr>
          <p:cNvPr id="18" name="Rectangle 3">
            <a:extLst>
              <a:ext uri="{FF2B5EF4-FFF2-40B4-BE49-F238E27FC236}">
                <a16:creationId xmlns:a16="http://schemas.microsoft.com/office/drawing/2014/main" id="{138E0D89-799B-AEF4-F349-CB0D2C8329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3807" y="3493377"/>
            <a:ext cx="1545804" cy="371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 dirty="0">
                <a:latin typeface="Arial" charset="0"/>
              </a:rPr>
              <a:t>  7.038,94 €</a:t>
            </a:r>
          </a:p>
        </p:txBody>
      </p:sp>
      <p:sp>
        <p:nvSpPr>
          <p:cNvPr id="21" name="Rectangle 3">
            <a:extLst>
              <a:ext uri="{FF2B5EF4-FFF2-40B4-BE49-F238E27FC236}">
                <a16:creationId xmlns:a16="http://schemas.microsoft.com/office/drawing/2014/main" id="{EC5D0EF7-C314-163B-E06E-B2806338A2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3807" y="4342854"/>
            <a:ext cx="1545804" cy="371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 dirty="0">
                <a:latin typeface="Arial" charset="0"/>
              </a:rPr>
              <a:t>  9.883,98 €</a:t>
            </a:r>
          </a:p>
        </p:txBody>
      </p:sp>
      <p:sp>
        <p:nvSpPr>
          <p:cNvPr id="22" name="Rectangle 3">
            <a:extLst>
              <a:ext uri="{FF2B5EF4-FFF2-40B4-BE49-F238E27FC236}">
                <a16:creationId xmlns:a16="http://schemas.microsoft.com/office/drawing/2014/main" id="{336619E8-FE84-7997-2E67-0D9803583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3807" y="5189975"/>
            <a:ext cx="1545804" cy="371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 dirty="0">
                <a:latin typeface="Arial" charset="0"/>
              </a:rPr>
              <a:t>  5.652,37 €</a:t>
            </a:r>
          </a:p>
        </p:txBody>
      </p:sp>
    </p:spTree>
    <p:extLst>
      <p:ext uri="{BB962C8B-B14F-4D97-AF65-F5344CB8AC3E}">
        <p14:creationId xmlns:p14="http://schemas.microsoft.com/office/powerpoint/2010/main" val="3184471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" grpId="0"/>
      <p:bldP spid="7" grpId="0"/>
      <p:bldP spid="9" grpId="0"/>
      <p:bldP spid="17" grpId="0"/>
      <p:bldP spid="18" grpId="0"/>
      <p:bldP spid="21" grpId="0"/>
      <p:bldP spid="2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3178088" y="95724"/>
            <a:ext cx="738082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Kassenbericht 2023 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2BF33831-6365-59A0-BD1A-801118B23F89}"/>
              </a:ext>
            </a:extLst>
          </p:cNvPr>
          <p:cNvSpPr txBox="1"/>
          <p:nvPr/>
        </p:nvSpPr>
        <p:spPr>
          <a:xfrm>
            <a:off x="3865476" y="2420888"/>
            <a:ext cx="727280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latin typeface="Century Gothic" panose="020B0502020202020204" pitchFamily="34" charset="0"/>
                <a:cs typeface="Arial" panose="020B0604020202020204" pitchFamily="34" charset="0"/>
              </a:rPr>
              <a:t>Entlastung der Vorstandschaft für das Jahr 2023.</a:t>
            </a:r>
          </a:p>
          <a:p>
            <a:pPr algn="ctr"/>
            <a:endParaRPr lang="de-DE" sz="28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algn="ctr"/>
            <a:endParaRPr lang="de-DE" sz="28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800" dirty="0">
                <a:latin typeface="Century Gothic" panose="020B0502020202020204" pitchFamily="34" charset="0"/>
                <a:cs typeface="Arial" panose="020B0604020202020204" pitchFamily="34" charset="0"/>
              </a:rPr>
              <a:t>Kassenprüfung erfolgte am 10. April 2024 durch die langjährigen Prüfer Ludwig </a:t>
            </a:r>
            <a:r>
              <a:rPr lang="de-DE" sz="2800" dirty="0" err="1">
                <a:latin typeface="Century Gothic" panose="020B0502020202020204" pitchFamily="34" charset="0"/>
                <a:cs typeface="Arial" panose="020B0604020202020204" pitchFamily="34" charset="0"/>
              </a:rPr>
              <a:t>Spreßler</a:t>
            </a:r>
            <a:r>
              <a:rPr lang="de-DE" sz="2800" dirty="0">
                <a:latin typeface="Century Gothic" panose="020B0502020202020204" pitchFamily="34" charset="0"/>
                <a:cs typeface="Arial" panose="020B0604020202020204" pitchFamily="34" charset="0"/>
              </a:rPr>
              <a:t> und Josef Rössler. </a:t>
            </a:r>
          </a:p>
        </p:txBody>
      </p:sp>
      <p:sp>
        <p:nvSpPr>
          <p:cNvPr id="21" name="!!Überschrift">
            <a:extLst>
              <a:ext uri="{FF2B5EF4-FFF2-40B4-BE49-F238E27FC236}">
                <a16:creationId xmlns:a16="http://schemas.microsoft.com/office/drawing/2014/main" id="{2B100320-D48D-826E-A6C6-9EAF7BECA6D8}"/>
              </a:ext>
            </a:extLst>
          </p:cNvPr>
          <p:cNvSpPr txBox="1"/>
          <p:nvPr/>
        </p:nvSpPr>
        <p:spPr>
          <a:xfrm>
            <a:off x="3829472" y="1142197"/>
            <a:ext cx="7344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Entlastung der Vorstandschaft</a:t>
            </a:r>
          </a:p>
        </p:txBody>
      </p:sp>
    </p:spTree>
    <p:extLst>
      <p:ext uri="{BB962C8B-B14F-4D97-AF65-F5344CB8AC3E}">
        <p14:creationId xmlns:p14="http://schemas.microsoft.com/office/powerpoint/2010/main" val="26828105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3178088" y="95724"/>
            <a:ext cx="738082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Kassenbericht 2023  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sp>
        <p:nvSpPr>
          <p:cNvPr id="3" name="!!Überschrift">
            <a:extLst>
              <a:ext uri="{FF2B5EF4-FFF2-40B4-BE49-F238E27FC236}">
                <a16:creationId xmlns:a16="http://schemas.microsoft.com/office/drawing/2014/main" id="{14E441F3-32B3-9D91-A53C-4C6231EAA6A6}"/>
              </a:ext>
            </a:extLst>
          </p:cNvPr>
          <p:cNvSpPr txBox="1"/>
          <p:nvPr/>
        </p:nvSpPr>
        <p:spPr>
          <a:xfrm>
            <a:off x="4222204" y="1113906"/>
            <a:ext cx="734481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latin typeface="Century Gothic" panose="020B0502020202020204" pitchFamily="34" charset="0"/>
              </a:rPr>
              <a:t>Neue Kommunikationswege</a:t>
            </a:r>
            <a:r>
              <a:rPr lang="de-DE" dirty="0"/>
              <a:t>		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C43A90C-B3B9-EA50-ED76-ADDBB957424E}"/>
              </a:ext>
            </a:extLst>
          </p:cNvPr>
          <p:cNvSpPr txBox="1"/>
          <p:nvPr/>
        </p:nvSpPr>
        <p:spPr>
          <a:xfrm>
            <a:off x="3718148" y="1772816"/>
            <a:ext cx="83529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u="sng" dirty="0">
                <a:latin typeface="Century Gothic" panose="020B0502020202020204" pitchFamily="34" charset="0"/>
                <a:cs typeface="Arial" panose="020B0604020202020204" pitchFamily="34" charset="0"/>
              </a:rPr>
              <a:t>Mitgliederverwaltung/Finanzen:</a:t>
            </a:r>
          </a:p>
          <a:p>
            <a:endParaRPr lang="de-DE" sz="24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latin typeface="Century Gothic" panose="020B0502020202020204" pitchFamily="34" charset="0"/>
                <a:cs typeface="Arial" panose="020B0604020202020204" pitchFamily="34" charset="0"/>
              </a:rPr>
              <a:t>Änderungen von  </a:t>
            </a:r>
          </a:p>
          <a:p>
            <a:r>
              <a:rPr lang="de-DE" sz="2400" dirty="0">
                <a:latin typeface="Century Gothic" panose="020B0502020202020204" pitchFamily="34" charset="0"/>
                <a:cs typeface="Arial" panose="020B0604020202020204" pitchFamily="34" charset="0"/>
              </a:rPr>
              <a:t>- Bankverbindungen und Anschriften</a:t>
            </a:r>
          </a:p>
          <a:p>
            <a:r>
              <a:rPr lang="de-DE" sz="2400" dirty="0">
                <a:latin typeface="Century Gothic" panose="020B0502020202020204" pitchFamily="34" charset="0"/>
                <a:cs typeface="Arial" panose="020B0604020202020204" pitchFamily="34" charset="0"/>
              </a:rPr>
              <a:t>- Namensänderungen (Hochzeit, usw.)</a:t>
            </a:r>
          </a:p>
          <a:p>
            <a:r>
              <a:rPr lang="de-DE" sz="2400" dirty="0">
                <a:latin typeface="Century Gothic" panose="020B0502020202020204" pitchFamily="34" charset="0"/>
                <a:cs typeface="Arial" panose="020B0604020202020204" pitchFamily="34" charset="0"/>
              </a:rPr>
              <a:t>- Belege, Rechnungen, Aufstellungen Übungsleiter- </a:t>
            </a:r>
          </a:p>
          <a:p>
            <a:r>
              <a:rPr lang="de-DE" sz="2400" dirty="0">
                <a:latin typeface="Century Gothic" panose="020B0502020202020204" pitchFamily="34" charset="0"/>
                <a:cs typeface="Arial" panose="020B0604020202020204" pitchFamily="34" charset="0"/>
              </a:rPr>
              <a:t>   Stunden usw. </a:t>
            </a:r>
          </a:p>
          <a:p>
            <a:endParaRPr lang="de-DE" sz="24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3600" dirty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kassier@fc-boehmfeld.de</a:t>
            </a:r>
            <a:r>
              <a:rPr lang="de-DE" sz="3600" dirty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</a:p>
          <a:p>
            <a:endParaRPr lang="de-DE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632453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Überschrift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3178088" y="95724"/>
            <a:ext cx="738082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Kassenbericht 2023  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2C43A90C-B3B9-EA50-ED76-ADDBB957424E}"/>
              </a:ext>
            </a:extLst>
          </p:cNvPr>
          <p:cNvSpPr txBox="1"/>
          <p:nvPr/>
        </p:nvSpPr>
        <p:spPr>
          <a:xfrm>
            <a:off x="3663280" y="640222"/>
            <a:ext cx="835292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u="sng" dirty="0">
                <a:latin typeface="Century Gothic" panose="020B0502020202020204" pitchFamily="34" charset="0"/>
                <a:cs typeface="Arial" panose="020B0604020202020204" pitchFamily="34" charset="0"/>
              </a:rPr>
              <a:t>Mitgliederverwaltung/Finanzen:</a:t>
            </a:r>
          </a:p>
          <a:p>
            <a:r>
              <a:rPr lang="de-DE" sz="2400" dirty="0">
                <a:latin typeface="Century Gothic" panose="020B0502020202020204" pitchFamily="34" charset="0"/>
                <a:cs typeface="Arial" panose="020B0604020202020204" pitchFamily="34" charset="0"/>
              </a:rPr>
              <a:t>Mitgliedsanträge jetzt auch digital ausfüllbar!</a:t>
            </a:r>
          </a:p>
          <a:p>
            <a:r>
              <a:rPr lang="de-DE" sz="2400" dirty="0">
                <a:latin typeface="Century Gothic" panose="020B0502020202020204" pitchFamily="34" charset="0"/>
                <a:cs typeface="Arial" panose="020B0604020202020204" pitchFamily="34" charset="0"/>
              </a:rPr>
              <a:t>Mitglieder bitten diese </a:t>
            </a:r>
            <a:r>
              <a:rPr lang="de-DE" sz="2400" b="1" u="sng" dirty="0">
                <a:latin typeface="Century Gothic" panose="020B0502020202020204" pitchFamily="34" charset="0"/>
                <a:cs typeface="Arial" panose="020B0604020202020204" pitchFamily="34" charset="0"/>
              </a:rPr>
              <a:t>VOLLSTÄNDIG &amp; LESERLICH</a:t>
            </a:r>
            <a:r>
              <a:rPr lang="de-DE" sz="2400" dirty="0">
                <a:latin typeface="Century Gothic" panose="020B0502020202020204" pitchFamily="34" charset="0"/>
                <a:cs typeface="Arial" panose="020B0604020202020204" pitchFamily="34" charset="0"/>
              </a:rPr>
              <a:t> auszufüllen</a:t>
            </a:r>
          </a:p>
          <a:p>
            <a:endParaRPr lang="de-DE" sz="24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de-DE" sz="24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de-DE" sz="24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de-DE" sz="24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de-DE" sz="24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algn="ctr"/>
            <a:endParaRPr lang="de-DE" sz="3600" dirty="0">
              <a:solidFill>
                <a:srgbClr val="FF000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Grafik 6" descr="Ein Bild, das Text, Screenshot, Schrift, Zahl enthält.&#10;&#10;Automatisch generierte Beschreibung">
            <a:extLst>
              <a:ext uri="{FF2B5EF4-FFF2-40B4-BE49-F238E27FC236}">
                <a16:creationId xmlns:a16="http://schemas.microsoft.com/office/drawing/2014/main" id="{1A7DF5A3-094E-A103-D8F4-FE9F59391F4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51"/>
          <a:stretch/>
        </p:blipFill>
        <p:spPr>
          <a:xfrm>
            <a:off x="3663280" y="2650276"/>
            <a:ext cx="8246593" cy="4172278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2AAE9D23-8800-452B-0C5F-D6CC00892B90}"/>
              </a:ext>
            </a:extLst>
          </p:cNvPr>
          <p:cNvSpPr txBox="1"/>
          <p:nvPr/>
        </p:nvSpPr>
        <p:spPr>
          <a:xfrm>
            <a:off x="278952" y="3700152"/>
            <a:ext cx="33843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800" dirty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kassier@fc-boehmfeld.de</a:t>
            </a:r>
            <a:r>
              <a:rPr lang="de-DE" sz="1800" dirty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7692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Überschrift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3178088" y="95724"/>
            <a:ext cx="5832648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Ehrungen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F4BE6259-596B-D9D5-588D-333F1ED13CD6}"/>
              </a:ext>
            </a:extLst>
          </p:cNvPr>
          <p:cNvSpPr txBox="1"/>
          <p:nvPr/>
        </p:nvSpPr>
        <p:spPr>
          <a:xfrm>
            <a:off x="2854052" y="1844824"/>
            <a:ext cx="5832648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9600" dirty="0">
                <a:latin typeface="Corbel" panose="020B0503020204020204" pitchFamily="34" charset="0"/>
              </a:rPr>
              <a:t>Tobias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0B63C12-BE52-FCA1-6C5A-B8DFE41084E6}"/>
              </a:ext>
            </a:extLst>
          </p:cNvPr>
          <p:cNvSpPr txBox="1"/>
          <p:nvPr/>
        </p:nvSpPr>
        <p:spPr>
          <a:xfrm>
            <a:off x="3718148" y="3062793"/>
            <a:ext cx="5832648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9600" dirty="0">
                <a:latin typeface="Corbel" panose="020B0503020204020204" pitchFamily="34" charset="0"/>
              </a:rPr>
              <a:t>Lindl</a:t>
            </a:r>
          </a:p>
        </p:txBody>
      </p:sp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0734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3178088" y="95724"/>
            <a:ext cx="5832648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Ehrungen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sp>
        <p:nvSpPr>
          <p:cNvPr id="4" name="!!Überschrift">
            <a:extLst>
              <a:ext uri="{FF2B5EF4-FFF2-40B4-BE49-F238E27FC236}">
                <a16:creationId xmlns:a16="http://schemas.microsoft.com/office/drawing/2014/main" id="{70B63C12-BE52-FCA1-6C5A-B8DFE41084E6}"/>
              </a:ext>
            </a:extLst>
          </p:cNvPr>
          <p:cNvSpPr txBox="1"/>
          <p:nvPr/>
        </p:nvSpPr>
        <p:spPr>
          <a:xfrm>
            <a:off x="3430116" y="1088534"/>
            <a:ext cx="8191772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25 Jahre Mitglied</a:t>
            </a:r>
          </a:p>
        </p:txBody>
      </p:sp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F5F2EAAA-BE08-505E-72B5-96B36B2CAE9C}"/>
              </a:ext>
            </a:extLst>
          </p:cNvPr>
          <p:cNvSpPr txBox="1"/>
          <p:nvPr/>
        </p:nvSpPr>
        <p:spPr>
          <a:xfrm>
            <a:off x="4446797" y="2094333"/>
            <a:ext cx="243113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200" dirty="0">
                <a:latin typeface="Corbel" panose="020B0503020204020204" pitchFamily="34" charset="0"/>
              </a:rPr>
              <a:t>Hagen Bernd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B2BF88F-1A4D-2891-E8EF-46308981DE8F}"/>
              </a:ext>
            </a:extLst>
          </p:cNvPr>
          <p:cNvSpPr txBox="1"/>
          <p:nvPr/>
        </p:nvSpPr>
        <p:spPr>
          <a:xfrm>
            <a:off x="8140051" y="2094332"/>
            <a:ext cx="316835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200" dirty="0">
                <a:latin typeface="Corbel" panose="020B0503020204020204" pitchFamily="34" charset="0"/>
              </a:rPr>
              <a:t>Daffner Arthur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44DCE09-B85D-4FF5-FEA1-6D8634C4802D}"/>
              </a:ext>
            </a:extLst>
          </p:cNvPr>
          <p:cNvSpPr txBox="1"/>
          <p:nvPr/>
        </p:nvSpPr>
        <p:spPr>
          <a:xfrm>
            <a:off x="8508661" y="3103306"/>
            <a:ext cx="243113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200" dirty="0" err="1">
                <a:latin typeface="Corbel" panose="020B0503020204020204" pitchFamily="34" charset="0"/>
              </a:rPr>
              <a:t>Fersch</a:t>
            </a:r>
            <a:r>
              <a:rPr lang="de-DE" sz="3200" dirty="0">
                <a:latin typeface="Corbel" panose="020B0503020204020204" pitchFamily="34" charset="0"/>
              </a:rPr>
              <a:t> Albert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33F0EE8-5183-B863-9FC6-DDE7707F277D}"/>
              </a:ext>
            </a:extLst>
          </p:cNvPr>
          <p:cNvSpPr txBox="1"/>
          <p:nvPr/>
        </p:nvSpPr>
        <p:spPr>
          <a:xfrm>
            <a:off x="4446797" y="3103307"/>
            <a:ext cx="243113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200" dirty="0">
                <a:latin typeface="Corbel" panose="020B0503020204020204" pitchFamily="34" charset="0"/>
              </a:rPr>
              <a:t>Lindl Barbara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0856D9E-293D-03A5-EDAC-439A7FB307BE}"/>
              </a:ext>
            </a:extLst>
          </p:cNvPr>
          <p:cNvSpPr txBox="1"/>
          <p:nvPr/>
        </p:nvSpPr>
        <p:spPr>
          <a:xfrm>
            <a:off x="8140051" y="4112280"/>
            <a:ext cx="316835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200" dirty="0" err="1">
                <a:latin typeface="Corbel" panose="020B0503020204020204" pitchFamily="34" charset="0"/>
              </a:rPr>
              <a:t>Pauleser</a:t>
            </a:r>
            <a:r>
              <a:rPr lang="de-DE" sz="3200" dirty="0">
                <a:latin typeface="Corbel" panose="020B0503020204020204" pitchFamily="34" charset="0"/>
              </a:rPr>
              <a:t> Michael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5A7E0835-697B-3372-4941-D6B9565F88B0}"/>
              </a:ext>
            </a:extLst>
          </p:cNvPr>
          <p:cNvSpPr txBox="1"/>
          <p:nvPr/>
        </p:nvSpPr>
        <p:spPr>
          <a:xfrm>
            <a:off x="4253326" y="4112281"/>
            <a:ext cx="2818075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200" dirty="0">
                <a:latin typeface="Corbel" panose="020B0503020204020204" pitchFamily="34" charset="0"/>
              </a:rPr>
              <a:t>Schuster Tobias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9B88A80-FFCF-70E7-6677-FF985F9EB183}"/>
              </a:ext>
            </a:extLst>
          </p:cNvPr>
          <p:cNvSpPr txBox="1"/>
          <p:nvPr/>
        </p:nvSpPr>
        <p:spPr>
          <a:xfrm>
            <a:off x="8508661" y="5121253"/>
            <a:ext cx="243113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200" dirty="0">
                <a:latin typeface="Corbel" panose="020B0503020204020204" pitchFamily="34" charset="0"/>
              </a:rPr>
              <a:t>Wild Barbara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2998B019-9043-BBA1-8066-3C542F161E94}"/>
              </a:ext>
            </a:extLst>
          </p:cNvPr>
          <p:cNvSpPr txBox="1"/>
          <p:nvPr/>
        </p:nvSpPr>
        <p:spPr>
          <a:xfrm>
            <a:off x="4383749" y="5121254"/>
            <a:ext cx="255722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200" dirty="0">
                <a:latin typeface="Corbel" panose="020B0503020204020204" pitchFamily="34" charset="0"/>
              </a:rPr>
              <a:t>Brandl Karola</a:t>
            </a:r>
          </a:p>
        </p:txBody>
      </p:sp>
    </p:spTree>
    <p:extLst>
      <p:ext uri="{BB962C8B-B14F-4D97-AF65-F5344CB8AC3E}">
        <p14:creationId xmlns:p14="http://schemas.microsoft.com/office/powerpoint/2010/main" val="28320284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  <p:bldP spid="10" grpId="0"/>
      <p:bldP spid="12" grpId="0"/>
      <p:bldP spid="13" grpId="0"/>
      <p:bldP spid="1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3178088" y="95724"/>
            <a:ext cx="5832648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Ehrungen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sp>
        <p:nvSpPr>
          <p:cNvPr id="4" name="!!Überschrift">
            <a:extLst>
              <a:ext uri="{FF2B5EF4-FFF2-40B4-BE49-F238E27FC236}">
                <a16:creationId xmlns:a16="http://schemas.microsoft.com/office/drawing/2014/main" id="{70B63C12-BE52-FCA1-6C5A-B8DFE41084E6}"/>
              </a:ext>
            </a:extLst>
          </p:cNvPr>
          <p:cNvSpPr txBox="1"/>
          <p:nvPr/>
        </p:nvSpPr>
        <p:spPr>
          <a:xfrm>
            <a:off x="3648699" y="1049897"/>
            <a:ext cx="8191772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40 Jahre Mitglied</a:t>
            </a:r>
          </a:p>
        </p:txBody>
      </p:sp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437E866A-3765-C81B-89D0-25C998EA639E}"/>
              </a:ext>
            </a:extLst>
          </p:cNvPr>
          <p:cNvSpPr txBox="1"/>
          <p:nvPr/>
        </p:nvSpPr>
        <p:spPr>
          <a:xfrm>
            <a:off x="3951012" y="2094333"/>
            <a:ext cx="2818075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200" dirty="0">
                <a:latin typeface="Corbel" panose="020B0503020204020204" pitchFamily="34" charset="0"/>
              </a:rPr>
              <a:t>Berthold Franz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8BC8131-2D36-D348-12EE-9927401D416C}"/>
              </a:ext>
            </a:extLst>
          </p:cNvPr>
          <p:cNvSpPr txBox="1"/>
          <p:nvPr/>
        </p:nvSpPr>
        <p:spPr>
          <a:xfrm>
            <a:off x="8406085" y="2094332"/>
            <a:ext cx="316835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200" dirty="0">
                <a:latin typeface="Corbel" panose="020B0503020204020204" pitchFamily="34" charset="0"/>
              </a:rPr>
              <a:t>Maier Peter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23DAC7F-DA15-5E24-DF53-FEF745C4E077}"/>
              </a:ext>
            </a:extLst>
          </p:cNvPr>
          <p:cNvSpPr txBox="1"/>
          <p:nvPr/>
        </p:nvSpPr>
        <p:spPr>
          <a:xfrm>
            <a:off x="8581224" y="3036364"/>
            <a:ext cx="281807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200" dirty="0">
                <a:latin typeface="Corbel" panose="020B0503020204020204" pitchFamily="34" charset="0"/>
              </a:rPr>
              <a:t>Neumayer Erna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7C11F88-3F9A-B712-4772-E3F824955F35}"/>
              </a:ext>
            </a:extLst>
          </p:cNvPr>
          <p:cNvSpPr txBox="1"/>
          <p:nvPr/>
        </p:nvSpPr>
        <p:spPr>
          <a:xfrm>
            <a:off x="3951012" y="2810250"/>
            <a:ext cx="2818075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200" dirty="0">
                <a:latin typeface="Corbel" panose="020B0503020204020204" pitchFamily="34" charset="0"/>
              </a:rPr>
              <a:t>Dörfler Gerhard</a:t>
            </a:r>
          </a:p>
          <a:p>
            <a:pPr algn="ctr">
              <a:lnSpc>
                <a:spcPct val="90000"/>
              </a:lnSpc>
            </a:pPr>
            <a:r>
              <a:rPr lang="de-DE" sz="3200" dirty="0">
                <a:latin typeface="Corbel" panose="020B0503020204020204" pitchFamily="34" charset="0"/>
              </a:rPr>
              <a:t>&amp;</a:t>
            </a:r>
          </a:p>
          <a:p>
            <a:pPr algn="ctr">
              <a:lnSpc>
                <a:spcPct val="90000"/>
              </a:lnSpc>
            </a:pPr>
            <a:r>
              <a:rPr lang="de-DE" sz="3200" dirty="0">
                <a:latin typeface="Corbel" panose="020B0503020204020204" pitchFamily="34" charset="0"/>
              </a:rPr>
              <a:t>Dörfler Ulrike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2702644-5A71-2C46-4678-71D993F6B710}"/>
              </a:ext>
            </a:extLst>
          </p:cNvPr>
          <p:cNvSpPr txBox="1"/>
          <p:nvPr/>
        </p:nvSpPr>
        <p:spPr>
          <a:xfrm>
            <a:off x="8140051" y="3978396"/>
            <a:ext cx="370042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200" dirty="0">
                <a:latin typeface="Corbel" panose="020B0503020204020204" pitchFamily="34" charset="0"/>
              </a:rPr>
              <a:t>Neumayer Konrad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5FA61D1-DDE4-6279-3032-2FDA0F188F0F}"/>
              </a:ext>
            </a:extLst>
          </p:cNvPr>
          <p:cNvSpPr txBox="1"/>
          <p:nvPr/>
        </p:nvSpPr>
        <p:spPr>
          <a:xfrm>
            <a:off x="3951012" y="4412564"/>
            <a:ext cx="2818075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200" dirty="0">
                <a:latin typeface="Corbel" panose="020B0503020204020204" pitchFamily="34" charset="0"/>
              </a:rPr>
              <a:t>Frank Konrad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6F3AFB1-8432-F68C-EFA7-133C171F8AC2}"/>
              </a:ext>
            </a:extLst>
          </p:cNvPr>
          <p:cNvSpPr txBox="1"/>
          <p:nvPr/>
        </p:nvSpPr>
        <p:spPr>
          <a:xfrm>
            <a:off x="8324356" y="4920428"/>
            <a:ext cx="333181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200" dirty="0" err="1">
                <a:latin typeface="Corbel" panose="020B0503020204020204" pitchFamily="34" charset="0"/>
              </a:rPr>
              <a:t>Nieberle</a:t>
            </a:r>
            <a:r>
              <a:rPr lang="de-DE" sz="3200" dirty="0">
                <a:latin typeface="Corbel" panose="020B0503020204020204" pitchFamily="34" charset="0"/>
              </a:rPr>
              <a:t> Theresia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1B43A36-CB80-A9E9-FF45-A86C691BF13B}"/>
              </a:ext>
            </a:extLst>
          </p:cNvPr>
          <p:cNvSpPr txBox="1"/>
          <p:nvPr/>
        </p:nvSpPr>
        <p:spPr>
          <a:xfrm>
            <a:off x="3779122" y="5128481"/>
            <a:ext cx="368344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200" dirty="0" err="1">
                <a:latin typeface="Corbel" panose="020B0503020204020204" pitchFamily="34" charset="0"/>
              </a:rPr>
              <a:t>Glossner</a:t>
            </a:r>
            <a:r>
              <a:rPr lang="de-DE" sz="3200" dirty="0">
                <a:latin typeface="Corbel" panose="020B0503020204020204" pitchFamily="34" charset="0"/>
              </a:rPr>
              <a:t> Michaela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1B491BB-EE28-6932-BB31-F877DB8A6A42}"/>
              </a:ext>
            </a:extLst>
          </p:cNvPr>
          <p:cNvSpPr txBox="1"/>
          <p:nvPr/>
        </p:nvSpPr>
        <p:spPr>
          <a:xfrm>
            <a:off x="8324356" y="5862460"/>
            <a:ext cx="333181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200" dirty="0" err="1">
                <a:latin typeface="Corbel" panose="020B0503020204020204" pitchFamily="34" charset="0"/>
              </a:rPr>
              <a:t>Brosinger</a:t>
            </a:r>
            <a:r>
              <a:rPr lang="de-DE" sz="3200" dirty="0">
                <a:latin typeface="Corbel" panose="020B0503020204020204" pitchFamily="34" charset="0"/>
              </a:rPr>
              <a:t> Cornelia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33C46ACC-720A-E428-855F-49E0C0F78018}"/>
              </a:ext>
            </a:extLst>
          </p:cNvPr>
          <p:cNvSpPr txBox="1"/>
          <p:nvPr/>
        </p:nvSpPr>
        <p:spPr>
          <a:xfrm>
            <a:off x="3694144" y="5844399"/>
            <a:ext cx="333181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200" dirty="0">
                <a:latin typeface="Corbel" panose="020B0503020204020204" pitchFamily="34" charset="0"/>
              </a:rPr>
              <a:t>Nadler Gertrud</a:t>
            </a:r>
          </a:p>
        </p:txBody>
      </p:sp>
    </p:spTree>
    <p:extLst>
      <p:ext uri="{BB962C8B-B14F-4D97-AF65-F5344CB8AC3E}">
        <p14:creationId xmlns:p14="http://schemas.microsoft.com/office/powerpoint/2010/main" val="26226403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  <p:bldP spid="10" grpId="0"/>
      <p:bldP spid="12" grpId="0"/>
      <p:bldP spid="13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Überschrift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3178088" y="95724"/>
            <a:ext cx="6804756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Protokoll aus dem Vorjahr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F4BE6259-596B-D9D5-588D-333F1ED13CD6}"/>
              </a:ext>
            </a:extLst>
          </p:cNvPr>
          <p:cNvSpPr txBox="1"/>
          <p:nvPr/>
        </p:nvSpPr>
        <p:spPr>
          <a:xfrm>
            <a:off x="3092946" y="1806475"/>
            <a:ext cx="5832648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9600" dirty="0">
                <a:latin typeface="Corbel" panose="020B0503020204020204" pitchFamily="34" charset="0"/>
              </a:rPr>
              <a:t>Christian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0B63C12-BE52-FCA1-6C5A-B8DFE41084E6}"/>
              </a:ext>
            </a:extLst>
          </p:cNvPr>
          <p:cNvSpPr txBox="1"/>
          <p:nvPr/>
        </p:nvSpPr>
        <p:spPr>
          <a:xfrm>
            <a:off x="4798268" y="2918634"/>
            <a:ext cx="5832648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9600" dirty="0">
                <a:latin typeface="Corbel" panose="020B0503020204020204" pitchFamily="34" charset="0"/>
              </a:rPr>
              <a:t>Berthold</a:t>
            </a:r>
          </a:p>
        </p:txBody>
      </p:sp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9748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3178088" y="95724"/>
            <a:ext cx="5832648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Ehrungen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sp>
        <p:nvSpPr>
          <p:cNvPr id="4" name="!!Überschrift">
            <a:extLst>
              <a:ext uri="{FF2B5EF4-FFF2-40B4-BE49-F238E27FC236}">
                <a16:creationId xmlns:a16="http://schemas.microsoft.com/office/drawing/2014/main" id="{70B63C12-BE52-FCA1-6C5A-B8DFE41084E6}"/>
              </a:ext>
            </a:extLst>
          </p:cNvPr>
          <p:cNvSpPr txBox="1"/>
          <p:nvPr/>
        </p:nvSpPr>
        <p:spPr>
          <a:xfrm>
            <a:off x="3657083" y="1141970"/>
            <a:ext cx="8191772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50 Jahre Mitglied - Ehrenmitglied</a:t>
            </a:r>
          </a:p>
        </p:txBody>
      </p:sp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0A8604E3-89C7-3F8A-87E1-79B1BABA6405}"/>
              </a:ext>
            </a:extLst>
          </p:cNvPr>
          <p:cNvSpPr txBox="1"/>
          <p:nvPr/>
        </p:nvSpPr>
        <p:spPr>
          <a:xfrm>
            <a:off x="5734372" y="3418460"/>
            <a:ext cx="3094735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200" dirty="0" err="1">
                <a:latin typeface="Corbel" panose="020B0503020204020204" pitchFamily="34" charset="0"/>
              </a:rPr>
              <a:t>Halsner</a:t>
            </a:r>
            <a:r>
              <a:rPr lang="de-DE" sz="3200" dirty="0">
                <a:latin typeface="Corbel" panose="020B0503020204020204" pitchFamily="34" charset="0"/>
              </a:rPr>
              <a:t> Gerhard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8DEE091-149B-B110-A986-D523A82C528E}"/>
              </a:ext>
            </a:extLst>
          </p:cNvPr>
          <p:cNvSpPr txBox="1"/>
          <p:nvPr/>
        </p:nvSpPr>
        <p:spPr>
          <a:xfrm>
            <a:off x="5662364" y="4653136"/>
            <a:ext cx="309473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200" dirty="0">
                <a:latin typeface="Corbel" panose="020B0503020204020204" pitchFamily="34" charset="0"/>
              </a:rPr>
              <a:t>Schimmer Josef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2ACF966-D21E-6A39-D7BB-59971427494D}"/>
              </a:ext>
            </a:extLst>
          </p:cNvPr>
          <p:cNvSpPr txBox="1"/>
          <p:nvPr/>
        </p:nvSpPr>
        <p:spPr>
          <a:xfrm>
            <a:off x="5662364" y="2232328"/>
            <a:ext cx="3473523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200" dirty="0">
                <a:latin typeface="Corbel" panose="020B0503020204020204" pitchFamily="34" charset="0"/>
              </a:rPr>
              <a:t>Brems Hannelore</a:t>
            </a:r>
          </a:p>
        </p:txBody>
      </p:sp>
    </p:spTree>
    <p:extLst>
      <p:ext uri="{BB962C8B-B14F-4D97-AF65-F5344CB8AC3E}">
        <p14:creationId xmlns:p14="http://schemas.microsoft.com/office/powerpoint/2010/main" val="7781373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8" grpId="0"/>
      <p:bldP spid="8" grpId="1"/>
      <p:bldP spid="10" grpId="0"/>
      <p:bldP spid="10" grpId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3178088" y="95724"/>
            <a:ext cx="5832648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Ehrungen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sp>
        <p:nvSpPr>
          <p:cNvPr id="4" name="!!Überschrift">
            <a:extLst>
              <a:ext uri="{FF2B5EF4-FFF2-40B4-BE49-F238E27FC236}">
                <a16:creationId xmlns:a16="http://schemas.microsoft.com/office/drawing/2014/main" id="{70B63C12-BE52-FCA1-6C5A-B8DFE41084E6}"/>
              </a:ext>
            </a:extLst>
          </p:cNvPr>
          <p:cNvSpPr txBox="1"/>
          <p:nvPr/>
        </p:nvSpPr>
        <p:spPr>
          <a:xfrm>
            <a:off x="1998526" y="1237335"/>
            <a:ext cx="8191772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Wahl zum Ehrenvorstand</a:t>
            </a:r>
          </a:p>
        </p:txBody>
      </p:sp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92CD35F7-5AED-08B8-F662-D9EE240FA75F}"/>
              </a:ext>
            </a:extLst>
          </p:cNvPr>
          <p:cNvSpPr txBox="1"/>
          <p:nvPr/>
        </p:nvSpPr>
        <p:spPr>
          <a:xfrm>
            <a:off x="3718148" y="3284984"/>
            <a:ext cx="5095427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5400" dirty="0">
                <a:latin typeface="Corbel" panose="020B0503020204020204" pitchFamily="34" charset="0"/>
              </a:rPr>
              <a:t>Nadler Martin</a:t>
            </a:r>
          </a:p>
        </p:txBody>
      </p:sp>
    </p:spTree>
    <p:extLst>
      <p:ext uri="{BB962C8B-B14F-4D97-AF65-F5344CB8AC3E}">
        <p14:creationId xmlns:p14="http://schemas.microsoft.com/office/powerpoint/2010/main" val="42084702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Überschrift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1989956" y="95724"/>
            <a:ext cx="8208912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Berichte aus der Abteilung Fußball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F4BE6259-596B-D9D5-588D-333F1ED13CD6}"/>
              </a:ext>
            </a:extLst>
          </p:cNvPr>
          <p:cNvSpPr txBox="1"/>
          <p:nvPr/>
        </p:nvSpPr>
        <p:spPr>
          <a:xfrm>
            <a:off x="2998068" y="1844824"/>
            <a:ext cx="5688632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9600" dirty="0">
                <a:latin typeface="Corbel" panose="020B0503020204020204" pitchFamily="34" charset="0"/>
              </a:rPr>
              <a:t>Erhard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0B63C12-BE52-FCA1-6C5A-B8DFE41084E6}"/>
              </a:ext>
            </a:extLst>
          </p:cNvPr>
          <p:cNvSpPr txBox="1"/>
          <p:nvPr/>
        </p:nvSpPr>
        <p:spPr>
          <a:xfrm>
            <a:off x="4438228" y="3062793"/>
            <a:ext cx="5832648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9600" dirty="0">
                <a:latin typeface="Corbel" panose="020B0503020204020204" pitchFamily="34" charset="0"/>
              </a:rPr>
              <a:t>Berthold</a:t>
            </a:r>
          </a:p>
        </p:txBody>
      </p:sp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8797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Überschrift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1989956" y="95724"/>
            <a:ext cx="8208912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Berichte aus der Abteilung Fitness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F4BE6259-596B-D9D5-588D-333F1ED13CD6}"/>
              </a:ext>
            </a:extLst>
          </p:cNvPr>
          <p:cNvSpPr txBox="1"/>
          <p:nvPr/>
        </p:nvSpPr>
        <p:spPr>
          <a:xfrm>
            <a:off x="2998068" y="1844824"/>
            <a:ext cx="5688632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9600" dirty="0">
                <a:latin typeface="Corbel" panose="020B0503020204020204" pitchFamily="34" charset="0"/>
              </a:rPr>
              <a:t>Chris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0B63C12-BE52-FCA1-6C5A-B8DFE41084E6}"/>
              </a:ext>
            </a:extLst>
          </p:cNvPr>
          <p:cNvSpPr txBox="1"/>
          <p:nvPr/>
        </p:nvSpPr>
        <p:spPr>
          <a:xfrm>
            <a:off x="3952174" y="3062793"/>
            <a:ext cx="5832648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9600" dirty="0">
                <a:latin typeface="Corbel" panose="020B0503020204020204" pitchFamily="34" charset="0"/>
              </a:rPr>
              <a:t>Gugel</a:t>
            </a:r>
          </a:p>
        </p:txBody>
      </p:sp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4485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Überschrift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4744262" y="50254"/>
            <a:ext cx="270030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Fitness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pic>
        <p:nvPicPr>
          <p:cNvPr id="7" name="Grafik 6" descr="Kurzhantel Silhouette">
            <a:extLst>
              <a:ext uri="{FF2B5EF4-FFF2-40B4-BE49-F238E27FC236}">
                <a16:creationId xmlns:a16="http://schemas.microsoft.com/office/drawing/2014/main" id="{11A0FCA9-9D37-D692-91A5-F3353C5D12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94954" y="21813"/>
            <a:ext cx="701732" cy="701732"/>
          </a:xfrm>
          <a:prstGeom prst="rect">
            <a:avLst/>
          </a:prstGeom>
        </p:spPr>
      </p:pic>
      <p:pic>
        <p:nvPicPr>
          <p:cNvPr id="9" name="Grafik 8" descr="Ausführen Silhouette">
            <a:extLst>
              <a:ext uri="{FF2B5EF4-FFF2-40B4-BE49-F238E27FC236}">
                <a16:creationId xmlns:a16="http://schemas.microsoft.com/office/drawing/2014/main" id="{C8ACCB62-E662-3F10-ADA3-3BFF31295D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79458" y="77539"/>
            <a:ext cx="637220" cy="637220"/>
          </a:xfrm>
          <a:prstGeom prst="rect">
            <a:avLst/>
          </a:prstGeom>
        </p:spPr>
      </p:pic>
      <p:sp>
        <p:nvSpPr>
          <p:cNvPr id="3" name="!!Überschrift">
            <a:extLst>
              <a:ext uri="{FF2B5EF4-FFF2-40B4-BE49-F238E27FC236}">
                <a16:creationId xmlns:a16="http://schemas.microsoft.com/office/drawing/2014/main" id="{9D742E62-3DD5-1BD8-B921-2593BCB729BD}"/>
              </a:ext>
            </a:extLst>
          </p:cNvPr>
          <p:cNvSpPr txBox="1"/>
          <p:nvPr/>
        </p:nvSpPr>
        <p:spPr>
          <a:xfrm>
            <a:off x="3700146" y="1062860"/>
            <a:ext cx="738082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Mitgliederzahlen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2702A51-A688-DBD8-8B83-F03361F0C9E0}"/>
              </a:ext>
            </a:extLst>
          </p:cNvPr>
          <p:cNvSpPr txBox="1"/>
          <p:nvPr/>
        </p:nvSpPr>
        <p:spPr>
          <a:xfrm>
            <a:off x="3699952" y="5984980"/>
            <a:ext cx="785158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Im ersten Quartal 2024 bereits 26 Neuanmeldungen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6FFB1E0-EE1D-5912-164A-8A1FD96D8991}"/>
              </a:ext>
            </a:extLst>
          </p:cNvPr>
          <p:cNvSpPr txBox="1"/>
          <p:nvPr/>
        </p:nvSpPr>
        <p:spPr>
          <a:xfrm>
            <a:off x="5873016" y="2169487"/>
            <a:ext cx="6499439" cy="1588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000" dirty="0">
                <a:latin typeface="Corbel" panose="020B0503020204020204" pitchFamily="34" charset="0"/>
              </a:rPr>
              <a:t>31.12.2023 </a:t>
            </a:r>
          </a:p>
          <a:p>
            <a:pPr algn="ctr">
              <a:lnSpc>
                <a:spcPct val="90000"/>
              </a:lnSpc>
            </a:pPr>
            <a:r>
              <a:rPr lang="de-DE" sz="4000" dirty="0">
                <a:latin typeface="Corbel" panose="020B0503020204020204" pitchFamily="34" charset="0"/>
              </a:rPr>
              <a:t> 446 Mitglieder</a:t>
            </a:r>
          </a:p>
          <a:p>
            <a:pPr algn="ctr">
              <a:lnSpc>
                <a:spcPct val="90000"/>
              </a:lnSpc>
            </a:pPr>
            <a:endParaRPr lang="de-DE" sz="2800" dirty="0">
              <a:latin typeface="Corbel" panose="020B05030202040202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8A9F361-E074-38D1-69B5-0BAFD4EF1E1D}"/>
              </a:ext>
            </a:extLst>
          </p:cNvPr>
          <p:cNvSpPr txBox="1"/>
          <p:nvPr/>
        </p:nvSpPr>
        <p:spPr>
          <a:xfrm>
            <a:off x="3093394" y="4075647"/>
            <a:ext cx="52742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000" dirty="0">
                <a:latin typeface="Corbel" panose="020B0503020204020204" pitchFamily="34" charset="0"/>
              </a:rPr>
              <a:t>2022 </a:t>
            </a:r>
          </a:p>
          <a:p>
            <a:pPr algn="ctr">
              <a:lnSpc>
                <a:spcPct val="90000"/>
              </a:lnSpc>
            </a:pPr>
            <a:r>
              <a:rPr lang="de-DE" sz="4000" dirty="0">
                <a:latin typeface="Corbel" panose="020B0503020204020204" pitchFamily="34" charset="0"/>
              </a:rPr>
              <a:t> 381 Mitglieder</a:t>
            </a:r>
          </a:p>
        </p:txBody>
      </p:sp>
      <p:cxnSp>
        <p:nvCxnSpPr>
          <p:cNvPr id="12" name="Verbinder: gewinkelt 11">
            <a:extLst>
              <a:ext uri="{FF2B5EF4-FFF2-40B4-BE49-F238E27FC236}">
                <a16:creationId xmlns:a16="http://schemas.microsoft.com/office/drawing/2014/main" id="{7D4B4CC5-4BF8-885C-F2F4-B5C28B7C4C9E}"/>
              </a:ext>
            </a:extLst>
          </p:cNvPr>
          <p:cNvCxnSpPr>
            <a:cxnSpLocks/>
          </p:cNvCxnSpPr>
          <p:nvPr/>
        </p:nvCxnSpPr>
        <p:spPr>
          <a:xfrm flipV="1">
            <a:off x="4029498" y="3611977"/>
            <a:ext cx="7200800" cy="1693108"/>
          </a:xfrm>
          <a:prstGeom prst="bentConnector3">
            <a:avLst>
              <a:gd name="adj1" fmla="val 50000"/>
            </a:avLst>
          </a:prstGeom>
          <a:ln w="76200">
            <a:solidFill>
              <a:srgbClr val="FF000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>
            <a:extLst>
              <a:ext uri="{FF2B5EF4-FFF2-40B4-BE49-F238E27FC236}">
                <a16:creationId xmlns:a16="http://schemas.microsoft.com/office/drawing/2014/main" id="{C345BF0E-E323-E19F-1833-D6A2504BBFBA}"/>
              </a:ext>
            </a:extLst>
          </p:cNvPr>
          <p:cNvSpPr txBox="1"/>
          <p:nvPr/>
        </p:nvSpPr>
        <p:spPr>
          <a:xfrm>
            <a:off x="5209636" y="2647613"/>
            <a:ext cx="2077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000" dirty="0">
                <a:latin typeface="Corbel" panose="020B0503020204020204" pitchFamily="34" charset="0"/>
              </a:rPr>
              <a:t>+65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0F34284-B982-2768-884A-F1A89A3874F6}"/>
              </a:ext>
            </a:extLst>
          </p:cNvPr>
          <p:cNvSpPr txBox="1"/>
          <p:nvPr/>
        </p:nvSpPr>
        <p:spPr>
          <a:xfrm>
            <a:off x="7647742" y="3714546"/>
            <a:ext cx="3948773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1200" dirty="0">
                <a:latin typeface="Corbel" panose="020B0503020204020204" pitchFamily="34" charset="0"/>
              </a:rPr>
              <a:t>Stand 31.12.2023 heißt: </a:t>
            </a:r>
          </a:p>
          <a:p>
            <a:pPr algn="ctr">
              <a:lnSpc>
                <a:spcPct val="90000"/>
              </a:lnSpc>
            </a:pPr>
            <a:r>
              <a:rPr lang="de-DE" sz="1200" dirty="0">
                <a:latin typeface="Corbel" panose="020B0503020204020204" pitchFamily="34" charset="0"/>
              </a:rPr>
              <a:t> es sind noch keine Kündigungen aus 2023 eingerechnet</a:t>
            </a:r>
          </a:p>
        </p:txBody>
      </p:sp>
    </p:spTree>
    <p:extLst>
      <p:ext uri="{BB962C8B-B14F-4D97-AF65-F5344CB8AC3E}">
        <p14:creationId xmlns:p14="http://schemas.microsoft.com/office/powerpoint/2010/main" val="30200559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1"/>
      <p:bldP spid="6" grpId="2"/>
      <p:bldP spid="8" grpId="0"/>
      <p:bldP spid="13" grpId="0"/>
      <p:bldP spid="10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pic>
        <p:nvPicPr>
          <p:cNvPr id="7" name="Grafik 6" descr="Kurzhantel Silhouette">
            <a:extLst>
              <a:ext uri="{FF2B5EF4-FFF2-40B4-BE49-F238E27FC236}">
                <a16:creationId xmlns:a16="http://schemas.microsoft.com/office/drawing/2014/main" id="{11A0FCA9-9D37-D692-91A5-F3353C5D12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94954" y="21813"/>
            <a:ext cx="701732" cy="701732"/>
          </a:xfrm>
          <a:prstGeom prst="rect">
            <a:avLst/>
          </a:prstGeom>
        </p:spPr>
      </p:pic>
      <p:pic>
        <p:nvPicPr>
          <p:cNvPr id="9" name="Grafik 8" descr="Ausführen Silhouette">
            <a:extLst>
              <a:ext uri="{FF2B5EF4-FFF2-40B4-BE49-F238E27FC236}">
                <a16:creationId xmlns:a16="http://schemas.microsoft.com/office/drawing/2014/main" id="{C8ACCB62-E662-3F10-ADA3-3BFF31295D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79458" y="77539"/>
            <a:ext cx="637220" cy="637220"/>
          </a:xfrm>
          <a:prstGeom prst="rect">
            <a:avLst/>
          </a:prstGeom>
        </p:spPr>
      </p:pic>
      <p:sp>
        <p:nvSpPr>
          <p:cNvPr id="3" name="!!Überschrift">
            <a:extLst>
              <a:ext uri="{FF2B5EF4-FFF2-40B4-BE49-F238E27FC236}">
                <a16:creationId xmlns:a16="http://schemas.microsoft.com/office/drawing/2014/main" id="{9D742E62-3DD5-1BD8-B921-2593BCB729BD}"/>
              </a:ext>
            </a:extLst>
          </p:cNvPr>
          <p:cNvSpPr txBox="1"/>
          <p:nvPr/>
        </p:nvSpPr>
        <p:spPr>
          <a:xfrm>
            <a:off x="4041322" y="890468"/>
            <a:ext cx="7380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000" dirty="0">
                <a:latin typeface="Corbel" panose="020B0503020204020204" pitchFamily="34" charset="0"/>
              </a:rPr>
              <a:t>Homepage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2702A51-A688-DBD8-8B83-F03361F0C9E0}"/>
              </a:ext>
            </a:extLst>
          </p:cNvPr>
          <p:cNvSpPr txBox="1"/>
          <p:nvPr/>
        </p:nvSpPr>
        <p:spPr>
          <a:xfrm>
            <a:off x="3663280" y="4725144"/>
            <a:ext cx="8136904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Wurde aktualisiert und auf neusten Stand gebracht. </a:t>
            </a:r>
            <a:br>
              <a:rPr lang="de-DE" sz="2800" dirty="0">
                <a:latin typeface="Corbel" panose="020B0503020204020204" pitchFamily="34" charset="0"/>
              </a:rPr>
            </a:br>
            <a:br>
              <a:rPr lang="de-DE" sz="2800" dirty="0">
                <a:latin typeface="Corbel" panose="020B0503020204020204" pitchFamily="34" charset="0"/>
              </a:rPr>
            </a:br>
            <a:r>
              <a:rPr lang="de-DE" sz="2800" dirty="0">
                <a:latin typeface="Corbel" panose="020B0503020204020204" pitchFamily="34" charset="0"/>
              </a:rPr>
              <a:t>Alle aktuellen Kursangebote können angesehen werden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8FD1F13-DC18-D4E5-A9B9-2D131BEF6D92}"/>
              </a:ext>
            </a:extLst>
          </p:cNvPr>
          <p:cNvSpPr txBox="1"/>
          <p:nvPr/>
        </p:nvSpPr>
        <p:spPr>
          <a:xfrm>
            <a:off x="3178088" y="95724"/>
            <a:ext cx="738082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Fitness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D25192E-4AD4-7218-D3FB-4881C678E21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51512" y="1536476"/>
            <a:ext cx="3960440" cy="3004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6804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pic>
        <p:nvPicPr>
          <p:cNvPr id="7" name="Grafik 6" descr="Kurzhantel Silhouette">
            <a:extLst>
              <a:ext uri="{FF2B5EF4-FFF2-40B4-BE49-F238E27FC236}">
                <a16:creationId xmlns:a16="http://schemas.microsoft.com/office/drawing/2014/main" id="{11A0FCA9-9D37-D692-91A5-F3353C5D12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94954" y="21813"/>
            <a:ext cx="701732" cy="701732"/>
          </a:xfrm>
          <a:prstGeom prst="rect">
            <a:avLst/>
          </a:prstGeom>
        </p:spPr>
      </p:pic>
      <p:pic>
        <p:nvPicPr>
          <p:cNvPr id="9" name="Grafik 8" descr="Ausführen Silhouette">
            <a:extLst>
              <a:ext uri="{FF2B5EF4-FFF2-40B4-BE49-F238E27FC236}">
                <a16:creationId xmlns:a16="http://schemas.microsoft.com/office/drawing/2014/main" id="{C8ACCB62-E662-3F10-ADA3-3BFF31295D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79458" y="77539"/>
            <a:ext cx="637220" cy="637220"/>
          </a:xfrm>
          <a:prstGeom prst="rect">
            <a:avLst/>
          </a:prstGeom>
        </p:spPr>
      </p:pic>
      <p:sp>
        <p:nvSpPr>
          <p:cNvPr id="3" name="!!Überschrift">
            <a:extLst>
              <a:ext uri="{FF2B5EF4-FFF2-40B4-BE49-F238E27FC236}">
                <a16:creationId xmlns:a16="http://schemas.microsoft.com/office/drawing/2014/main" id="{9D742E62-3DD5-1BD8-B921-2593BCB729BD}"/>
              </a:ext>
            </a:extLst>
          </p:cNvPr>
          <p:cNvSpPr txBox="1"/>
          <p:nvPr/>
        </p:nvSpPr>
        <p:spPr>
          <a:xfrm>
            <a:off x="6840533" y="1330780"/>
            <a:ext cx="3739027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 err="1">
                <a:latin typeface="Corbel" panose="020B0503020204020204" pitchFamily="34" charset="0"/>
              </a:rPr>
              <a:t>HobbyHorsing</a:t>
            </a:r>
            <a:endParaRPr lang="de-DE" sz="4400" dirty="0">
              <a:latin typeface="Corbel" panose="020B0503020204020204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2702A51-A688-DBD8-8B83-F03361F0C9E0}"/>
              </a:ext>
            </a:extLst>
          </p:cNvPr>
          <p:cNvSpPr txBox="1"/>
          <p:nvPr/>
        </p:nvSpPr>
        <p:spPr>
          <a:xfrm>
            <a:off x="4920068" y="3676318"/>
            <a:ext cx="738082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28.02.2023 Start des Kurses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C33B62B-9AE2-4BCC-F3CF-125CA8F25B89}"/>
              </a:ext>
            </a:extLst>
          </p:cNvPr>
          <p:cNvSpPr txBox="1"/>
          <p:nvPr/>
        </p:nvSpPr>
        <p:spPr>
          <a:xfrm>
            <a:off x="5014292" y="2841537"/>
            <a:ext cx="738082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Melanie Kleber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D6EEC09-CF18-821D-0B54-4BD8C68FA944}"/>
              </a:ext>
            </a:extLst>
          </p:cNvPr>
          <p:cNvSpPr txBox="1"/>
          <p:nvPr/>
        </p:nvSpPr>
        <p:spPr>
          <a:xfrm>
            <a:off x="5848139" y="4620904"/>
            <a:ext cx="5524678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Sehr gut angenommen! </a:t>
            </a:r>
          </a:p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Kinder aus Stammham, </a:t>
            </a:r>
            <a:r>
              <a:rPr lang="de-DE" sz="2800" dirty="0" err="1">
                <a:latin typeface="Corbel" panose="020B0503020204020204" pitchFamily="34" charset="0"/>
              </a:rPr>
              <a:t>Hepberg</a:t>
            </a:r>
            <a:r>
              <a:rPr lang="de-DE" sz="2800" dirty="0">
                <a:latin typeface="Corbel" panose="020B0503020204020204" pitchFamily="34" charset="0"/>
              </a:rPr>
              <a:t> </a:t>
            </a:r>
          </a:p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und Lenting kommen extra </a:t>
            </a:r>
          </a:p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dafür nach </a:t>
            </a:r>
            <a:r>
              <a:rPr lang="de-DE" sz="2800" dirty="0" err="1">
                <a:latin typeface="Corbel" panose="020B0503020204020204" pitchFamily="34" charset="0"/>
              </a:rPr>
              <a:t>Böhmfeld</a:t>
            </a:r>
            <a:endParaRPr lang="de-DE" sz="2800" dirty="0">
              <a:latin typeface="Corbel" panose="020B05030202040202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CE12327-3E8A-5052-6F34-49C65EAC9CDB}"/>
              </a:ext>
            </a:extLst>
          </p:cNvPr>
          <p:cNvSpPr txBox="1"/>
          <p:nvPr/>
        </p:nvSpPr>
        <p:spPr>
          <a:xfrm>
            <a:off x="3178088" y="95724"/>
            <a:ext cx="738082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Fitness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AE855383-C990-D8B6-EADF-CB1085D6303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90" y="1055266"/>
            <a:ext cx="5650011" cy="2746533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7D67C467-43E3-33FA-544D-45D091AE8A0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07" y="3801799"/>
            <a:ext cx="5650012" cy="2746534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BAE0BD15-A7DD-0925-1B76-53BDC61A139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07" y="1015933"/>
            <a:ext cx="5650012" cy="2785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3742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pic>
        <p:nvPicPr>
          <p:cNvPr id="7" name="Grafik 6" descr="Kurzhantel Silhouette">
            <a:extLst>
              <a:ext uri="{FF2B5EF4-FFF2-40B4-BE49-F238E27FC236}">
                <a16:creationId xmlns:a16="http://schemas.microsoft.com/office/drawing/2014/main" id="{11A0FCA9-9D37-D692-91A5-F3353C5D12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94954" y="21813"/>
            <a:ext cx="701732" cy="701732"/>
          </a:xfrm>
          <a:prstGeom prst="rect">
            <a:avLst/>
          </a:prstGeom>
        </p:spPr>
      </p:pic>
      <p:pic>
        <p:nvPicPr>
          <p:cNvPr id="9" name="Grafik 8" descr="Ausführen Silhouette">
            <a:extLst>
              <a:ext uri="{FF2B5EF4-FFF2-40B4-BE49-F238E27FC236}">
                <a16:creationId xmlns:a16="http://schemas.microsoft.com/office/drawing/2014/main" id="{C8ACCB62-E662-3F10-ADA3-3BFF31295D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79458" y="77539"/>
            <a:ext cx="637220" cy="637220"/>
          </a:xfrm>
          <a:prstGeom prst="rect">
            <a:avLst/>
          </a:prstGeom>
        </p:spPr>
      </p:pic>
      <p:sp>
        <p:nvSpPr>
          <p:cNvPr id="3" name="!!Überschrift">
            <a:extLst>
              <a:ext uri="{FF2B5EF4-FFF2-40B4-BE49-F238E27FC236}">
                <a16:creationId xmlns:a16="http://schemas.microsoft.com/office/drawing/2014/main" id="{9D742E62-3DD5-1BD8-B921-2593BCB729BD}"/>
              </a:ext>
            </a:extLst>
          </p:cNvPr>
          <p:cNvSpPr txBox="1"/>
          <p:nvPr/>
        </p:nvSpPr>
        <p:spPr>
          <a:xfrm>
            <a:off x="6356051" y="993544"/>
            <a:ext cx="5129347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Yoga mit Steffi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2702A51-A688-DBD8-8B83-F03361F0C9E0}"/>
              </a:ext>
            </a:extLst>
          </p:cNvPr>
          <p:cNvSpPr txBox="1"/>
          <p:nvPr/>
        </p:nvSpPr>
        <p:spPr>
          <a:xfrm>
            <a:off x="5230316" y="2452184"/>
            <a:ext cx="738082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30.03.2023 Start des Kurses im </a:t>
            </a:r>
            <a:r>
              <a:rPr lang="de-DE" sz="2800" dirty="0" err="1">
                <a:latin typeface="Corbel" panose="020B0503020204020204" pitchFamily="34" charset="0"/>
              </a:rPr>
              <a:t>Kotterhof</a:t>
            </a:r>
            <a:endParaRPr lang="de-DE" sz="2800" dirty="0">
              <a:latin typeface="Corbel" panose="020B050302020402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C33B62B-9AE2-4BCC-F3CF-125CA8F25B89}"/>
              </a:ext>
            </a:extLst>
          </p:cNvPr>
          <p:cNvSpPr txBox="1"/>
          <p:nvPr/>
        </p:nvSpPr>
        <p:spPr>
          <a:xfrm>
            <a:off x="6921430" y="1763485"/>
            <a:ext cx="3473524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Steffi Funk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D6EEC09-CF18-821D-0B54-4BD8C68FA944}"/>
              </a:ext>
            </a:extLst>
          </p:cNvPr>
          <p:cNvSpPr txBox="1"/>
          <p:nvPr/>
        </p:nvSpPr>
        <p:spPr>
          <a:xfrm>
            <a:off x="6009270" y="3240026"/>
            <a:ext cx="5852275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Plätze nach kurzer Zeit bereits vergeben! </a:t>
            </a:r>
            <a:br>
              <a:rPr lang="de-DE" sz="2800" dirty="0">
                <a:latin typeface="Corbel" panose="020B0503020204020204" pitchFamily="34" charset="0"/>
              </a:rPr>
            </a:br>
            <a:r>
              <a:rPr lang="de-DE" sz="2800" dirty="0">
                <a:latin typeface="Corbel" panose="020B0503020204020204" pitchFamily="34" charset="0"/>
              </a:rPr>
              <a:t>Durch die Warteliste konnte man in den zweiten Kurs im Mai rutschen.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C113CA4-1369-8339-6538-2CFBE8A3983E}"/>
              </a:ext>
            </a:extLst>
          </p:cNvPr>
          <p:cNvSpPr txBox="1"/>
          <p:nvPr/>
        </p:nvSpPr>
        <p:spPr>
          <a:xfrm>
            <a:off x="5782864" y="5247006"/>
            <a:ext cx="6275719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Durch Verein bezuschusst deswegen geringe Zuzahlung der Teilnehmer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2791DF7-098D-5ACC-AEC1-4B9F8576F40E}"/>
              </a:ext>
            </a:extLst>
          </p:cNvPr>
          <p:cNvSpPr txBox="1"/>
          <p:nvPr/>
        </p:nvSpPr>
        <p:spPr>
          <a:xfrm>
            <a:off x="3178088" y="95724"/>
            <a:ext cx="738082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Fitness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D507BA2F-859E-EDF2-3A7E-6C4386F314B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77" y="1536476"/>
            <a:ext cx="5651702" cy="4175376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050AEBED-352A-6287-874F-013F48F312F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55" y="1506236"/>
            <a:ext cx="5664906" cy="4159943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FE7EDDE5-D511-96B9-478E-EDB7D95D474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52" y="1344409"/>
            <a:ext cx="3278736" cy="4592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9795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9BE95FF6-16AF-22CE-526B-3C580A96D1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75" y="1772458"/>
            <a:ext cx="5664906" cy="424868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pic>
        <p:nvPicPr>
          <p:cNvPr id="7" name="Grafik 6" descr="Kurzhantel Silhouette">
            <a:extLst>
              <a:ext uri="{FF2B5EF4-FFF2-40B4-BE49-F238E27FC236}">
                <a16:creationId xmlns:a16="http://schemas.microsoft.com/office/drawing/2014/main" id="{11A0FCA9-9D37-D692-91A5-F3353C5D12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94954" y="21813"/>
            <a:ext cx="701732" cy="701732"/>
          </a:xfrm>
          <a:prstGeom prst="rect">
            <a:avLst/>
          </a:prstGeom>
        </p:spPr>
      </p:pic>
      <p:pic>
        <p:nvPicPr>
          <p:cNvPr id="9" name="Grafik 8" descr="Ausführen Silhouette">
            <a:extLst>
              <a:ext uri="{FF2B5EF4-FFF2-40B4-BE49-F238E27FC236}">
                <a16:creationId xmlns:a16="http://schemas.microsoft.com/office/drawing/2014/main" id="{C8ACCB62-E662-3F10-ADA3-3BFF31295D8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679458" y="77539"/>
            <a:ext cx="637220" cy="637220"/>
          </a:xfrm>
          <a:prstGeom prst="rect">
            <a:avLst/>
          </a:prstGeom>
        </p:spPr>
      </p:pic>
      <p:sp>
        <p:nvSpPr>
          <p:cNvPr id="3" name="!!Überschrift">
            <a:extLst>
              <a:ext uri="{FF2B5EF4-FFF2-40B4-BE49-F238E27FC236}">
                <a16:creationId xmlns:a16="http://schemas.microsoft.com/office/drawing/2014/main" id="{9D742E62-3DD5-1BD8-B921-2593BCB729BD}"/>
              </a:ext>
            </a:extLst>
          </p:cNvPr>
          <p:cNvSpPr txBox="1"/>
          <p:nvPr/>
        </p:nvSpPr>
        <p:spPr>
          <a:xfrm>
            <a:off x="7030516" y="1075161"/>
            <a:ext cx="4263416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Yoga mit Steffi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C33B62B-9AE2-4BCC-F3CF-125CA8F25B89}"/>
              </a:ext>
            </a:extLst>
          </p:cNvPr>
          <p:cNvSpPr txBox="1"/>
          <p:nvPr/>
        </p:nvSpPr>
        <p:spPr>
          <a:xfrm>
            <a:off x="6798679" y="4034669"/>
            <a:ext cx="4727090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Am 11. April starteten die neuen Kurse</a:t>
            </a:r>
          </a:p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Aus Platzgründen dieses mal im neuen Gemeinschaftshaus. 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F183B135-DA22-1469-6896-6E137BEC27E9}"/>
              </a:ext>
            </a:extLst>
          </p:cNvPr>
          <p:cNvSpPr txBox="1"/>
          <p:nvPr/>
        </p:nvSpPr>
        <p:spPr>
          <a:xfrm>
            <a:off x="3178088" y="95724"/>
            <a:ext cx="738082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Fitness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5D2C780-9285-C422-EA89-5A5FE6EB05E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56" y="1775139"/>
            <a:ext cx="5651702" cy="4219357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0AA1FADD-567D-DC51-5AFA-133C070444BA}"/>
              </a:ext>
            </a:extLst>
          </p:cNvPr>
          <p:cNvSpPr txBox="1"/>
          <p:nvPr/>
        </p:nvSpPr>
        <p:spPr>
          <a:xfrm>
            <a:off x="5976007" y="2516546"/>
            <a:ext cx="6192688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Im Oktober fanden zwei Kurse statt – auch Herren nahmen am Kurs teil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8B27EEDC-7E13-243C-CF9C-1C3B490AB026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10"/>
          <a:stretch/>
        </p:blipFill>
        <p:spPr>
          <a:xfrm>
            <a:off x="155426" y="3144732"/>
            <a:ext cx="5686032" cy="2889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493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pic>
        <p:nvPicPr>
          <p:cNvPr id="7" name="Grafik 6" descr="Kurzhantel Silhouette">
            <a:extLst>
              <a:ext uri="{FF2B5EF4-FFF2-40B4-BE49-F238E27FC236}">
                <a16:creationId xmlns:a16="http://schemas.microsoft.com/office/drawing/2014/main" id="{11A0FCA9-9D37-D692-91A5-F3353C5D12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94954" y="21813"/>
            <a:ext cx="701732" cy="701732"/>
          </a:xfrm>
          <a:prstGeom prst="rect">
            <a:avLst/>
          </a:prstGeom>
        </p:spPr>
      </p:pic>
      <p:pic>
        <p:nvPicPr>
          <p:cNvPr id="9" name="Grafik 8" descr="Ausführen Silhouette">
            <a:extLst>
              <a:ext uri="{FF2B5EF4-FFF2-40B4-BE49-F238E27FC236}">
                <a16:creationId xmlns:a16="http://schemas.microsoft.com/office/drawing/2014/main" id="{C8ACCB62-E662-3F10-ADA3-3BFF31295D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79458" y="77539"/>
            <a:ext cx="637220" cy="637220"/>
          </a:xfrm>
          <a:prstGeom prst="rect">
            <a:avLst/>
          </a:prstGeom>
        </p:spPr>
      </p:pic>
      <p:sp>
        <p:nvSpPr>
          <p:cNvPr id="3" name="!!Überschrift">
            <a:extLst>
              <a:ext uri="{FF2B5EF4-FFF2-40B4-BE49-F238E27FC236}">
                <a16:creationId xmlns:a16="http://schemas.microsoft.com/office/drawing/2014/main" id="{9D742E62-3DD5-1BD8-B921-2593BCB729BD}"/>
              </a:ext>
            </a:extLst>
          </p:cNvPr>
          <p:cNvSpPr txBox="1"/>
          <p:nvPr/>
        </p:nvSpPr>
        <p:spPr>
          <a:xfrm>
            <a:off x="5575448" y="964361"/>
            <a:ext cx="411940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Zumba </a:t>
            </a:r>
            <a:r>
              <a:rPr lang="de-DE" sz="4400" dirty="0" err="1">
                <a:latin typeface="Corbel" panose="020B0503020204020204" pitchFamily="34" charset="0"/>
              </a:rPr>
              <a:t>for</a:t>
            </a:r>
            <a:r>
              <a:rPr lang="de-DE" sz="4400" dirty="0">
                <a:latin typeface="Corbel" panose="020B0503020204020204" pitchFamily="34" charset="0"/>
              </a:rPr>
              <a:t> Kids 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C33B62B-9AE2-4BCC-F3CF-125CA8F25B89}"/>
              </a:ext>
            </a:extLst>
          </p:cNvPr>
          <p:cNvSpPr txBox="1"/>
          <p:nvPr/>
        </p:nvSpPr>
        <p:spPr>
          <a:xfrm>
            <a:off x="3944738" y="1705118"/>
            <a:ext cx="738082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Lisa Pflug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1C3CB85-5A6B-FADC-E51D-B630EB75CB6D}"/>
              </a:ext>
            </a:extLst>
          </p:cNvPr>
          <p:cNvSpPr txBox="1"/>
          <p:nvPr/>
        </p:nvSpPr>
        <p:spPr>
          <a:xfrm>
            <a:off x="3979507" y="2328294"/>
            <a:ext cx="738082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Schnupperstunde am 06.04.2023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ECF202D-733B-57DC-FDEA-BB93902FF965}"/>
              </a:ext>
            </a:extLst>
          </p:cNvPr>
          <p:cNvSpPr txBox="1"/>
          <p:nvPr/>
        </p:nvSpPr>
        <p:spPr>
          <a:xfrm>
            <a:off x="3975370" y="3118874"/>
            <a:ext cx="738082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Kinder im Alter von 3 – 7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0C98F24-842F-1412-15AD-E6DB50A186DC}"/>
              </a:ext>
            </a:extLst>
          </p:cNvPr>
          <p:cNvSpPr txBox="1"/>
          <p:nvPr/>
        </p:nvSpPr>
        <p:spPr>
          <a:xfrm>
            <a:off x="3970906" y="3909454"/>
            <a:ext cx="738082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10er Kurs ab dem 27.04.2023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1414D6EF-B3AC-2D68-9173-4E07176CEBFF}"/>
              </a:ext>
            </a:extLst>
          </p:cNvPr>
          <p:cNvSpPr txBox="1"/>
          <p:nvPr/>
        </p:nvSpPr>
        <p:spPr>
          <a:xfrm>
            <a:off x="4981736" y="4700033"/>
            <a:ext cx="5802496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Seit 10.01.2024 neuer 10er- Kurs mit 16 Kindern. 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F3547C39-D39B-F2F6-06C8-E90CA9FB00E4}"/>
              </a:ext>
            </a:extLst>
          </p:cNvPr>
          <p:cNvSpPr txBox="1"/>
          <p:nvPr/>
        </p:nvSpPr>
        <p:spPr>
          <a:xfrm>
            <a:off x="4690256" y="5878411"/>
            <a:ext cx="5868652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Auch hier Bezuschussung durch Hauptverein. 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8AD33FBA-3D41-36A9-75DA-56ACCC53E9FB}"/>
              </a:ext>
            </a:extLst>
          </p:cNvPr>
          <p:cNvSpPr txBox="1"/>
          <p:nvPr/>
        </p:nvSpPr>
        <p:spPr>
          <a:xfrm>
            <a:off x="3178088" y="95724"/>
            <a:ext cx="738082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Fitness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5B0A4F79-A46C-62A7-E5A6-A3E29144267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91" y="1141612"/>
            <a:ext cx="4708187" cy="3531140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52C5FE78-ABBD-B4BF-4438-5D3625EC5DEB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6" t="14506" r="25188" b="21621"/>
          <a:stretch/>
        </p:blipFill>
        <p:spPr>
          <a:xfrm>
            <a:off x="214799" y="4236085"/>
            <a:ext cx="4693979" cy="2116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0970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Überschrift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3178088" y="95724"/>
            <a:ext cx="6804756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Protokoll aus dem Vorjahr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70B63C12-BE52-FCA1-6C5A-B8DFE41084E6}"/>
              </a:ext>
            </a:extLst>
          </p:cNvPr>
          <p:cNvSpPr txBox="1"/>
          <p:nvPr/>
        </p:nvSpPr>
        <p:spPr>
          <a:xfrm>
            <a:off x="3503765" y="1112909"/>
            <a:ext cx="8474074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90000"/>
              </a:lnSpc>
              <a:buBlip>
                <a:blip r:embed="rId5"/>
              </a:buBlip>
            </a:pPr>
            <a:r>
              <a:rPr lang="de-DE" sz="2400" dirty="0">
                <a:latin typeface="Corbel" panose="020B0503020204020204" pitchFamily="34" charset="0"/>
              </a:rPr>
              <a:t>1. Begrüßung Vorstand Martin Nadler</a:t>
            </a:r>
          </a:p>
        </p:txBody>
      </p:sp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47F31050-F8E9-A1F3-3E0B-FECF69C04848}"/>
              </a:ext>
            </a:extLst>
          </p:cNvPr>
          <p:cNvSpPr txBox="1"/>
          <p:nvPr/>
        </p:nvSpPr>
        <p:spPr>
          <a:xfrm>
            <a:off x="5664005" y="2061288"/>
            <a:ext cx="4153594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90000"/>
              </a:lnSpc>
              <a:buBlip>
                <a:blip r:embed="rId5"/>
              </a:buBlip>
            </a:pPr>
            <a:r>
              <a:rPr lang="de-DE" sz="2400" dirty="0">
                <a:latin typeface="Corbel" panose="020B0503020204020204" pitchFamily="34" charset="0"/>
              </a:rPr>
              <a:t>Totengedenken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A087D51-B320-2420-721E-C4AF4EFD80F1}"/>
              </a:ext>
            </a:extLst>
          </p:cNvPr>
          <p:cNvSpPr txBox="1"/>
          <p:nvPr/>
        </p:nvSpPr>
        <p:spPr>
          <a:xfrm>
            <a:off x="5682864" y="3009667"/>
            <a:ext cx="411587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90000"/>
              </a:lnSpc>
              <a:buBlip>
                <a:blip r:embed="rId5"/>
              </a:buBlip>
            </a:pPr>
            <a:r>
              <a:rPr lang="de-DE" sz="2400" dirty="0">
                <a:latin typeface="Corbel" panose="020B0503020204020204" pitchFamily="34" charset="0"/>
              </a:rPr>
              <a:t>Protokoll vom 02.02.2020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903C4FB1-AA65-F257-48DE-2568353A6670}"/>
              </a:ext>
            </a:extLst>
          </p:cNvPr>
          <p:cNvSpPr txBox="1"/>
          <p:nvPr/>
        </p:nvSpPr>
        <p:spPr>
          <a:xfrm>
            <a:off x="3503765" y="3958047"/>
            <a:ext cx="8474074" cy="2419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90000"/>
              </a:lnSpc>
              <a:buBlip>
                <a:blip r:embed="rId5"/>
              </a:buBlip>
            </a:pPr>
            <a:r>
              <a:rPr lang="de-DE" sz="2400" dirty="0">
                <a:latin typeface="Corbel" panose="020B0503020204020204" pitchFamily="34" charset="0"/>
              </a:rPr>
              <a:t>Bericht des 1. Vorstandes</a:t>
            </a:r>
          </a:p>
          <a:p>
            <a:pPr algn="ctr">
              <a:lnSpc>
                <a:spcPct val="90000"/>
              </a:lnSpc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Mitgliederstatistiken 2023   802 Mitglieder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Wasserverbrauch Sportanlagen 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Stromverbrauch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Aufstellung Gerätecontainer 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Rückblick Amtszeit</a:t>
            </a:r>
          </a:p>
        </p:txBody>
      </p:sp>
      <p:pic>
        <p:nvPicPr>
          <p:cNvPr id="9" name="Grafik 8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0A38E5D4-117C-E8F2-8162-EB8A033CDC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236" y="108855"/>
            <a:ext cx="473880" cy="524099"/>
          </a:xfrm>
          <a:prstGeom prst="rect">
            <a:avLst/>
          </a:prstGeom>
        </p:spPr>
      </p:pic>
      <p:pic>
        <p:nvPicPr>
          <p:cNvPr id="12" name="Grafik 11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7B6027FA-BE4F-F307-F990-0E605A6D5CF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0816" y="108855"/>
            <a:ext cx="473880" cy="524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2246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EF6D0575-CC81-F97B-0EB5-A5BBA96544D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88" t="10294" r="21151" b="5227"/>
          <a:stretch/>
        </p:blipFill>
        <p:spPr>
          <a:xfrm>
            <a:off x="887966" y="1651781"/>
            <a:ext cx="4156870" cy="405728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pic>
        <p:nvPicPr>
          <p:cNvPr id="7" name="Grafik 6" descr="Kurzhantel Silhouette">
            <a:extLst>
              <a:ext uri="{FF2B5EF4-FFF2-40B4-BE49-F238E27FC236}">
                <a16:creationId xmlns:a16="http://schemas.microsoft.com/office/drawing/2014/main" id="{11A0FCA9-9D37-D692-91A5-F3353C5D12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94954" y="21813"/>
            <a:ext cx="701732" cy="701732"/>
          </a:xfrm>
          <a:prstGeom prst="rect">
            <a:avLst/>
          </a:prstGeom>
        </p:spPr>
      </p:pic>
      <p:pic>
        <p:nvPicPr>
          <p:cNvPr id="9" name="Grafik 8" descr="Ausführen Silhouette">
            <a:extLst>
              <a:ext uri="{FF2B5EF4-FFF2-40B4-BE49-F238E27FC236}">
                <a16:creationId xmlns:a16="http://schemas.microsoft.com/office/drawing/2014/main" id="{C8ACCB62-E662-3F10-ADA3-3BFF31295D8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679458" y="77539"/>
            <a:ext cx="637220" cy="637220"/>
          </a:xfrm>
          <a:prstGeom prst="rect">
            <a:avLst/>
          </a:prstGeom>
        </p:spPr>
      </p:pic>
      <p:sp>
        <p:nvSpPr>
          <p:cNvPr id="3" name="!!Überschrift">
            <a:extLst>
              <a:ext uri="{FF2B5EF4-FFF2-40B4-BE49-F238E27FC236}">
                <a16:creationId xmlns:a16="http://schemas.microsoft.com/office/drawing/2014/main" id="{9D742E62-3DD5-1BD8-B921-2593BCB729BD}"/>
              </a:ext>
            </a:extLst>
          </p:cNvPr>
          <p:cNvSpPr txBox="1"/>
          <p:nvPr/>
        </p:nvSpPr>
        <p:spPr>
          <a:xfrm>
            <a:off x="6185117" y="1015308"/>
            <a:ext cx="4407432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Geräteturnen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C33B62B-9AE2-4BCC-F3CF-125CA8F25B89}"/>
              </a:ext>
            </a:extLst>
          </p:cNvPr>
          <p:cNvSpPr txBox="1"/>
          <p:nvPr/>
        </p:nvSpPr>
        <p:spPr>
          <a:xfrm>
            <a:off x="5548715" y="1744089"/>
            <a:ext cx="6552864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Julia Bauer – Verena Sperr – Klara Gebhardt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1C3CB85-5A6B-FADC-E51D-B630EB75CB6D}"/>
              </a:ext>
            </a:extLst>
          </p:cNvPr>
          <p:cNvSpPr txBox="1"/>
          <p:nvPr/>
        </p:nvSpPr>
        <p:spPr>
          <a:xfrm>
            <a:off x="6127323" y="2338555"/>
            <a:ext cx="4465226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Regelmäßig 30 Kinder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ECF202D-733B-57DC-FDEA-BB93902FF965}"/>
              </a:ext>
            </a:extLst>
          </p:cNvPr>
          <p:cNvSpPr txBox="1"/>
          <p:nvPr/>
        </p:nvSpPr>
        <p:spPr>
          <a:xfrm>
            <a:off x="5694264" y="3063910"/>
            <a:ext cx="5576829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Hohe Nachfrage -&gt; Warteliste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0C98F24-842F-1412-15AD-E6DB50A186DC}"/>
              </a:ext>
            </a:extLst>
          </p:cNvPr>
          <p:cNvSpPr txBox="1"/>
          <p:nvPr/>
        </p:nvSpPr>
        <p:spPr>
          <a:xfrm>
            <a:off x="5774861" y="3642310"/>
            <a:ext cx="6224208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08.07.2023 </a:t>
            </a:r>
          </a:p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Turn-</a:t>
            </a:r>
            <a:r>
              <a:rPr lang="de-DE" sz="2800" dirty="0" err="1">
                <a:latin typeface="Corbel" panose="020B0503020204020204" pitchFamily="34" charset="0"/>
              </a:rPr>
              <a:t>Freundschaftswettbewert</a:t>
            </a:r>
            <a:r>
              <a:rPr lang="de-DE" sz="2800" dirty="0">
                <a:latin typeface="Corbel" panose="020B0503020204020204" pitchFamily="34" charset="0"/>
              </a:rPr>
              <a:t> beim </a:t>
            </a:r>
          </a:p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SV </a:t>
            </a:r>
            <a:r>
              <a:rPr lang="de-DE" sz="2800" dirty="0" err="1">
                <a:latin typeface="Corbel" panose="020B0503020204020204" pitchFamily="34" charset="0"/>
              </a:rPr>
              <a:t>Eitensheim</a:t>
            </a:r>
            <a:endParaRPr lang="de-DE" sz="2800" dirty="0">
              <a:latin typeface="Corbel" panose="020B0503020204020204" pitchFamily="34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1414D6EF-B3AC-2D68-9173-4E07176CEBFF}"/>
              </a:ext>
            </a:extLst>
          </p:cNvPr>
          <p:cNvSpPr txBox="1"/>
          <p:nvPr/>
        </p:nvSpPr>
        <p:spPr>
          <a:xfrm>
            <a:off x="5904898" y="5008833"/>
            <a:ext cx="5698126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13.04.2023 Wettkampf in Denkendorf 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F3547C39-D39B-F2F6-06C8-E90CA9FB00E4}"/>
              </a:ext>
            </a:extLst>
          </p:cNvPr>
          <p:cNvSpPr txBox="1"/>
          <p:nvPr/>
        </p:nvSpPr>
        <p:spPr>
          <a:xfrm>
            <a:off x="4829893" y="5728352"/>
            <a:ext cx="738082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Pünktlich zum ersten Wettkampf kamen die Turnanzüge -&gt; Teil Hauptverein gesponsort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21B8164-C326-8773-8AFE-2FF62BEA99DC}"/>
              </a:ext>
            </a:extLst>
          </p:cNvPr>
          <p:cNvSpPr txBox="1"/>
          <p:nvPr/>
        </p:nvSpPr>
        <p:spPr>
          <a:xfrm>
            <a:off x="3178088" y="95724"/>
            <a:ext cx="738082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Fitness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B7B30D6F-267E-5CE2-7F39-707A869D8A8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02" y="1642729"/>
            <a:ext cx="5409713" cy="4057285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5B527D85-DA5E-08AD-B2EE-91714CA7462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48" y="1635056"/>
            <a:ext cx="5409713" cy="4057284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B5DA064A-C946-A873-D484-C6FF30A08D3E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37" b="35187"/>
          <a:stretch/>
        </p:blipFill>
        <p:spPr>
          <a:xfrm>
            <a:off x="143127" y="1614391"/>
            <a:ext cx="5398353" cy="3324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4122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pic>
        <p:nvPicPr>
          <p:cNvPr id="7" name="Grafik 6" descr="Kurzhantel Silhouette">
            <a:extLst>
              <a:ext uri="{FF2B5EF4-FFF2-40B4-BE49-F238E27FC236}">
                <a16:creationId xmlns:a16="http://schemas.microsoft.com/office/drawing/2014/main" id="{11A0FCA9-9D37-D692-91A5-F3353C5D12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94954" y="21813"/>
            <a:ext cx="701732" cy="701732"/>
          </a:xfrm>
          <a:prstGeom prst="rect">
            <a:avLst/>
          </a:prstGeom>
        </p:spPr>
      </p:pic>
      <p:pic>
        <p:nvPicPr>
          <p:cNvPr id="9" name="Grafik 8" descr="Ausführen Silhouette">
            <a:extLst>
              <a:ext uri="{FF2B5EF4-FFF2-40B4-BE49-F238E27FC236}">
                <a16:creationId xmlns:a16="http://schemas.microsoft.com/office/drawing/2014/main" id="{C8ACCB62-E662-3F10-ADA3-3BFF31295D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79458" y="77539"/>
            <a:ext cx="637220" cy="637220"/>
          </a:xfrm>
          <a:prstGeom prst="rect">
            <a:avLst/>
          </a:prstGeom>
        </p:spPr>
      </p:pic>
      <p:sp>
        <p:nvSpPr>
          <p:cNvPr id="3" name="!!Überschrift">
            <a:extLst>
              <a:ext uri="{FF2B5EF4-FFF2-40B4-BE49-F238E27FC236}">
                <a16:creationId xmlns:a16="http://schemas.microsoft.com/office/drawing/2014/main" id="{9D742E62-3DD5-1BD8-B921-2593BCB729BD}"/>
              </a:ext>
            </a:extLst>
          </p:cNvPr>
          <p:cNvSpPr txBox="1"/>
          <p:nvPr/>
        </p:nvSpPr>
        <p:spPr>
          <a:xfrm>
            <a:off x="7231596" y="1042679"/>
            <a:ext cx="3327312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MTB-Team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C33B62B-9AE2-4BCC-F3CF-125CA8F25B89}"/>
              </a:ext>
            </a:extLst>
          </p:cNvPr>
          <p:cNvSpPr txBox="1"/>
          <p:nvPr/>
        </p:nvSpPr>
        <p:spPr>
          <a:xfrm>
            <a:off x="6382444" y="1785870"/>
            <a:ext cx="5663194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Regelmäßig ca. 25 Kinder im Training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1C3CB85-5A6B-FADC-E51D-B630EB75CB6D}"/>
              </a:ext>
            </a:extLst>
          </p:cNvPr>
          <p:cNvSpPr txBox="1"/>
          <p:nvPr/>
        </p:nvSpPr>
        <p:spPr>
          <a:xfrm>
            <a:off x="6716032" y="2378627"/>
            <a:ext cx="468125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Alter zwischen 5 -14 Jahren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ECF202D-733B-57DC-FDEA-BB93902FF965}"/>
              </a:ext>
            </a:extLst>
          </p:cNvPr>
          <p:cNvSpPr txBox="1"/>
          <p:nvPr/>
        </p:nvSpPr>
        <p:spPr>
          <a:xfrm>
            <a:off x="5957716" y="3016888"/>
            <a:ext cx="6197882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Training ist Dienstags 16:30 – 18:00 Uhr</a:t>
            </a:r>
          </a:p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a vier Gruppen mit je zwei Trainern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0C98F24-842F-1412-15AD-E6DB50A186DC}"/>
              </a:ext>
            </a:extLst>
          </p:cNvPr>
          <p:cNvSpPr txBox="1"/>
          <p:nvPr/>
        </p:nvSpPr>
        <p:spPr>
          <a:xfrm>
            <a:off x="6387691" y="4017591"/>
            <a:ext cx="5015122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26.09.2023 Ausflug in den </a:t>
            </a:r>
            <a:r>
              <a:rPr lang="de-DE" sz="2800" dirty="0" err="1">
                <a:latin typeface="Corbel" panose="020B0503020204020204" pitchFamily="34" charset="0"/>
              </a:rPr>
              <a:t>Juraflow</a:t>
            </a:r>
            <a:r>
              <a:rPr lang="de-DE" sz="2800" dirty="0">
                <a:latin typeface="Corbel" panose="020B0503020204020204" pitchFamily="34" charset="0"/>
              </a:rPr>
              <a:t>-Bikepark Eichstätt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1414D6EF-B3AC-2D68-9173-4E07176CEBFF}"/>
              </a:ext>
            </a:extLst>
          </p:cNvPr>
          <p:cNvSpPr txBox="1"/>
          <p:nvPr/>
        </p:nvSpPr>
        <p:spPr>
          <a:xfrm>
            <a:off x="6185138" y="5335190"/>
            <a:ext cx="5420228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Im März startete die neue Saison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375CD30-B3AE-526E-807C-A8F7BAC81E15}"/>
              </a:ext>
            </a:extLst>
          </p:cNvPr>
          <p:cNvSpPr txBox="1"/>
          <p:nvPr/>
        </p:nvSpPr>
        <p:spPr>
          <a:xfrm>
            <a:off x="3178088" y="95724"/>
            <a:ext cx="738082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Fitness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EDFC1B3A-C97B-5ED7-BF0E-997974CB490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05" y="902662"/>
            <a:ext cx="2849239" cy="5751344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485DEB10-917A-6DB2-BED7-BCFA49BD8A86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75"/>
          <a:stretch/>
        </p:blipFill>
        <p:spPr>
          <a:xfrm>
            <a:off x="35352" y="880225"/>
            <a:ext cx="5771029" cy="2886717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877CE71F-6791-FB6B-7557-4D756846CF4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1" y="3450853"/>
            <a:ext cx="5771029" cy="3246204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145ED21E-5252-BFC2-4D98-13D33B934333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78"/>
          <a:stretch/>
        </p:blipFill>
        <p:spPr>
          <a:xfrm>
            <a:off x="34928" y="4128487"/>
            <a:ext cx="5766206" cy="2550102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BCBA2E4F-8FA1-9797-C248-8E6C9791FEB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8" y="882620"/>
            <a:ext cx="5770429" cy="3245867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52FF09A7-989B-16F5-FD80-4C21E5FBE60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45" y="1666283"/>
            <a:ext cx="5781712" cy="431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9212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pic>
        <p:nvPicPr>
          <p:cNvPr id="7" name="Grafik 6" descr="Kurzhantel Silhouette">
            <a:extLst>
              <a:ext uri="{FF2B5EF4-FFF2-40B4-BE49-F238E27FC236}">
                <a16:creationId xmlns:a16="http://schemas.microsoft.com/office/drawing/2014/main" id="{11A0FCA9-9D37-D692-91A5-F3353C5D12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94954" y="21813"/>
            <a:ext cx="701732" cy="701732"/>
          </a:xfrm>
          <a:prstGeom prst="rect">
            <a:avLst/>
          </a:prstGeom>
        </p:spPr>
      </p:pic>
      <p:pic>
        <p:nvPicPr>
          <p:cNvPr id="9" name="Grafik 8" descr="Ausführen Silhouette">
            <a:extLst>
              <a:ext uri="{FF2B5EF4-FFF2-40B4-BE49-F238E27FC236}">
                <a16:creationId xmlns:a16="http://schemas.microsoft.com/office/drawing/2014/main" id="{C8ACCB62-E662-3F10-ADA3-3BFF31295D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79458" y="77539"/>
            <a:ext cx="637220" cy="637220"/>
          </a:xfrm>
          <a:prstGeom prst="rect">
            <a:avLst/>
          </a:prstGeom>
        </p:spPr>
      </p:pic>
      <p:sp>
        <p:nvSpPr>
          <p:cNvPr id="3" name="!!Überschrift">
            <a:extLst>
              <a:ext uri="{FF2B5EF4-FFF2-40B4-BE49-F238E27FC236}">
                <a16:creationId xmlns:a16="http://schemas.microsoft.com/office/drawing/2014/main" id="{9D742E62-3DD5-1BD8-B921-2593BCB729BD}"/>
              </a:ext>
            </a:extLst>
          </p:cNvPr>
          <p:cNvSpPr txBox="1"/>
          <p:nvPr/>
        </p:nvSpPr>
        <p:spPr>
          <a:xfrm>
            <a:off x="6082032" y="983819"/>
            <a:ext cx="3471328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Dance </a:t>
            </a:r>
            <a:r>
              <a:rPr lang="de-DE" sz="4400" dirty="0" err="1">
                <a:latin typeface="Corbel" panose="020B0503020204020204" pitchFamily="34" charset="0"/>
              </a:rPr>
              <a:t>for</a:t>
            </a:r>
            <a:r>
              <a:rPr lang="de-DE" sz="4400" dirty="0">
                <a:latin typeface="Corbel" panose="020B0503020204020204" pitchFamily="34" charset="0"/>
              </a:rPr>
              <a:t> Fun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C33B62B-9AE2-4BCC-F3CF-125CA8F25B89}"/>
              </a:ext>
            </a:extLst>
          </p:cNvPr>
          <p:cNvSpPr txBox="1"/>
          <p:nvPr/>
        </p:nvSpPr>
        <p:spPr>
          <a:xfrm>
            <a:off x="5234301" y="2370907"/>
            <a:ext cx="669674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27.10.2023 Dance </a:t>
            </a:r>
            <a:r>
              <a:rPr lang="de-DE" sz="2800" dirty="0" err="1">
                <a:latin typeface="Corbel" panose="020B0503020204020204" pitchFamily="34" charset="0"/>
              </a:rPr>
              <a:t>for</a:t>
            </a:r>
            <a:r>
              <a:rPr lang="de-DE" sz="2800" dirty="0">
                <a:latin typeface="Corbel" panose="020B0503020204020204" pitchFamily="34" charset="0"/>
              </a:rPr>
              <a:t> Fun Party -&gt; 300 Gäste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ECF202D-733B-57DC-FDEA-BB93902FF965}"/>
              </a:ext>
            </a:extLst>
          </p:cNvPr>
          <p:cNvSpPr txBox="1"/>
          <p:nvPr/>
        </p:nvSpPr>
        <p:spPr>
          <a:xfrm>
            <a:off x="5247864" y="3013111"/>
            <a:ext cx="5893032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Viele Auftritte auf verschiedenen Veranstaltungen</a:t>
            </a:r>
          </a:p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-Seniorennachmittag, Fasching usw.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0C98F24-842F-1412-15AD-E6DB50A186DC}"/>
              </a:ext>
            </a:extLst>
          </p:cNvPr>
          <p:cNvSpPr txBox="1"/>
          <p:nvPr/>
        </p:nvSpPr>
        <p:spPr>
          <a:xfrm>
            <a:off x="4207423" y="4840347"/>
            <a:ext cx="799703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Tanzshirts unter anderem gesponsort von</a:t>
            </a:r>
          </a:p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FC </a:t>
            </a:r>
            <a:r>
              <a:rPr lang="de-DE" sz="2800" dirty="0" err="1">
                <a:latin typeface="Corbel" panose="020B0503020204020204" pitchFamily="34" charset="0"/>
              </a:rPr>
              <a:t>Böhmfeld</a:t>
            </a:r>
            <a:r>
              <a:rPr lang="de-DE" sz="2800" dirty="0">
                <a:latin typeface="Corbel" panose="020B0503020204020204" pitchFamily="34" charset="0"/>
              </a:rPr>
              <a:t>    Spenglerei Wiegand     Textil Highway 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1414D6EF-B3AC-2D68-9173-4E07176CEBFF}"/>
              </a:ext>
            </a:extLst>
          </p:cNvPr>
          <p:cNvSpPr txBox="1"/>
          <p:nvPr/>
        </p:nvSpPr>
        <p:spPr>
          <a:xfrm>
            <a:off x="3929143" y="5791081"/>
            <a:ext cx="8102102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Trainerin Silvia Oldenburger-Amend leider aufgehört -&gt; Unterstützung für Claudia wird gesucht!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6EF8C95-8DBE-F31C-57CC-8AA2B5BC8907}"/>
              </a:ext>
            </a:extLst>
          </p:cNvPr>
          <p:cNvSpPr txBox="1"/>
          <p:nvPr/>
        </p:nvSpPr>
        <p:spPr>
          <a:xfrm>
            <a:off x="6243432" y="1752258"/>
            <a:ext cx="3473524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Claudia Plank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93CD5A00-0509-5DC4-2F22-BEEB2D1A0549}"/>
              </a:ext>
            </a:extLst>
          </p:cNvPr>
          <p:cNvSpPr txBox="1"/>
          <p:nvPr/>
        </p:nvSpPr>
        <p:spPr>
          <a:xfrm>
            <a:off x="3178088" y="95724"/>
            <a:ext cx="738082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Fitness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C9A044A-74C3-9E73-ABF9-0997088CAD3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04" y="1062848"/>
            <a:ext cx="4947721" cy="3710791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A133DDE9-4EEF-395B-907F-4A5DA4D023C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50" y="1062848"/>
            <a:ext cx="4847661" cy="3635746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F7A0AD9A-54B4-1D54-F2AD-BCBA1F823C7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83" y="1051399"/>
            <a:ext cx="4947723" cy="3710792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0AB2E161-E68D-9B3E-C95A-14B334F398D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13" y="1068243"/>
            <a:ext cx="4962434" cy="3721825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600B167C-3AA1-2935-78A6-F4D38DC3403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65" y="1069189"/>
            <a:ext cx="4946460" cy="3709845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28C9241F-C527-0158-85BF-BDAD57AFB7B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473" y="1675961"/>
            <a:ext cx="6795221" cy="3104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8868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pic>
        <p:nvPicPr>
          <p:cNvPr id="7" name="Grafik 6" descr="Kurzhantel Silhouette">
            <a:extLst>
              <a:ext uri="{FF2B5EF4-FFF2-40B4-BE49-F238E27FC236}">
                <a16:creationId xmlns:a16="http://schemas.microsoft.com/office/drawing/2014/main" id="{11A0FCA9-9D37-D692-91A5-F3353C5D12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94954" y="21813"/>
            <a:ext cx="701732" cy="701732"/>
          </a:xfrm>
          <a:prstGeom prst="rect">
            <a:avLst/>
          </a:prstGeom>
        </p:spPr>
      </p:pic>
      <p:pic>
        <p:nvPicPr>
          <p:cNvPr id="9" name="Grafik 8" descr="Ausführen Silhouette">
            <a:extLst>
              <a:ext uri="{FF2B5EF4-FFF2-40B4-BE49-F238E27FC236}">
                <a16:creationId xmlns:a16="http://schemas.microsoft.com/office/drawing/2014/main" id="{C8ACCB62-E662-3F10-ADA3-3BFF31295D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79458" y="77539"/>
            <a:ext cx="637220" cy="637220"/>
          </a:xfrm>
          <a:prstGeom prst="rect">
            <a:avLst/>
          </a:prstGeom>
        </p:spPr>
      </p:pic>
      <p:sp>
        <p:nvSpPr>
          <p:cNvPr id="3" name="!!Überschrift">
            <a:extLst>
              <a:ext uri="{FF2B5EF4-FFF2-40B4-BE49-F238E27FC236}">
                <a16:creationId xmlns:a16="http://schemas.microsoft.com/office/drawing/2014/main" id="{9D742E62-3DD5-1BD8-B921-2593BCB729BD}"/>
              </a:ext>
            </a:extLst>
          </p:cNvPr>
          <p:cNvSpPr txBox="1"/>
          <p:nvPr/>
        </p:nvSpPr>
        <p:spPr>
          <a:xfrm>
            <a:off x="3913112" y="1075161"/>
            <a:ext cx="738082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Weihnachtsmarkt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ECF202D-733B-57DC-FDEA-BB93902FF965}"/>
              </a:ext>
            </a:extLst>
          </p:cNvPr>
          <p:cNvSpPr txBox="1"/>
          <p:nvPr/>
        </p:nvSpPr>
        <p:spPr>
          <a:xfrm>
            <a:off x="3913112" y="3324848"/>
            <a:ext cx="738082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Auftritt Dance </a:t>
            </a:r>
            <a:r>
              <a:rPr lang="de-DE" sz="2800" dirty="0" err="1">
                <a:latin typeface="Corbel" panose="020B0503020204020204" pitchFamily="34" charset="0"/>
              </a:rPr>
              <a:t>for</a:t>
            </a:r>
            <a:r>
              <a:rPr lang="de-DE" sz="2800" dirty="0">
                <a:latin typeface="Corbel" panose="020B0503020204020204" pitchFamily="34" charset="0"/>
              </a:rPr>
              <a:t> Fun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0C98F24-842F-1412-15AD-E6DB50A186DC}"/>
              </a:ext>
            </a:extLst>
          </p:cNvPr>
          <p:cNvSpPr txBox="1"/>
          <p:nvPr/>
        </p:nvSpPr>
        <p:spPr>
          <a:xfrm>
            <a:off x="3667422" y="4432970"/>
            <a:ext cx="8191772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Rundum gelungener Abend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6EF8C95-8DBE-F31C-57CC-8AA2B5BC8907}"/>
              </a:ext>
            </a:extLst>
          </p:cNvPr>
          <p:cNvSpPr txBox="1"/>
          <p:nvPr/>
        </p:nvSpPr>
        <p:spPr>
          <a:xfrm>
            <a:off x="4072898" y="2109189"/>
            <a:ext cx="738082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02.12.2023 ein Stand auf dem Weihnachtsmarkt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4C268E6-1E2E-FE7D-4D36-3CCEEA07A3C7}"/>
              </a:ext>
            </a:extLst>
          </p:cNvPr>
          <p:cNvSpPr txBox="1"/>
          <p:nvPr/>
        </p:nvSpPr>
        <p:spPr>
          <a:xfrm>
            <a:off x="3178088" y="95724"/>
            <a:ext cx="738082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Fitness</a:t>
            </a:r>
          </a:p>
        </p:txBody>
      </p:sp>
    </p:spTree>
    <p:extLst>
      <p:ext uri="{BB962C8B-B14F-4D97-AF65-F5344CB8AC3E}">
        <p14:creationId xmlns:p14="http://schemas.microsoft.com/office/powerpoint/2010/main" val="8113975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pic>
        <p:nvPicPr>
          <p:cNvPr id="7" name="Grafik 6" descr="Kurzhantel Silhouette">
            <a:extLst>
              <a:ext uri="{FF2B5EF4-FFF2-40B4-BE49-F238E27FC236}">
                <a16:creationId xmlns:a16="http://schemas.microsoft.com/office/drawing/2014/main" id="{11A0FCA9-9D37-D692-91A5-F3353C5D12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94954" y="21813"/>
            <a:ext cx="701732" cy="701732"/>
          </a:xfrm>
          <a:prstGeom prst="rect">
            <a:avLst/>
          </a:prstGeom>
        </p:spPr>
      </p:pic>
      <p:pic>
        <p:nvPicPr>
          <p:cNvPr id="9" name="Grafik 8" descr="Ausführen Silhouette">
            <a:extLst>
              <a:ext uri="{FF2B5EF4-FFF2-40B4-BE49-F238E27FC236}">
                <a16:creationId xmlns:a16="http://schemas.microsoft.com/office/drawing/2014/main" id="{C8ACCB62-E662-3F10-ADA3-3BFF31295D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79458" y="77539"/>
            <a:ext cx="637220" cy="637220"/>
          </a:xfrm>
          <a:prstGeom prst="rect">
            <a:avLst/>
          </a:prstGeom>
        </p:spPr>
      </p:pic>
      <p:sp>
        <p:nvSpPr>
          <p:cNvPr id="3" name="!!Überschrift">
            <a:extLst>
              <a:ext uri="{FF2B5EF4-FFF2-40B4-BE49-F238E27FC236}">
                <a16:creationId xmlns:a16="http://schemas.microsoft.com/office/drawing/2014/main" id="{9D742E62-3DD5-1BD8-B921-2593BCB729BD}"/>
              </a:ext>
            </a:extLst>
          </p:cNvPr>
          <p:cNvSpPr txBox="1"/>
          <p:nvPr/>
        </p:nvSpPr>
        <p:spPr>
          <a:xfrm>
            <a:off x="3913112" y="1075161"/>
            <a:ext cx="738082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 err="1">
                <a:latin typeface="Corbel" panose="020B0503020204020204" pitchFamily="34" charset="0"/>
              </a:rPr>
              <a:t>Böhmfeld</a:t>
            </a:r>
            <a:r>
              <a:rPr lang="de-DE" sz="4400" dirty="0">
                <a:latin typeface="Corbel" panose="020B0503020204020204" pitchFamily="34" charset="0"/>
              </a:rPr>
              <a:t> läuft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ECF202D-733B-57DC-FDEA-BB93902FF965}"/>
              </a:ext>
            </a:extLst>
          </p:cNvPr>
          <p:cNvSpPr txBox="1"/>
          <p:nvPr/>
        </p:nvSpPr>
        <p:spPr>
          <a:xfrm>
            <a:off x="4006180" y="3735923"/>
            <a:ext cx="738082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Auch heuer gab es das Angebot wieder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6EF8C95-8DBE-F31C-57CC-8AA2B5BC8907}"/>
              </a:ext>
            </a:extLst>
          </p:cNvPr>
          <p:cNvSpPr txBox="1"/>
          <p:nvPr/>
        </p:nvSpPr>
        <p:spPr>
          <a:xfrm>
            <a:off x="4078188" y="2161816"/>
            <a:ext cx="738082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Januar bis März wurde Lauftraining angeboten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6FA4379-5D10-C754-E5C0-F204D7B62EA9}"/>
              </a:ext>
            </a:extLst>
          </p:cNvPr>
          <p:cNvSpPr txBox="1"/>
          <p:nvPr/>
        </p:nvSpPr>
        <p:spPr>
          <a:xfrm>
            <a:off x="3178088" y="95724"/>
            <a:ext cx="738082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Fitness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ECA8E7C-9B2D-93AC-898F-44F4B102AFF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90" y="1155308"/>
            <a:ext cx="3867406" cy="5351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698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pic>
        <p:nvPicPr>
          <p:cNvPr id="7" name="Grafik 6" descr="Kurzhantel Silhouette">
            <a:extLst>
              <a:ext uri="{FF2B5EF4-FFF2-40B4-BE49-F238E27FC236}">
                <a16:creationId xmlns:a16="http://schemas.microsoft.com/office/drawing/2014/main" id="{11A0FCA9-9D37-D692-91A5-F3353C5D12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94954" y="21813"/>
            <a:ext cx="701732" cy="701732"/>
          </a:xfrm>
          <a:prstGeom prst="rect">
            <a:avLst/>
          </a:prstGeom>
        </p:spPr>
      </p:pic>
      <p:pic>
        <p:nvPicPr>
          <p:cNvPr id="9" name="Grafik 8" descr="Ausführen Silhouette">
            <a:extLst>
              <a:ext uri="{FF2B5EF4-FFF2-40B4-BE49-F238E27FC236}">
                <a16:creationId xmlns:a16="http://schemas.microsoft.com/office/drawing/2014/main" id="{C8ACCB62-E662-3F10-ADA3-3BFF31295D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79458" y="77539"/>
            <a:ext cx="637220" cy="637220"/>
          </a:xfrm>
          <a:prstGeom prst="rect">
            <a:avLst/>
          </a:prstGeom>
        </p:spPr>
      </p:pic>
      <p:sp>
        <p:nvSpPr>
          <p:cNvPr id="3" name="!!Überschrift">
            <a:extLst>
              <a:ext uri="{FF2B5EF4-FFF2-40B4-BE49-F238E27FC236}">
                <a16:creationId xmlns:a16="http://schemas.microsoft.com/office/drawing/2014/main" id="{9D742E62-3DD5-1BD8-B921-2593BCB729BD}"/>
              </a:ext>
            </a:extLst>
          </p:cNvPr>
          <p:cNvSpPr txBox="1"/>
          <p:nvPr/>
        </p:nvSpPr>
        <p:spPr>
          <a:xfrm>
            <a:off x="7030516" y="1075161"/>
            <a:ext cx="4263416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Turnen mit Jana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ECF202D-733B-57DC-FDEA-BB93902FF965}"/>
              </a:ext>
            </a:extLst>
          </p:cNvPr>
          <p:cNvSpPr txBox="1"/>
          <p:nvPr/>
        </p:nvSpPr>
        <p:spPr>
          <a:xfrm>
            <a:off x="5734372" y="4270817"/>
            <a:ext cx="6514442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Kurs für Ausdauer, Koordination, Gleichgewicht, Körperwahrnehmung und Entspannung 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6EF8C95-8DBE-F31C-57CC-8AA2B5BC8907}"/>
              </a:ext>
            </a:extLst>
          </p:cNvPr>
          <p:cNvSpPr txBox="1"/>
          <p:nvPr/>
        </p:nvSpPr>
        <p:spPr>
          <a:xfrm>
            <a:off x="5984379" y="3108511"/>
            <a:ext cx="6156684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Seit 29.02.2024  Donnerstags  15- 16 Uhr</a:t>
            </a:r>
          </a:p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10er- Kurs (ohne Eltern)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C1E2721-1806-18C3-710D-4A0433995F74}"/>
              </a:ext>
            </a:extLst>
          </p:cNvPr>
          <p:cNvSpPr txBox="1"/>
          <p:nvPr/>
        </p:nvSpPr>
        <p:spPr>
          <a:xfrm>
            <a:off x="6524439" y="2052014"/>
            <a:ext cx="5076564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Jana Sitte</a:t>
            </a:r>
          </a:p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Ausgebildete Physiotherapeutin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DC21B2F-0D45-C8BC-61E5-26191A80DC8C}"/>
              </a:ext>
            </a:extLst>
          </p:cNvPr>
          <p:cNvSpPr txBox="1"/>
          <p:nvPr/>
        </p:nvSpPr>
        <p:spPr>
          <a:xfrm>
            <a:off x="6957367" y="5919551"/>
            <a:ext cx="4068452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Derzeit 14 Teilnehmer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5721CC68-9D14-797F-B5F5-B169B670C121}"/>
              </a:ext>
            </a:extLst>
          </p:cNvPr>
          <p:cNvSpPr txBox="1"/>
          <p:nvPr/>
        </p:nvSpPr>
        <p:spPr>
          <a:xfrm>
            <a:off x="3178088" y="95724"/>
            <a:ext cx="738082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Fitness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F39E4413-87D7-36E6-2271-F4535207F65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37" y="1382818"/>
            <a:ext cx="5271218" cy="3953413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476056AF-BC64-5E85-4D33-F3FA982CED8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39" y="1377637"/>
            <a:ext cx="5271216" cy="3953412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1A79DD53-1691-267F-4F74-4772D60AA79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39" y="1373845"/>
            <a:ext cx="5271216" cy="3953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0694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pic>
        <p:nvPicPr>
          <p:cNvPr id="7" name="Grafik 6" descr="Kurzhantel Silhouette">
            <a:extLst>
              <a:ext uri="{FF2B5EF4-FFF2-40B4-BE49-F238E27FC236}">
                <a16:creationId xmlns:a16="http://schemas.microsoft.com/office/drawing/2014/main" id="{11A0FCA9-9D37-D692-91A5-F3353C5D12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94954" y="21813"/>
            <a:ext cx="701732" cy="701732"/>
          </a:xfrm>
          <a:prstGeom prst="rect">
            <a:avLst/>
          </a:prstGeom>
        </p:spPr>
      </p:pic>
      <p:pic>
        <p:nvPicPr>
          <p:cNvPr id="9" name="Grafik 8" descr="Ausführen Silhouette">
            <a:extLst>
              <a:ext uri="{FF2B5EF4-FFF2-40B4-BE49-F238E27FC236}">
                <a16:creationId xmlns:a16="http://schemas.microsoft.com/office/drawing/2014/main" id="{C8ACCB62-E662-3F10-ADA3-3BFF31295D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79458" y="77539"/>
            <a:ext cx="637220" cy="637220"/>
          </a:xfrm>
          <a:prstGeom prst="rect">
            <a:avLst/>
          </a:prstGeom>
        </p:spPr>
      </p:pic>
      <p:sp>
        <p:nvSpPr>
          <p:cNvPr id="3" name="!!Überschrift">
            <a:extLst>
              <a:ext uri="{FF2B5EF4-FFF2-40B4-BE49-F238E27FC236}">
                <a16:creationId xmlns:a16="http://schemas.microsoft.com/office/drawing/2014/main" id="{9D742E62-3DD5-1BD8-B921-2593BCB729BD}"/>
              </a:ext>
            </a:extLst>
          </p:cNvPr>
          <p:cNvSpPr txBox="1"/>
          <p:nvPr/>
        </p:nvSpPr>
        <p:spPr>
          <a:xfrm>
            <a:off x="3913112" y="1075161"/>
            <a:ext cx="738082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Nordic-Walking-Treff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ECF202D-733B-57DC-FDEA-BB93902FF965}"/>
              </a:ext>
            </a:extLst>
          </p:cNvPr>
          <p:cNvSpPr txBox="1"/>
          <p:nvPr/>
        </p:nvSpPr>
        <p:spPr>
          <a:xfrm>
            <a:off x="4402224" y="4451195"/>
            <a:ext cx="666074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Treffpunkt Ortsausgang Richtung Schelldorf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6EF8C95-8DBE-F31C-57CC-8AA2B5BC8907}"/>
              </a:ext>
            </a:extLst>
          </p:cNvPr>
          <p:cNvSpPr txBox="1"/>
          <p:nvPr/>
        </p:nvSpPr>
        <p:spPr>
          <a:xfrm>
            <a:off x="4582244" y="3051967"/>
            <a:ext cx="630070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Teilnehmen darf jeder, der sich gern an der frischen Luft bewegt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C1E2721-1806-18C3-710D-4A0433995F74}"/>
              </a:ext>
            </a:extLst>
          </p:cNvPr>
          <p:cNvSpPr txBox="1"/>
          <p:nvPr/>
        </p:nvSpPr>
        <p:spPr>
          <a:xfrm>
            <a:off x="4042184" y="2040538"/>
            <a:ext cx="738082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Jeden Mittwoch um 19 </a:t>
            </a:r>
            <a:r>
              <a:rPr lang="de-DE" sz="2800" dirty="0" err="1">
                <a:latin typeface="Corbel" panose="020B0503020204020204" pitchFamily="34" charset="0"/>
              </a:rPr>
              <a:t>uhr</a:t>
            </a:r>
            <a:endParaRPr lang="de-DE" sz="2800" dirty="0">
              <a:latin typeface="Corbel" panose="020B050302020402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DC21B2F-0D45-C8BC-61E5-26191A80DC8C}"/>
              </a:ext>
            </a:extLst>
          </p:cNvPr>
          <p:cNvSpPr txBox="1"/>
          <p:nvPr/>
        </p:nvSpPr>
        <p:spPr>
          <a:xfrm>
            <a:off x="4294212" y="5462625"/>
            <a:ext cx="6876764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Dank an Andrea Bauer und Andrea Nadler für Leitung des Kurses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9EBD76A-D17A-BC3D-927E-91E337546360}"/>
              </a:ext>
            </a:extLst>
          </p:cNvPr>
          <p:cNvSpPr txBox="1"/>
          <p:nvPr/>
        </p:nvSpPr>
        <p:spPr>
          <a:xfrm>
            <a:off x="3178088" y="95724"/>
            <a:ext cx="738082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Fitness</a:t>
            </a:r>
          </a:p>
        </p:txBody>
      </p:sp>
    </p:spTree>
    <p:extLst>
      <p:ext uri="{BB962C8B-B14F-4D97-AF65-F5344CB8AC3E}">
        <p14:creationId xmlns:p14="http://schemas.microsoft.com/office/powerpoint/2010/main" val="27067906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pic>
        <p:nvPicPr>
          <p:cNvPr id="7" name="Grafik 6" descr="Kurzhantel Silhouette">
            <a:extLst>
              <a:ext uri="{FF2B5EF4-FFF2-40B4-BE49-F238E27FC236}">
                <a16:creationId xmlns:a16="http://schemas.microsoft.com/office/drawing/2014/main" id="{11A0FCA9-9D37-D692-91A5-F3353C5D12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94954" y="21813"/>
            <a:ext cx="701732" cy="701732"/>
          </a:xfrm>
          <a:prstGeom prst="rect">
            <a:avLst/>
          </a:prstGeom>
        </p:spPr>
      </p:pic>
      <p:pic>
        <p:nvPicPr>
          <p:cNvPr id="9" name="Grafik 8" descr="Ausführen Silhouette">
            <a:extLst>
              <a:ext uri="{FF2B5EF4-FFF2-40B4-BE49-F238E27FC236}">
                <a16:creationId xmlns:a16="http://schemas.microsoft.com/office/drawing/2014/main" id="{C8ACCB62-E662-3F10-ADA3-3BFF31295D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79458" y="77539"/>
            <a:ext cx="637220" cy="637220"/>
          </a:xfrm>
          <a:prstGeom prst="rect">
            <a:avLst/>
          </a:prstGeom>
        </p:spPr>
      </p:pic>
      <p:sp>
        <p:nvSpPr>
          <p:cNvPr id="3" name="!!Überschrift">
            <a:extLst>
              <a:ext uri="{FF2B5EF4-FFF2-40B4-BE49-F238E27FC236}">
                <a16:creationId xmlns:a16="http://schemas.microsoft.com/office/drawing/2014/main" id="{9D742E62-3DD5-1BD8-B921-2593BCB729BD}"/>
              </a:ext>
            </a:extLst>
          </p:cNvPr>
          <p:cNvSpPr txBox="1"/>
          <p:nvPr/>
        </p:nvSpPr>
        <p:spPr>
          <a:xfrm>
            <a:off x="6173824" y="1108069"/>
            <a:ext cx="4824536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Eltern-Kind-Turnen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ECF202D-733B-57DC-FDEA-BB93902FF965}"/>
              </a:ext>
            </a:extLst>
          </p:cNvPr>
          <p:cNvSpPr txBox="1"/>
          <p:nvPr/>
        </p:nvSpPr>
        <p:spPr>
          <a:xfrm>
            <a:off x="6084955" y="4221088"/>
            <a:ext cx="5002274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Dank an Monique </a:t>
            </a:r>
            <a:r>
              <a:rPr lang="de-DE" sz="2800" dirty="0" err="1">
                <a:latin typeface="Corbel" panose="020B0503020204020204" pitchFamily="34" charset="0"/>
              </a:rPr>
              <a:t>Deickelmann</a:t>
            </a:r>
            <a:r>
              <a:rPr lang="de-DE" sz="2800" dirty="0">
                <a:latin typeface="Corbel" panose="020B0503020204020204" pitchFamily="34" charset="0"/>
              </a:rPr>
              <a:t> für 7 Jahre Leitung EKT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6EF8C95-8DBE-F31C-57CC-8AA2B5BC8907}"/>
              </a:ext>
            </a:extLst>
          </p:cNvPr>
          <p:cNvSpPr txBox="1"/>
          <p:nvPr/>
        </p:nvSpPr>
        <p:spPr>
          <a:xfrm>
            <a:off x="6425852" y="3257281"/>
            <a:ext cx="432048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Montags  15:30 – 16:45 Uhr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C1E2721-1806-18C3-710D-4A0433995F74}"/>
              </a:ext>
            </a:extLst>
          </p:cNvPr>
          <p:cNvSpPr txBox="1"/>
          <p:nvPr/>
        </p:nvSpPr>
        <p:spPr>
          <a:xfrm>
            <a:off x="6051841" y="2293475"/>
            <a:ext cx="5068502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Nicole Keller  &amp;  Daniela Kirsch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A94AF3C-7396-CAB9-0217-B753AE04B074}"/>
              </a:ext>
            </a:extLst>
          </p:cNvPr>
          <p:cNvSpPr txBox="1"/>
          <p:nvPr/>
        </p:nvSpPr>
        <p:spPr>
          <a:xfrm>
            <a:off x="3178088" y="95724"/>
            <a:ext cx="738082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Fitness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38AD1B04-2C65-2735-E0EC-43E6D2569AC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28" y="1399238"/>
            <a:ext cx="5721695" cy="4291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055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pic>
        <p:nvPicPr>
          <p:cNvPr id="7" name="Grafik 6" descr="Kurzhantel Silhouette">
            <a:extLst>
              <a:ext uri="{FF2B5EF4-FFF2-40B4-BE49-F238E27FC236}">
                <a16:creationId xmlns:a16="http://schemas.microsoft.com/office/drawing/2014/main" id="{11A0FCA9-9D37-D692-91A5-F3353C5D12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94954" y="21813"/>
            <a:ext cx="701732" cy="701732"/>
          </a:xfrm>
          <a:prstGeom prst="rect">
            <a:avLst/>
          </a:prstGeom>
        </p:spPr>
      </p:pic>
      <p:pic>
        <p:nvPicPr>
          <p:cNvPr id="9" name="Grafik 8" descr="Ausführen Silhouette">
            <a:extLst>
              <a:ext uri="{FF2B5EF4-FFF2-40B4-BE49-F238E27FC236}">
                <a16:creationId xmlns:a16="http://schemas.microsoft.com/office/drawing/2014/main" id="{C8ACCB62-E662-3F10-ADA3-3BFF31295D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79458" y="77539"/>
            <a:ext cx="637220" cy="637220"/>
          </a:xfrm>
          <a:prstGeom prst="rect">
            <a:avLst/>
          </a:prstGeom>
        </p:spPr>
      </p:pic>
      <p:sp>
        <p:nvSpPr>
          <p:cNvPr id="3" name="!!Überschrift">
            <a:extLst>
              <a:ext uri="{FF2B5EF4-FFF2-40B4-BE49-F238E27FC236}">
                <a16:creationId xmlns:a16="http://schemas.microsoft.com/office/drawing/2014/main" id="{9D742E62-3DD5-1BD8-B921-2593BCB729BD}"/>
              </a:ext>
            </a:extLst>
          </p:cNvPr>
          <p:cNvSpPr txBox="1"/>
          <p:nvPr/>
        </p:nvSpPr>
        <p:spPr>
          <a:xfrm>
            <a:off x="3913112" y="1075161"/>
            <a:ext cx="738082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Anschaffungen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ECF202D-733B-57DC-FDEA-BB93902FF965}"/>
              </a:ext>
            </a:extLst>
          </p:cNvPr>
          <p:cNvSpPr txBox="1"/>
          <p:nvPr/>
        </p:nvSpPr>
        <p:spPr>
          <a:xfrm>
            <a:off x="5190778" y="3781997"/>
            <a:ext cx="5439662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Gymnastikmatten für Kraftraum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6EF8C95-8DBE-F31C-57CC-8AA2B5BC8907}"/>
              </a:ext>
            </a:extLst>
          </p:cNvPr>
          <p:cNvSpPr txBox="1"/>
          <p:nvPr/>
        </p:nvSpPr>
        <p:spPr>
          <a:xfrm>
            <a:off x="4220199" y="2921989"/>
            <a:ext cx="738082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Slalom- und Hürdenstangen </a:t>
            </a:r>
            <a:r>
              <a:rPr lang="de-DE" sz="2800" dirty="0" err="1">
                <a:latin typeface="Corbel" panose="020B0503020204020204" pitchFamily="34" charset="0"/>
              </a:rPr>
              <a:t>HobbyHorsing</a:t>
            </a:r>
            <a:r>
              <a:rPr lang="de-DE" sz="2800" dirty="0">
                <a:latin typeface="Corbel" panose="020B0503020204020204" pitchFamily="34" charset="0"/>
              </a:rPr>
              <a:t>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C1E2721-1806-18C3-710D-4A0433995F74}"/>
              </a:ext>
            </a:extLst>
          </p:cNvPr>
          <p:cNvSpPr txBox="1"/>
          <p:nvPr/>
        </p:nvSpPr>
        <p:spPr>
          <a:xfrm>
            <a:off x="6163362" y="2075110"/>
            <a:ext cx="288032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Terrabänder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BB7B07F-F1BC-9754-EE1F-94A41B8F0EFF}"/>
              </a:ext>
            </a:extLst>
          </p:cNvPr>
          <p:cNvSpPr txBox="1"/>
          <p:nvPr/>
        </p:nvSpPr>
        <p:spPr>
          <a:xfrm>
            <a:off x="5679435" y="4624961"/>
            <a:ext cx="446234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Bodenläufer Geräteturnen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E154A19-C99E-C937-27B6-60A9577F3322}"/>
              </a:ext>
            </a:extLst>
          </p:cNvPr>
          <p:cNvSpPr txBox="1"/>
          <p:nvPr/>
        </p:nvSpPr>
        <p:spPr>
          <a:xfrm>
            <a:off x="4258152" y="5462625"/>
            <a:ext cx="738082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solidFill>
                  <a:srgbClr val="FF0000"/>
                </a:solidFill>
                <a:latin typeface="Corbel" panose="020B0503020204020204" pitchFamily="34" charset="0"/>
              </a:rPr>
              <a:t>Für fast alles Bezuschussung vom Hauptverein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5272C63-1697-0E31-314A-F1B49E346142}"/>
              </a:ext>
            </a:extLst>
          </p:cNvPr>
          <p:cNvSpPr txBox="1"/>
          <p:nvPr/>
        </p:nvSpPr>
        <p:spPr>
          <a:xfrm>
            <a:off x="3178088" y="95724"/>
            <a:ext cx="738082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Fitness</a:t>
            </a:r>
          </a:p>
        </p:txBody>
      </p:sp>
    </p:spTree>
    <p:extLst>
      <p:ext uri="{BB962C8B-B14F-4D97-AF65-F5344CB8AC3E}">
        <p14:creationId xmlns:p14="http://schemas.microsoft.com/office/powerpoint/2010/main" val="5451785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4" grpId="0"/>
      <p:bldP spid="6" grpId="0"/>
      <p:bldP spid="10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pic>
        <p:nvPicPr>
          <p:cNvPr id="7" name="Grafik 6" descr="Kurzhantel Silhouette">
            <a:extLst>
              <a:ext uri="{FF2B5EF4-FFF2-40B4-BE49-F238E27FC236}">
                <a16:creationId xmlns:a16="http://schemas.microsoft.com/office/drawing/2014/main" id="{11A0FCA9-9D37-D692-91A5-F3353C5D12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94954" y="21813"/>
            <a:ext cx="701732" cy="701732"/>
          </a:xfrm>
          <a:prstGeom prst="rect">
            <a:avLst/>
          </a:prstGeom>
        </p:spPr>
      </p:pic>
      <p:pic>
        <p:nvPicPr>
          <p:cNvPr id="9" name="Grafik 8" descr="Ausführen Silhouette">
            <a:extLst>
              <a:ext uri="{FF2B5EF4-FFF2-40B4-BE49-F238E27FC236}">
                <a16:creationId xmlns:a16="http://schemas.microsoft.com/office/drawing/2014/main" id="{C8ACCB62-E662-3F10-ADA3-3BFF31295D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79458" y="77539"/>
            <a:ext cx="637220" cy="637220"/>
          </a:xfrm>
          <a:prstGeom prst="rect">
            <a:avLst/>
          </a:prstGeom>
        </p:spPr>
      </p:pic>
      <p:sp>
        <p:nvSpPr>
          <p:cNvPr id="3" name="!!Überschrift">
            <a:extLst>
              <a:ext uri="{FF2B5EF4-FFF2-40B4-BE49-F238E27FC236}">
                <a16:creationId xmlns:a16="http://schemas.microsoft.com/office/drawing/2014/main" id="{9D742E62-3DD5-1BD8-B921-2593BCB729BD}"/>
              </a:ext>
            </a:extLst>
          </p:cNvPr>
          <p:cNvSpPr txBox="1"/>
          <p:nvPr/>
        </p:nvSpPr>
        <p:spPr>
          <a:xfrm>
            <a:off x="4134165" y="1166396"/>
            <a:ext cx="738082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Dank an alle Übungsleiter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C88E30E2-F624-79A2-8A30-5C7542136FE0}"/>
              </a:ext>
            </a:extLst>
          </p:cNvPr>
          <p:cNvSpPr txBox="1"/>
          <p:nvPr/>
        </p:nvSpPr>
        <p:spPr>
          <a:xfrm>
            <a:off x="3578224" y="2074530"/>
            <a:ext cx="8634069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Gerlinde Strobel – Hagen Berndt – Monique </a:t>
            </a:r>
            <a:r>
              <a:rPr lang="de-DE" sz="2800" dirty="0" err="1">
                <a:latin typeface="Corbel" panose="020B0503020204020204" pitchFamily="34" charset="0"/>
              </a:rPr>
              <a:t>Diekelmann</a:t>
            </a:r>
            <a:endParaRPr lang="de-DE" sz="2800" dirty="0">
              <a:latin typeface="Corbel" panose="020B050302020402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26BAA94-A04B-E0C9-EC27-4DC03F9C3B0F}"/>
              </a:ext>
            </a:extLst>
          </p:cNvPr>
          <p:cNvSpPr txBox="1"/>
          <p:nvPr/>
        </p:nvSpPr>
        <p:spPr>
          <a:xfrm>
            <a:off x="3367182" y="2704487"/>
            <a:ext cx="8634069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Nicole Keller – Daniela Kirsch – Melanie Kleber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7E39DDA4-D177-5005-25C9-9133E49E083A}"/>
              </a:ext>
            </a:extLst>
          </p:cNvPr>
          <p:cNvSpPr txBox="1"/>
          <p:nvPr/>
        </p:nvSpPr>
        <p:spPr>
          <a:xfrm>
            <a:off x="3367182" y="3383132"/>
            <a:ext cx="8634069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Hana Hacker – Daniela Sperling – Julia Bauer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6B1E199-B63C-BC33-7A1E-639D06E07AC1}"/>
              </a:ext>
            </a:extLst>
          </p:cNvPr>
          <p:cNvSpPr txBox="1"/>
          <p:nvPr/>
        </p:nvSpPr>
        <p:spPr>
          <a:xfrm>
            <a:off x="3515231" y="4098920"/>
            <a:ext cx="8634069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Verena Sperr – Klara Gebhardt – Claudia Plank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4589FA0F-A38A-7193-1A57-36B21F6EB7D3}"/>
              </a:ext>
            </a:extLst>
          </p:cNvPr>
          <p:cNvSpPr txBox="1"/>
          <p:nvPr/>
        </p:nvSpPr>
        <p:spPr>
          <a:xfrm>
            <a:off x="3554756" y="4660739"/>
            <a:ext cx="8634069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Silvia Oldenburger-Amendt – Chris Gugel – Ben Bünger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5A72CB5E-E218-9B07-9757-42C11CEFDB5E}"/>
              </a:ext>
            </a:extLst>
          </p:cNvPr>
          <p:cNvSpPr txBox="1"/>
          <p:nvPr/>
        </p:nvSpPr>
        <p:spPr>
          <a:xfrm>
            <a:off x="3516297" y="5340388"/>
            <a:ext cx="8634069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Karola Brandl – Martin </a:t>
            </a:r>
            <a:r>
              <a:rPr lang="de-DE" sz="2800" dirty="0" err="1">
                <a:latin typeface="Corbel" panose="020B0503020204020204" pitchFamily="34" charset="0"/>
              </a:rPr>
              <a:t>Knitl</a:t>
            </a:r>
            <a:r>
              <a:rPr lang="de-DE" sz="2800" dirty="0">
                <a:latin typeface="Corbel" panose="020B0503020204020204" pitchFamily="34" charset="0"/>
              </a:rPr>
              <a:t> – Stefan Schweiger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ECDAF677-C195-572B-E70F-0B29F55E254F}"/>
              </a:ext>
            </a:extLst>
          </p:cNvPr>
          <p:cNvSpPr txBox="1"/>
          <p:nvPr/>
        </p:nvSpPr>
        <p:spPr>
          <a:xfrm>
            <a:off x="3507541" y="5943029"/>
            <a:ext cx="8634069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2800" dirty="0">
                <a:latin typeface="Corbel" panose="020B0503020204020204" pitchFamily="34" charset="0"/>
              </a:rPr>
              <a:t>Nils Hamann – Mario Benz – Bernhard Tratz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E44A10B4-774D-EB45-4745-97C63B853D4D}"/>
              </a:ext>
            </a:extLst>
          </p:cNvPr>
          <p:cNvSpPr txBox="1"/>
          <p:nvPr/>
        </p:nvSpPr>
        <p:spPr>
          <a:xfrm>
            <a:off x="3178088" y="95724"/>
            <a:ext cx="738082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Fitness</a:t>
            </a:r>
          </a:p>
        </p:txBody>
      </p:sp>
    </p:spTree>
    <p:extLst>
      <p:ext uri="{BB962C8B-B14F-4D97-AF65-F5344CB8AC3E}">
        <p14:creationId xmlns:p14="http://schemas.microsoft.com/office/powerpoint/2010/main" val="336572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3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4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4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  <p:bldP spid="16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3178088" y="95724"/>
            <a:ext cx="6804756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Protokoll aus dem Vorjahr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5C43C7C3-CB92-12CF-698F-EB6604001144}"/>
              </a:ext>
            </a:extLst>
          </p:cNvPr>
          <p:cNvSpPr txBox="1"/>
          <p:nvPr/>
        </p:nvSpPr>
        <p:spPr>
          <a:xfrm>
            <a:off x="5004929" y="3717032"/>
            <a:ext cx="5131295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90000"/>
              </a:lnSpc>
              <a:buBlip>
                <a:blip r:embed="rId6"/>
              </a:buBlip>
            </a:pPr>
            <a:r>
              <a:rPr lang="de-DE" sz="2400" dirty="0">
                <a:latin typeface="Corbel" panose="020B0503020204020204" pitchFamily="34" charset="0"/>
              </a:rPr>
              <a:t>Bericht Hauptkassier 2020 – 2023</a:t>
            </a:r>
          </a:p>
          <a:p>
            <a:pPr algn="ctr">
              <a:lnSpc>
                <a:spcPct val="90000"/>
              </a:lnSpc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Auflistung der Ein- und Ausgaben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Kassenstand Hauptverein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Kassenstände der Abteilungen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Neue E-Mail-Adresse des Vereins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99EB680-E6A3-3B16-8CD8-8915D3E94D01}"/>
              </a:ext>
            </a:extLst>
          </p:cNvPr>
          <p:cNvSpPr txBox="1"/>
          <p:nvPr/>
        </p:nvSpPr>
        <p:spPr>
          <a:xfrm>
            <a:off x="4510236" y="1951790"/>
            <a:ext cx="6120680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90000"/>
              </a:lnSpc>
              <a:buBlip>
                <a:blip r:embed="rId6"/>
              </a:buBlip>
            </a:pPr>
            <a:r>
              <a:rPr lang="de-DE" sz="2400" dirty="0">
                <a:latin typeface="Corbel" panose="020B0503020204020204" pitchFamily="34" charset="0"/>
              </a:rPr>
              <a:t>Danksagung Bürgermeister Jürgen Nadler</a:t>
            </a:r>
          </a:p>
          <a:p>
            <a:pPr algn="ctr">
              <a:lnSpc>
                <a:spcPct val="90000"/>
              </a:lnSpc>
            </a:pPr>
            <a:r>
              <a:rPr lang="de-DE" sz="2400" dirty="0">
                <a:latin typeface="Corbel" panose="020B0503020204020204" pitchFamily="34" charset="0"/>
              </a:rPr>
              <a:t>an Martin Nadler </a:t>
            </a:r>
          </a:p>
        </p:txBody>
      </p:sp>
      <p:pic>
        <p:nvPicPr>
          <p:cNvPr id="3" name="Grafik 2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93CF87E5-4287-90C0-5A5E-121C5AEA90D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236" y="108855"/>
            <a:ext cx="473880" cy="524099"/>
          </a:xfrm>
          <a:prstGeom prst="rect">
            <a:avLst/>
          </a:prstGeom>
        </p:spPr>
      </p:pic>
      <p:pic>
        <p:nvPicPr>
          <p:cNvPr id="4" name="Grafik 3" descr="Ein Bild, das Text, Grafiken, Schrift, Logo enthält.&#10;&#10;Automatisch generierte Beschreibung">
            <a:extLst>
              <a:ext uri="{FF2B5EF4-FFF2-40B4-BE49-F238E27FC236}">
                <a16:creationId xmlns:a16="http://schemas.microsoft.com/office/drawing/2014/main" id="{C1459C22-645D-F062-7F1D-FCF99B9D9B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5904" y="116632"/>
            <a:ext cx="473880" cy="524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3999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Überschrift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1989956" y="95724"/>
            <a:ext cx="8208912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Berichte aus der Abteilung Karate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F4BE6259-596B-D9D5-588D-333F1ED13CD6}"/>
              </a:ext>
            </a:extLst>
          </p:cNvPr>
          <p:cNvSpPr txBox="1"/>
          <p:nvPr/>
        </p:nvSpPr>
        <p:spPr>
          <a:xfrm>
            <a:off x="3663280" y="1906329"/>
            <a:ext cx="5688632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9600" dirty="0">
                <a:latin typeface="Corbel" panose="020B0503020204020204" pitchFamily="34" charset="0"/>
              </a:rPr>
              <a:t>Manfred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0B63C12-BE52-FCA1-6C5A-B8DFE41084E6}"/>
              </a:ext>
            </a:extLst>
          </p:cNvPr>
          <p:cNvSpPr txBox="1"/>
          <p:nvPr/>
        </p:nvSpPr>
        <p:spPr>
          <a:xfrm>
            <a:off x="4582244" y="3284984"/>
            <a:ext cx="5832648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9600" dirty="0">
                <a:latin typeface="Corbel" panose="020B0503020204020204" pitchFamily="34" charset="0"/>
              </a:rPr>
              <a:t>Wild</a:t>
            </a:r>
          </a:p>
        </p:txBody>
      </p:sp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3382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1989956" y="95724"/>
            <a:ext cx="8208912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Berichte aus der Abteilung Karate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sp>
        <p:nvSpPr>
          <p:cNvPr id="4" name="!!Überschrift">
            <a:extLst>
              <a:ext uri="{FF2B5EF4-FFF2-40B4-BE49-F238E27FC236}">
                <a16:creationId xmlns:a16="http://schemas.microsoft.com/office/drawing/2014/main" id="{70B63C12-BE52-FCA1-6C5A-B8DFE41084E6}"/>
              </a:ext>
            </a:extLst>
          </p:cNvPr>
          <p:cNvSpPr txBox="1"/>
          <p:nvPr/>
        </p:nvSpPr>
        <p:spPr>
          <a:xfrm>
            <a:off x="765820" y="1017395"/>
            <a:ext cx="10496028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3600" dirty="0">
                <a:latin typeface="Corbel" panose="020B0503020204020204" pitchFamily="34" charset="0"/>
              </a:rPr>
              <a:t>Speziallehrgang mit  Feier zum 20-jährigem Bestehen</a:t>
            </a:r>
          </a:p>
        </p:txBody>
      </p:sp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86B2991D-932F-3FE4-D54D-7ACE775BF68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3" r="20372"/>
          <a:stretch/>
        </p:blipFill>
        <p:spPr>
          <a:xfrm>
            <a:off x="333771" y="1738433"/>
            <a:ext cx="5320111" cy="354088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75C50173-32CF-A03E-B370-EEE99FDA09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311" y="1748152"/>
            <a:ext cx="6748469" cy="3185221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8992DE93-18C3-CD2C-FA38-F10A21559CF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7"/>
          <a:stretch/>
        </p:blipFill>
        <p:spPr>
          <a:xfrm>
            <a:off x="333772" y="4149078"/>
            <a:ext cx="6040191" cy="2597461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AB5E4B1B-7B54-B969-95F0-F68DE25527C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964" y="4149079"/>
            <a:ext cx="5525815" cy="2597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03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Überschrift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1989956" y="95724"/>
            <a:ext cx="8208912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Berichte aus der Abteilung Karate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F47E033F-8F90-CA37-4E8F-C59C135103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86" y="1218631"/>
            <a:ext cx="11538251" cy="5386019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1B5AE6A5-B162-9461-EDA0-AA1D31758C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619" y="1214067"/>
            <a:ext cx="2523772" cy="5406574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209541F3-D9B2-DECB-5F0F-C09B1D8132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7834" y="1222407"/>
            <a:ext cx="2514178" cy="5386019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52F9D55A-548E-B7E1-E901-EB4C8A6A0DA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1608" y="1222407"/>
            <a:ext cx="2523772" cy="5406574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23765793-7344-47B3-893F-4D089026FB0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86" y="1218631"/>
            <a:ext cx="11536075" cy="5373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38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Überschrift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1989956" y="95724"/>
            <a:ext cx="8208912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Berichte aus der Abteilung Tennis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F4BE6259-596B-D9D5-588D-333F1ED13CD6}"/>
              </a:ext>
            </a:extLst>
          </p:cNvPr>
          <p:cNvSpPr txBox="1"/>
          <p:nvPr/>
        </p:nvSpPr>
        <p:spPr>
          <a:xfrm>
            <a:off x="2998068" y="1844824"/>
            <a:ext cx="5688632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9600" dirty="0">
                <a:latin typeface="Corbel" panose="020B0503020204020204" pitchFamily="34" charset="0"/>
              </a:rPr>
              <a:t>Gerhard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0B63C12-BE52-FCA1-6C5A-B8DFE41084E6}"/>
              </a:ext>
            </a:extLst>
          </p:cNvPr>
          <p:cNvSpPr txBox="1"/>
          <p:nvPr/>
        </p:nvSpPr>
        <p:spPr>
          <a:xfrm>
            <a:off x="4510236" y="3062793"/>
            <a:ext cx="5832648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9600" dirty="0">
                <a:latin typeface="Corbel" panose="020B0503020204020204" pitchFamily="34" charset="0"/>
              </a:rPr>
              <a:t>Heiß</a:t>
            </a:r>
          </a:p>
        </p:txBody>
      </p:sp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42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Überschrift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1521904" y="95724"/>
            <a:ext cx="9145016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Berichte aus der Abteilung Volleyball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F4BE6259-596B-D9D5-588D-333F1ED13CD6}"/>
              </a:ext>
            </a:extLst>
          </p:cNvPr>
          <p:cNvSpPr txBox="1"/>
          <p:nvPr/>
        </p:nvSpPr>
        <p:spPr>
          <a:xfrm>
            <a:off x="2998068" y="1844824"/>
            <a:ext cx="5688632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9600" dirty="0">
                <a:latin typeface="Corbel" panose="020B0503020204020204" pitchFamily="34" charset="0"/>
              </a:rPr>
              <a:t>Kurt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0B63C12-BE52-FCA1-6C5A-B8DFE41084E6}"/>
              </a:ext>
            </a:extLst>
          </p:cNvPr>
          <p:cNvSpPr txBox="1"/>
          <p:nvPr/>
        </p:nvSpPr>
        <p:spPr>
          <a:xfrm>
            <a:off x="3430116" y="3062793"/>
            <a:ext cx="5832648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9600" dirty="0">
                <a:latin typeface="Corbel" panose="020B0503020204020204" pitchFamily="34" charset="0"/>
              </a:rPr>
              <a:t>Witt</a:t>
            </a:r>
          </a:p>
        </p:txBody>
      </p:sp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213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Überschrift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1989956" y="95724"/>
            <a:ext cx="8208912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Berichte aus der Abteilung Ski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F4BE6259-596B-D9D5-588D-333F1ED13CD6}"/>
              </a:ext>
            </a:extLst>
          </p:cNvPr>
          <p:cNvSpPr txBox="1"/>
          <p:nvPr/>
        </p:nvSpPr>
        <p:spPr>
          <a:xfrm>
            <a:off x="3610136" y="1844824"/>
            <a:ext cx="5688632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9600" dirty="0">
                <a:latin typeface="Corbel" panose="020B0503020204020204" pitchFamily="34" charset="0"/>
              </a:rPr>
              <a:t>Christian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0B63C12-BE52-FCA1-6C5A-B8DFE41084E6}"/>
              </a:ext>
            </a:extLst>
          </p:cNvPr>
          <p:cNvSpPr txBox="1"/>
          <p:nvPr/>
        </p:nvSpPr>
        <p:spPr>
          <a:xfrm>
            <a:off x="5014292" y="3062793"/>
            <a:ext cx="5832648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9600" dirty="0">
                <a:latin typeface="Corbel" panose="020B0503020204020204" pitchFamily="34" charset="0"/>
              </a:rPr>
              <a:t>Schimmer</a:t>
            </a:r>
          </a:p>
        </p:txBody>
      </p:sp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954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Überschrift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2476010" y="95724"/>
            <a:ext cx="723680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Verschiedenes &amp; Anfragen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F4BE6259-596B-D9D5-588D-333F1ED13CD6}"/>
              </a:ext>
            </a:extLst>
          </p:cNvPr>
          <p:cNvSpPr txBox="1"/>
          <p:nvPr/>
        </p:nvSpPr>
        <p:spPr>
          <a:xfrm>
            <a:off x="2854052" y="1844824"/>
            <a:ext cx="5832648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9600" dirty="0">
                <a:latin typeface="Corbel" panose="020B0503020204020204" pitchFamily="34" charset="0"/>
              </a:rPr>
              <a:t>Tobias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0B63C12-BE52-FCA1-6C5A-B8DFE41084E6}"/>
              </a:ext>
            </a:extLst>
          </p:cNvPr>
          <p:cNvSpPr txBox="1"/>
          <p:nvPr/>
        </p:nvSpPr>
        <p:spPr>
          <a:xfrm>
            <a:off x="3718148" y="3062793"/>
            <a:ext cx="5832648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9600" dirty="0">
                <a:latin typeface="Corbel" panose="020B0503020204020204" pitchFamily="34" charset="0"/>
              </a:rPr>
              <a:t>Lindl</a:t>
            </a:r>
          </a:p>
        </p:txBody>
      </p:sp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8743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hteck 18">
            <a:extLst>
              <a:ext uri="{FF2B5EF4-FFF2-40B4-BE49-F238E27FC236}">
                <a16:creationId xmlns:a16="http://schemas.microsoft.com/office/drawing/2014/main" id="{9FDD9264-A478-4B82-A891-2BEA8BF9F6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3"/>
            <a:ext cx="12188824" cy="68562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 dirty="0">
              <a:solidFill>
                <a:srgbClr val="FFFFFF"/>
              </a:solidFill>
              <a:latin typeface="Corbel" panose="020B0503020204020204"/>
            </a:endParaRPr>
          </a:p>
        </p:txBody>
      </p:sp>
      <p:pic>
        <p:nvPicPr>
          <p:cNvPr id="5" name="Bild 4">
            <a:extLst>
              <a:ext uri="{FF2B5EF4-FFF2-40B4-BE49-F238E27FC236}">
                <a16:creationId xmlns:a16="http://schemas.microsoft.com/office/drawing/2014/main" id="{E02A32A9-E857-46CE-8AA3-D318B7D646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926" r="9092" b="20447"/>
          <a:stretch/>
        </p:blipFill>
        <p:spPr>
          <a:xfrm>
            <a:off x="19" y="892"/>
            <a:ext cx="12185758" cy="6856214"/>
          </a:xfrm>
          <a:prstGeom prst="rect">
            <a:avLst/>
          </a:prstGeom>
        </p:spPr>
      </p:pic>
      <p:sp>
        <p:nvSpPr>
          <p:cNvPr id="21" name="Rechteck 20">
            <a:extLst>
              <a:ext uri="{FF2B5EF4-FFF2-40B4-BE49-F238E27FC236}">
                <a16:creationId xmlns:a16="http://schemas.microsoft.com/office/drawing/2014/main" id="{C4D755E9-CEF5-43A7-A514-4664F25F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62694"/>
            <a:ext cx="4641019" cy="53326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7063"/>
            <a:endParaRPr lang="de-DE" sz="1799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0BAEEE6-69AA-4811-8D2B-F84F74D46B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299" y="1299003"/>
            <a:ext cx="3684110" cy="3254416"/>
          </a:xfrm>
        </p:spPr>
        <p:txBody>
          <a:bodyPr rtlCol="0">
            <a:normAutofit/>
          </a:bodyPr>
          <a:lstStyle/>
          <a:p>
            <a:r>
              <a:rPr lang="de-DE" sz="4399" dirty="0"/>
              <a:t>Kipp </a:t>
            </a:r>
            <a:r>
              <a:rPr lang="de-DE" sz="4399" dirty="0" err="1"/>
              <a:t>it</a:t>
            </a:r>
            <a:r>
              <a:rPr lang="de-DE" sz="4399" dirty="0"/>
              <a:t> clean! 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721F547-2086-4D47-BB8F-44FA940064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300" y="4669923"/>
            <a:ext cx="3684109" cy="914162"/>
          </a:xfrm>
        </p:spPr>
        <p:txBody>
          <a:bodyPr rtlCol="0">
            <a:normAutofit/>
          </a:bodyPr>
          <a:lstStyle/>
          <a:p>
            <a:pPr rtl="0"/>
            <a:r>
              <a:rPr lang="de-DE" dirty="0"/>
              <a:t>Auch in Böhmfeld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2BF879CD-ED15-450F-B829-699C694D2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2786" y="759647"/>
            <a:ext cx="383948" cy="5329564"/>
          </a:xfrm>
          <a:prstGeom prst="rect">
            <a:avLst/>
          </a:prstGeom>
          <a:solidFill>
            <a:srgbClr val="C8C8C8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7063"/>
            <a:endParaRPr lang="de-DE" sz="1799">
              <a:solidFill>
                <a:srgbClr val="FFFFFF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35503160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8CDA4B-87D0-4FE2-A8F4-C2D880134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53" y="1124438"/>
            <a:ext cx="2946714" cy="4599985"/>
          </a:xfrm>
        </p:spPr>
        <p:txBody>
          <a:bodyPr rtlCol="0">
            <a:normAutofit/>
          </a:bodyPr>
          <a:lstStyle/>
          <a:p>
            <a:pPr algn="ctr"/>
            <a:r>
              <a:rPr lang="de-DE" dirty="0"/>
              <a:t>Kipp </a:t>
            </a:r>
            <a:r>
              <a:rPr lang="de-DE" dirty="0" err="1"/>
              <a:t>it</a:t>
            </a:r>
            <a:r>
              <a:rPr lang="de-DE" dirty="0"/>
              <a:t> clean!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87088423-43BC-9ED6-AEB5-1F38932F97FE}"/>
              </a:ext>
            </a:extLst>
          </p:cNvPr>
          <p:cNvSpPr/>
          <p:nvPr/>
        </p:nvSpPr>
        <p:spPr>
          <a:xfrm>
            <a:off x="4292910" y="2169449"/>
            <a:ext cx="1372143" cy="1372143"/>
          </a:xfrm>
          <a:prstGeom prst="ellipse">
            <a:avLst/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pPr defTabSz="457063"/>
            <a:endParaRPr lang="de-DE" sz="1799">
              <a:solidFill>
                <a:srgbClr val="000000"/>
              </a:solidFill>
              <a:latin typeface="Corbel" panose="020B0503020204020204"/>
            </a:endParaRPr>
          </a:p>
        </p:txBody>
      </p:sp>
      <p:sp>
        <p:nvSpPr>
          <p:cNvPr id="7" name="!!Auswirkungen">
            <a:extLst>
              <a:ext uri="{FF2B5EF4-FFF2-40B4-BE49-F238E27FC236}">
                <a16:creationId xmlns:a16="http://schemas.microsoft.com/office/drawing/2014/main" id="{7AD6A486-0F36-19FF-E0DD-24AF605C25EC}"/>
              </a:ext>
            </a:extLst>
          </p:cNvPr>
          <p:cNvSpPr/>
          <p:nvPr/>
        </p:nvSpPr>
        <p:spPr>
          <a:xfrm>
            <a:off x="3797477" y="3968980"/>
            <a:ext cx="2363009" cy="719813"/>
          </a:xfrm>
          <a:custGeom>
            <a:avLst/>
            <a:gdLst>
              <a:gd name="connsiteX0" fmla="*/ 0 w 2363625"/>
              <a:gd name="connsiteY0" fmla="*/ 0 h 720000"/>
              <a:gd name="connsiteX1" fmla="*/ 2363625 w 2363625"/>
              <a:gd name="connsiteY1" fmla="*/ 0 h 720000"/>
              <a:gd name="connsiteX2" fmla="*/ 2363625 w 2363625"/>
              <a:gd name="connsiteY2" fmla="*/ 720000 h 720000"/>
              <a:gd name="connsiteX3" fmla="*/ 0 w 2363625"/>
              <a:gd name="connsiteY3" fmla="*/ 720000 h 720000"/>
              <a:gd name="connsiteX4" fmla="*/ 0 w 2363625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63625" h="720000">
                <a:moveTo>
                  <a:pt x="0" y="0"/>
                </a:moveTo>
                <a:lnTo>
                  <a:pt x="2363625" y="0"/>
                </a:lnTo>
                <a:lnTo>
                  <a:pt x="2363625" y="720000"/>
                </a:lnTo>
                <a:lnTo>
                  <a:pt x="0" y="7200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rtlCol="0" anchor="t" anchorCtr="0">
            <a:noAutofit/>
          </a:bodyPr>
          <a:lstStyle/>
          <a:p>
            <a:pPr algn="ctr" defTabSz="666550">
              <a:spcBef>
                <a:spcPct val="0"/>
              </a:spcBef>
              <a:spcAft>
                <a:spcPct val="35000"/>
              </a:spcAft>
              <a:defRPr cap="all"/>
            </a:pPr>
            <a:r>
              <a:rPr lang="de-DE" sz="1500" cap="all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Corbel" panose="020B0503020204020204"/>
              </a:rPr>
              <a:t>Auswirkungen von Kippenstummel auf die Umwelt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079B3BAA-389E-74AB-B17D-07F3FF93FABF}"/>
              </a:ext>
            </a:extLst>
          </p:cNvPr>
          <p:cNvSpPr/>
          <p:nvPr/>
        </p:nvSpPr>
        <p:spPr>
          <a:xfrm>
            <a:off x="6992770" y="2169449"/>
            <a:ext cx="1372143" cy="1372143"/>
          </a:xfrm>
          <a:prstGeom prst="ellipse">
            <a:avLst/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pPr defTabSz="457063"/>
            <a:endParaRPr lang="de-DE" sz="1799">
              <a:solidFill>
                <a:srgbClr val="000000"/>
              </a:solidFill>
              <a:latin typeface="Corbel" panose="020B0503020204020204"/>
            </a:endParaRPr>
          </a:p>
        </p:txBody>
      </p:sp>
      <p:sp>
        <p:nvSpPr>
          <p:cNvPr id="10" name="Freihandform: Form 9">
            <a:extLst>
              <a:ext uri="{FF2B5EF4-FFF2-40B4-BE49-F238E27FC236}">
                <a16:creationId xmlns:a16="http://schemas.microsoft.com/office/drawing/2014/main" id="{D8A413CD-A0B2-4F60-9C8E-96AC780911E1}"/>
              </a:ext>
            </a:extLst>
          </p:cNvPr>
          <p:cNvSpPr/>
          <p:nvPr/>
        </p:nvSpPr>
        <p:spPr>
          <a:xfrm>
            <a:off x="6554134" y="3968980"/>
            <a:ext cx="2249414" cy="719813"/>
          </a:xfrm>
          <a:custGeom>
            <a:avLst/>
            <a:gdLst>
              <a:gd name="connsiteX0" fmla="*/ 0 w 2250000"/>
              <a:gd name="connsiteY0" fmla="*/ 0 h 720000"/>
              <a:gd name="connsiteX1" fmla="*/ 2250000 w 2250000"/>
              <a:gd name="connsiteY1" fmla="*/ 0 h 720000"/>
              <a:gd name="connsiteX2" fmla="*/ 2250000 w 2250000"/>
              <a:gd name="connsiteY2" fmla="*/ 720000 h 720000"/>
              <a:gd name="connsiteX3" fmla="*/ 0 w 2250000"/>
              <a:gd name="connsiteY3" fmla="*/ 720000 h 720000"/>
              <a:gd name="connsiteX4" fmla="*/ 0 w 2250000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0000" h="720000">
                <a:moveTo>
                  <a:pt x="0" y="0"/>
                </a:moveTo>
                <a:lnTo>
                  <a:pt x="2250000" y="0"/>
                </a:lnTo>
                <a:lnTo>
                  <a:pt x="2250000" y="720000"/>
                </a:lnTo>
                <a:lnTo>
                  <a:pt x="0" y="7200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rtlCol="0" anchor="t" anchorCtr="0">
            <a:noAutofit/>
          </a:bodyPr>
          <a:lstStyle/>
          <a:p>
            <a:pPr algn="ctr" defTabSz="666550">
              <a:spcBef>
                <a:spcPct val="0"/>
              </a:spcBef>
              <a:spcAft>
                <a:spcPct val="35000"/>
              </a:spcAft>
              <a:defRPr cap="all"/>
            </a:pPr>
            <a:r>
              <a:rPr lang="de-DE" sz="1500" cap="all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Corbel" panose="020B0503020204020204"/>
              </a:rPr>
              <a:t>So sieht es in Böhmfeld aus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52412DA2-1050-B1DB-682E-345C8F71A601}"/>
              </a:ext>
            </a:extLst>
          </p:cNvPr>
          <p:cNvSpPr/>
          <p:nvPr/>
        </p:nvSpPr>
        <p:spPr>
          <a:xfrm>
            <a:off x="9635831" y="2169449"/>
            <a:ext cx="1372143" cy="1372143"/>
          </a:xfrm>
          <a:prstGeom prst="ellipse">
            <a:avLst/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pPr defTabSz="457063"/>
            <a:endParaRPr lang="de-DE" sz="1799">
              <a:solidFill>
                <a:srgbClr val="000000"/>
              </a:solidFill>
              <a:latin typeface="Corbel" panose="020B0503020204020204"/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CC5A9F07-9FFF-D26D-A6D4-6612B9DB917C}"/>
              </a:ext>
            </a:extLst>
          </p:cNvPr>
          <p:cNvSpPr/>
          <p:nvPr/>
        </p:nvSpPr>
        <p:spPr>
          <a:xfrm>
            <a:off x="9928255" y="2459622"/>
            <a:ext cx="787295" cy="791794"/>
          </a:xfrm>
          <a:prstGeom prst="ellipse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3698" b="4266"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063"/>
            <a:endParaRPr lang="de-DE" sz="1799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orbel" panose="020B0503020204020204"/>
            </a:endParaRPr>
          </a:p>
        </p:txBody>
      </p:sp>
      <p:sp>
        <p:nvSpPr>
          <p:cNvPr id="13" name="Freihandform: Form 12">
            <a:extLst>
              <a:ext uri="{FF2B5EF4-FFF2-40B4-BE49-F238E27FC236}">
                <a16:creationId xmlns:a16="http://schemas.microsoft.com/office/drawing/2014/main" id="{D1781DB4-B4C5-D224-C59C-BABB59AFC07E}"/>
              </a:ext>
            </a:extLst>
          </p:cNvPr>
          <p:cNvSpPr/>
          <p:nvPr/>
        </p:nvSpPr>
        <p:spPr>
          <a:xfrm>
            <a:off x="9197196" y="3968980"/>
            <a:ext cx="2249414" cy="719813"/>
          </a:xfrm>
          <a:custGeom>
            <a:avLst/>
            <a:gdLst>
              <a:gd name="connsiteX0" fmla="*/ 0 w 2250000"/>
              <a:gd name="connsiteY0" fmla="*/ 0 h 720000"/>
              <a:gd name="connsiteX1" fmla="*/ 2250000 w 2250000"/>
              <a:gd name="connsiteY1" fmla="*/ 0 h 720000"/>
              <a:gd name="connsiteX2" fmla="*/ 2250000 w 2250000"/>
              <a:gd name="connsiteY2" fmla="*/ 720000 h 720000"/>
              <a:gd name="connsiteX3" fmla="*/ 0 w 2250000"/>
              <a:gd name="connsiteY3" fmla="*/ 720000 h 720000"/>
              <a:gd name="connsiteX4" fmla="*/ 0 w 2250000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0000" h="720000">
                <a:moveTo>
                  <a:pt x="0" y="0"/>
                </a:moveTo>
                <a:lnTo>
                  <a:pt x="2250000" y="0"/>
                </a:lnTo>
                <a:lnTo>
                  <a:pt x="2250000" y="720000"/>
                </a:lnTo>
                <a:lnTo>
                  <a:pt x="0" y="7200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rtlCol="0" anchor="t" anchorCtr="0">
            <a:noAutofit/>
          </a:bodyPr>
          <a:lstStyle/>
          <a:p>
            <a:pPr algn="ctr" defTabSz="666550">
              <a:spcBef>
                <a:spcPct val="0"/>
              </a:spcBef>
              <a:spcAft>
                <a:spcPct val="35000"/>
              </a:spcAft>
              <a:defRPr cap="all"/>
            </a:pPr>
            <a:r>
              <a:rPr lang="de-DE" sz="1500" cap="all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Corbel" panose="020B0503020204020204"/>
              </a:rPr>
              <a:t>Der Kampf dagegen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2559A98B-BC3D-B194-08C9-AAC8B7341B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246361" y="2440539"/>
            <a:ext cx="1475490" cy="829963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91145B02-48E6-C212-41A3-1C2DEE0A6C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14417" y="2483206"/>
            <a:ext cx="728849" cy="787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2714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2" grpId="0" animBg="1"/>
      <p:bldP spid="13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">
            <a:extLst>
              <a:ext uri="{FF2B5EF4-FFF2-40B4-BE49-F238E27FC236}">
                <a16:creationId xmlns:a16="http://schemas.microsoft.com/office/drawing/2014/main" id="{B18CDA4B-87D0-4FE2-A8F4-C2D880134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53" y="1124438"/>
            <a:ext cx="2946714" cy="4599985"/>
          </a:xfrm>
        </p:spPr>
        <p:txBody>
          <a:bodyPr rtlCol="0" anchor="ctr">
            <a:normAutofit/>
          </a:bodyPr>
          <a:lstStyle/>
          <a:p>
            <a:pPr algn="ctr"/>
            <a:r>
              <a:rPr lang="de-DE" dirty="0"/>
              <a:t>Kipp </a:t>
            </a:r>
            <a:r>
              <a:rPr lang="de-DE" dirty="0" err="1"/>
              <a:t>it</a:t>
            </a:r>
            <a:r>
              <a:rPr lang="de-DE" dirty="0"/>
              <a:t> clean!</a:t>
            </a:r>
            <a:br>
              <a:rPr lang="de-DE" dirty="0"/>
            </a:br>
            <a:br>
              <a:rPr lang="de-DE" dirty="0"/>
            </a:br>
            <a:endParaRPr lang="de-DE" sz="1799" dirty="0"/>
          </a:p>
        </p:txBody>
      </p:sp>
      <p:pic>
        <p:nvPicPr>
          <p:cNvPr id="7" name="Inhaltsplatzhalter 6" descr="Ein Bild, das Text, Screenshot enthält.">
            <a:extLst>
              <a:ext uri="{FF2B5EF4-FFF2-40B4-BE49-F238E27FC236}">
                <a16:creationId xmlns:a16="http://schemas.microsoft.com/office/drawing/2014/main" id="{E7F3FC12-01FE-413C-C5CF-BE1BBE59B47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t="23672"/>
          <a:stretch/>
        </p:blipFill>
        <p:spPr>
          <a:xfrm>
            <a:off x="3526726" y="770712"/>
            <a:ext cx="3630754" cy="2373694"/>
          </a:xfrm>
          <a:noFill/>
        </p:spPr>
      </p:pic>
      <p:pic>
        <p:nvPicPr>
          <p:cNvPr id="19" name="Grafik 18" descr="Ein Bild, das Text, Pflanze, Gelände, draußen enthält.&#10;&#10;Automatisch generierte Beschreibung">
            <a:extLst>
              <a:ext uri="{FF2B5EF4-FFF2-40B4-BE49-F238E27FC236}">
                <a16:creationId xmlns:a16="http://schemas.microsoft.com/office/drawing/2014/main" id="{48CD373B-91A5-529F-B0B2-6B8A39FA68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6727" y="2679008"/>
            <a:ext cx="3630753" cy="3630753"/>
          </a:xfrm>
          <a:prstGeom prst="rect">
            <a:avLst/>
          </a:prstGeom>
        </p:spPr>
      </p:pic>
      <p:sp>
        <p:nvSpPr>
          <p:cNvPr id="4" name="!!Auswirkungen">
            <a:extLst>
              <a:ext uri="{FF2B5EF4-FFF2-40B4-BE49-F238E27FC236}">
                <a16:creationId xmlns:a16="http://schemas.microsoft.com/office/drawing/2014/main" id="{60A79D21-A8E4-6E31-F09B-688A02221189}"/>
              </a:ext>
            </a:extLst>
          </p:cNvPr>
          <p:cNvSpPr txBox="1"/>
          <p:nvPr/>
        </p:nvSpPr>
        <p:spPr>
          <a:xfrm>
            <a:off x="141826" y="3405080"/>
            <a:ext cx="3168767" cy="369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063"/>
            <a:r>
              <a:rPr lang="de-DE" sz="1799" dirty="0">
                <a:solidFill>
                  <a:srgbClr val="FFFFFF"/>
                </a:solidFill>
                <a:latin typeface="Corbel" panose="020B0503020204020204"/>
              </a:rPr>
              <a:t>Auswirkungen auf die Umwelt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C3A3655-7113-825B-B1FE-CE89F8ADA5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7480" y="770713"/>
            <a:ext cx="4570809" cy="5548258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1DA936E4-7B1C-E8F7-C6FB-C3A99253E34B}"/>
              </a:ext>
            </a:extLst>
          </p:cNvPr>
          <p:cNvSpPr/>
          <p:nvPr/>
        </p:nvSpPr>
        <p:spPr>
          <a:xfrm>
            <a:off x="855281" y="3774316"/>
            <a:ext cx="1372143" cy="1372143"/>
          </a:xfrm>
          <a:prstGeom prst="ellipse">
            <a:avLst/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pPr defTabSz="457063"/>
            <a:endParaRPr lang="de-DE" sz="1799">
              <a:solidFill>
                <a:srgbClr val="000000"/>
              </a:solidFill>
              <a:latin typeface="Corbel" panose="020B0503020204020204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81F3C03-0647-3E4B-C8DA-A767348EB5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808732" y="4045406"/>
            <a:ext cx="1475490" cy="829963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EC97F0A2-EC09-1A2A-40D9-7D653CC9C8B6}"/>
              </a:ext>
            </a:extLst>
          </p:cNvPr>
          <p:cNvSpPr txBox="1"/>
          <p:nvPr/>
        </p:nvSpPr>
        <p:spPr>
          <a:xfrm>
            <a:off x="3398189" y="2031210"/>
            <a:ext cx="3800338" cy="28615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063"/>
            <a:r>
              <a:rPr lang="de-DE" sz="3599" dirty="0">
                <a:solidFill>
                  <a:srgbClr val="333333"/>
                </a:solidFill>
                <a:latin typeface="museosans300"/>
              </a:rPr>
              <a:t>Das entspricht einem Gewicht von 3000 Tonnen. So viel wiegen etwa 1395 Audi Q5</a:t>
            </a:r>
            <a:endParaRPr lang="de-DE" sz="3599" dirty="0">
              <a:solidFill>
                <a:srgbClr val="000000"/>
              </a:solidFill>
              <a:latin typeface="Corbel" panose="020B0503020204020204"/>
            </a:endParaRPr>
          </a:p>
        </p:txBody>
      </p:sp>
      <p:sp>
        <p:nvSpPr>
          <p:cNvPr id="10" name="Pfeil: nach rechts 9">
            <a:extLst>
              <a:ext uri="{FF2B5EF4-FFF2-40B4-BE49-F238E27FC236}">
                <a16:creationId xmlns:a16="http://schemas.microsoft.com/office/drawing/2014/main" id="{CBE64005-E19A-FD19-1DBD-472737055F94}"/>
              </a:ext>
            </a:extLst>
          </p:cNvPr>
          <p:cNvSpPr/>
          <p:nvPr/>
        </p:nvSpPr>
        <p:spPr>
          <a:xfrm rot="1273942">
            <a:off x="6581025" y="2540481"/>
            <a:ext cx="1962532" cy="481138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>
              <a:solidFill>
                <a:srgbClr val="FFFFFF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18442198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3178088" y="95724"/>
            <a:ext cx="6804756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Protokoll aus dem Vorjahr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70B63C12-BE52-FCA1-6C5A-B8DFE41084E6}"/>
              </a:ext>
            </a:extLst>
          </p:cNvPr>
          <p:cNvSpPr txBox="1"/>
          <p:nvPr/>
        </p:nvSpPr>
        <p:spPr>
          <a:xfrm>
            <a:off x="3663280" y="1155309"/>
            <a:ext cx="8474074" cy="541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90000"/>
              </a:lnSpc>
              <a:buBlip>
                <a:blip r:embed="rId5"/>
              </a:buBlip>
            </a:pPr>
            <a:r>
              <a:rPr lang="de-DE" sz="2400" dirty="0">
                <a:latin typeface="Corbel" panose="020B0503020204020204" pitchFamily="34" charset="0"/>
              </a:rPr>
              <a:t>Bericht Abteilung Fitness</a:t>
            </a:r>
          </a:p>
          <a:p>
            <a:pPr algn="ctr">
              <a:lnSpc>
                <a:spcPct val="90000"/>
              </a:lnSpc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Neue Abteilungsleitung</a:t>
            </a:r>
          </a:p>
          <a:p>
            <a:pPr algn="ctr">
              <a:lnSpc>
                <a:spcPct val="90000"/>
              </a:lnSpc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Mitgliederanzahl 381</a:t>
            </a:r>
          </a:p>
          <a:p>
            <a:pPr algn="ctr">
              <a:lnSpc>
                <a:spcPct val="90000"/>
              </a:lnSpc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Berichte aus den Angeboten  und Vorstellung neuer Angebote: Dance4Fun, Kinderturnen, Mountainbike, Geräteturnen, Yoga, Zumba 4 Kids,  und Hobby </a:t>
            </a:r>
            <a:r>
              <a:rPr lang="de-DE" sz="2400" dirty="0" err="1">
                <a:latin typeface="Corbel" panose="020B0503020204020204" pitchFamily="34" charset="0"/>
              </a:rPr>
              <a:t>Horsing</a:t>
            </a:r>
            <a:endParaRPr lang="de-DE" sz="2400" dirty="0">
              <a:latin typeface="Corbel" panose="020B0503020204020204" pitchFamily="34" charset="0"/>
            </a:endParaRPr>
          </a:p>
          <a:p>
            <a:pPr algn="ctr">
              <a:lnSpc>
                <a:spcPct val="90000"/>
              </a:lnSpc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Ankündigung „Böhmfeld läuft“</a:t>
            </a:r>
          </a:p>
          <a:p>
            <a:pPr algn="ctr">
              <a:lnSpc>
                <a:spcPct val="90000"/>
              </a:lnSpc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Bereits angebotene Kurse werden gut angenommen</a:t>
            </a:r>
          </a:p>
          <a:p>
            <a:pPr algn="ctr">
              <a:lnSpc>
                <a:spcPct val="90000"/>
              </a:lnSpc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Dank an die Übungsleiter und die Vorstandschaft für die Unterstützung</a:t>
            </a:r>
          </a:p>
        </p:txBody>
      </p:sp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pic>
        <p:nvPicPr>
          <p:cNvPr id="6" name="Grafik 5" descr="Kurzhantel Silhouette">
            <a:extLst>
              <a:ext uri="{FF2B5EF4-FFF2-40B4-BE49-F238E27FC236}">
                <a16:creationId xmlns:a16="http://schemas.microsoft.com/office/drawing/2014/main" id="{207D4B1D-6A49-051C-3D40-FB3291D3E6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66020" y="-54220"/>
            <a:ext cx="914400" cy="914400"/>
          </a:xfrm>
          <a:prstGeom prst="rect">
            <a:avLst/>
          </a:prstGeom>
        </p:spPr>
      </p:pic>
      <p:pic>
        <p:nvPicPr>
          <p:cNvPr id="8" name="Grafik 7" descr="Yoga Silhouette">
            <a:extLst>
              <a:ext uri="{FF2B5EF4-FFF2-40B4-BE49-F238E27FC236}">
                <a16:creationId xmlns:a16="http://schemas.microsoft.com/office/drawing/2014/main" id="{3F03DF3D-0E35-CC3C-EB0A-26F286399BA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15825" y="52114"/>
            <a:ext cx="701731" cy="70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4511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">
            <a:extLst>
              <a:ext uri="{FF2B5EF4-FFF2-40B4-BE49-F238E27FC236}">
                <a16:creationId xmlns:a16="http://schemas.microsoft.com/office/drawing/2014/main" id="{B18CDA4B-87D0-4FE2-A8F4-C2D880134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53" y="1124438"/>
            <a:ext cx="2946714" cy="4599985"/>
          </a:xfrm>
        </p:spPr>
        <p:txBody>
          <a:bodyPr rtlCol="0" anchor="ctr">
            <a:normAutofit/>
          </a:bodyPr>
          <a:lstStyle/>
          <a:p>
            <a:pPr algn="ctr"/>
            <a:r>
              <a:rPr lang="de-DE" dirty="0"/>
              <a:t>Kipp </a:t>
            </a:r>
            <a:r>
              <a:rPr lang="de-DE" dirty="0" err="1"/>
              <a:t>it</a:t>
            </a:r>
            <a:r>
              <a:rPr lang="de-DE" dirty="0"/>
              <a:t> clean!</a:t>
            </a:r>
            <a:br>
              <a:rPr lang="de-DE" dirty="0"/>
            </a:br>
            <a:br>
              <a:rPr lang="de-DE" dirty="0"/>
            </a:br>
            <a:endParaRPr lang="de-DE" sz="1799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99AC113-50BF-E21D-444E-D0F33C21E3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2722" y="1041534"/>
            <a:ext cx="6856214" cy="476579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016E6B3F-94F3-D732-3A7C-1F807FC3BF31}"/>
              </a:ext>
            </a:extLst>
          </p:cNvPr>
          <p:cNvSpPr txBox="1"/>
          <p:nvPr/>
        </p:nvSpPr>
        <p:spPr>
          <a:xfrm>
            <a:off x="4122722" y="3971982"/>
            <a:ext cx="6856214" cy="584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063"/>
            <a:r>
              <a:rPr lang="de-DE" sz="3199" dirty="0">
                <a:ln w="6350">
                  <a:solidFill>
                    <a:srgbClr val="000000"/>
                  </a:solidFill>
                </a:ln>
                <a:solidFill>
                  <a:srgbClr val="FFFFFF"/>
                </a:solidFill>
                <a:effectLst>
                  <a:outerShdw blurRad="63500" sx="102000" sy="102000" algn="ctr" rotWithShape="0">
                    <a:prstClr val="black"/>
                  </a:outerShdw>
                </a:effectLst>
                <a:latin typeface="Corbel" panose="020B0503020204020204"/>
              </a:rPr>
              <a:t>Heißt auch nicht in den Gully / Kanal !!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99684AE3-3DAF-9CC7-7ACC-5A4FE9272C3E}"/>
              </a:ext>
            </a:extLst>
          </p:cNvPr>
          <p:cNvSpPr/>
          <p:nvPr/>
        </p:nvSpPr>
        <p:spPr>
          <a:xfrm>
            <a:off x="893371" y="3774316"/>
            <a:ext cx="1372143" cy="1372143"/>
          </a:xfrm>
          <a:prstGeom prst="ellipse">
            <a:avLst/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pPr defTabSz="457063"/>
            <a:endParaRPr lang="de-DE" sz="1799">
              <a:solidFill>
                <a:srgbClr val="000000"/>
              </a:solidFill>
              <a:latin typeface="Corbel" panose="020B0503020204020204"/>
            </a:endParaRPr>
          </a:p>
        </p:txBody>
      </p:sp>
      <p:grpSp>
        <p:nvGrpSpPr>
          <p:cNvPr id="8" name="!!Überschrift">
            <a:extLst>
              <a:ext uri="{FF2B5EF4-FFF2-40B4-BE49-F238E27FC236}">
                <a16:creationId xmlns:a16="http://schemas.microsoft.com/office/drawing/2014/main" id="{CBC8CBD2-8113-5202-8BB1-CA2FD4BC398E}"/>
              </a:ext>
            </a:extLst>
          </p:cNvPr>
          <p:cNvGrpSpPr/>
          <p:nvPr/>
        </p:nvGrpSpPr>
        <p:grpSpPr>
          <a:xfrm>
            <a:off x="141826" y="3405081"/>
            <a:ext cx="3168767" cy="1470288"/>
            <a:chOff x="141864" y="3405074"/>
            <a:chExt cx="3169592" cy="1470671"/>
          </a:xfrm>
        </p:grpSpPr>
        <p:sp>
          <p:nvSpPr>
            <p:cNvPr id="4" name="!!Auswirkungen">
              <a:extLst>
                <a:ext uri="{FF2B5EF4-FFF2-40B4-BE49-F238E27FC236}">
                  <a16:creationId xmlns:a16="http://schemas.microsoft.com/office/drawing/2014/main" id="{60A79D21-A8E4-6E31-F09B-688A02221189}"/>
                </a:ext>
              </a:extLst>
            </p:cNvPr>
            <p:cNvSpPr txBox="1"/>
            <p:nvPr/>
          </p:nvSpPr>
          <p:spPr>
            <a:xfrm>
              <a:off x="141864" y="3405074"/>
              <a:ext cx="31695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063"/>
              <a:r>
                <a:rPr lang="de-DE" sz="1799" dirty="0">
                  <a:solidFill>
                    <a:srgbClr val="FFFFFF"/>
                  </a:solidFill>
                  <a:latin typeface="Corbel" panose="020B0503020204020204"/>
                </a:rPr>
                <a:t>Auswirkungen auf die Umwelt</a:t>
              </a:r>
            </a:p>
          </p:txBody>
        </p:sp>
        <p:pic>
          <p:nvPicPr>
            <p:cNvPr id="7" name="!!Logo">
              <a:extLst>
                <a:ext uri="{FF2B5EF4-FFF2-40B4-BE49-F238E27FC236}">
                  <a16:creationId xmlns:a16="http://schemas.microsoft.com/office/drawing/2014/main" id="{9712CC00-217A-ACED-423C-7F19AA62A0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tretch>
              <a:fillRect/>
            </a:stretch>
          </p:blipFill>
          <p:spPr>
            <a:xfrm>
              <a:off x="847043" y="4045566"/>
              <a:ext cx="1475874" cy="8301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1224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  <p:bldP spid="6" grpId="2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1">
            <a:extLst>
              <a:ext uri="{FF2B5EF4-FFF2-40B4-BE49-F238E27FC236}">
                <a16:creationId xmlns:a16="http://schemas.microsoft.com/office/drawing/2014/main" id="{B18CDA4B-87D0-4FE2-A8F4-C2D880134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53" y="1124438"/>
            <a:ext cx="2946714" cy="4599985"/>
          </a:xfrm>
        </p:spPr>
        <p:txBody>
          <a:bodyPr rtlCol="0" anchor="ctr">
            <a:normAutofit/>
          </a:bodyPr>
          <a:lstStyle/>
          <a:p>
            <a:pPr algn="ctr"/>
            <a:r>
              <a:rPr lang="de-DE" dirty="0"/>
              <a:t>Kipp </a:t>
            </a:r>
            <a:r>
              <a:rPr lang="de-DE" dirty="0" err="1"/>
              <a:t>it</a:t>
            </a:r>
            <a:r>
              <a:rPr lang="de-DE" dirty="0"/>
              <a:t> clean!</a:t>
            </a:r>
            <a:br>
              <a:rPr lang="de-DE" dirty="0"/>
            </a:br>
            <a:br>
              <a:rPr lang="de-DE" dirty="0"/>
            </a:br>
            <a:endParaRPr lang="de-DE" sz="1999" dirty="0"/>
          </a:p>
        </p:txBody>
      </p:sp>
      <p:pic>
        <p:nvPicPr>
          <p:cNvPr id="10" name="Grafik 9" descr="Ein Bild, das Gelände, Reifen, Autoteile, Schuhwerk enthält.&#10;&#10;Automatisch generierte Beschreibung">
            <a:extLst>
              <a:ext uri="{FF2B5EF4-FFF2-40B4-BE49-F238E27FC236}">
                <a16:creationId xmlns:a16="http://schemas.microsoft.com/office/drawing/2014/main" id="{9267D930-7732-3DA4-467A-F3C63EEE7E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579508" y="1427477"/>
            <a:ext cx="4289728" cy="2003302"/>
          </a:xfrm>
          <a:prstGeom prst="rect">
            <a:avLst/>
          </a:prstGeom>
        </p:spPr>
      </p:pic>
      <p:pic>
        <p:nvPicPr>
          <p:cNvPr id="14" name="Grafik 13" descr="Ein Bild, das Gelände, Baumaterial, Gebäude, draußen enthält.&#10;&#10;Automatisch generierte Beschreibung">
            <a:extLst>
              <a:ext uri="{FF2B5EF4-FFF2-40B4-BE49-F238E27FC236}">
                <a16:creationId xmlns:a16="http://schemas.microsoft.com/office/drawing/2014/main" id="{476D3149-CE1F-B541-4582-8C7C04D3795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584" t="26900" r="29862"/>
          <a:stretch/>
        </p:blipFill>
        <p:spPr>
          <a:xfrm rot="5400000">
            <a:off x="6249072" y="339806"/>
            <a:ext cx="2440068" cy="3259665"/>
          </a:xfrm>
          <a:prstGeom prst="rect">
            <a:avLst/>
          </a:prstGeom>
        </p:spPr>
      </p:pic>
      <p:pic>
        <p:nvPicPr>
          <p:cNvPr id="16" name="Grafik 15" descr="Ein Bild, das draußen, Gelände, Pflanze, Gehwegplatte enthält.&#10;&#10;Automatisch generierte Beschreibung">
            <a:extLst>
              <a:ext uri="{FF2B5EF4-FFF2-40B4-BE49-F238E27FC236}">
                <a16:creationId xmlns:a16="http://schemas.microsoft.com/office/drawing/2014/main" id="{8775FCF6-E496-6233-031D-3602289D29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123750" y="1427479"/>
            <a:ext cx="4289730" cy="2003303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2000F935-EBE4-EDA1-6E40-E4F87DF8726D}"/>
              </a:ext>
            </a:extLst>
          </p:cNvPr>
          <p:cNvSpPr txBox="1"/>
          <p:nvPr/>
        </p:nvSpPr>
        <p:spPr>
          <a:xfrm>
            <a:off x="5764066" y="4327552"/>
            <a:ext cx="3389979" cy="2246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063"/>
            <a:r>
              <a:rPr lang="de-DE" sz="2799" dirty="0">
                <a:solidFill>
                  <a:srgbClr val="000000"/>
                </a:solidFill>
                <a:latin typeface="Corbel" panose="020B0503020204020204"/>
              </a:rPr>
              <a:t>Wer mal mit offenen Augen durchs Dorf läuft, sieht was alles so am Straßenrand liegt.</a:t>
            </a: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33F51A79-AC1F-A65C-682F-AC8748EF21DA}"/>
              </a:ext>
            </a:extLst>
          </p:cNvPr>
          <p:cNvSpPr/>
          <p:nvPr/>
        </p:nvSpPr>
        <p:spPr>
          <a:xfrm>
            <a:off x="4258946" y="686515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C95C0200-DC98-7806-FE11-D31ED9F74F02}"/>
              </a:ext>
            </a:extLst>
          </p:cNvPr>
          <p:cNvSpPr/>
          <p:nvPr/>
        </p:nvSpPr>
        <p:spPr>
          <a:xfrm>
            <a:off x="4237520" y="843637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116B6BB-B1C2-3DBC-B380-75BDB03C0D04}"/>
              </a:ext>
            </a:extLst>
          </p:cNvPr>
          <p:cNvSpPr/>
          <p:nvPr/>
        </p:nvSpPr>
        <p:spPr>
          <a:xfrm>
            <a:off x="4573188" y="1255485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DAFBB6E8-DEF2-FFC4-44D6-1D5A015CF245}"/>
              </a:ext>
            </a:extLst>
          </p:cNvPr>
          <p:cNvSpPr/>
          <p:nvPr/>
        </p:nvSpPr>
        <p:spPr>
          <a:xfrm>
            <a:off x="4286150" y="1194779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7FFF9C8A-BBB7-724F-6A81-7C1161217BFF}"/>
              </a:ext>
            </a:extLst>
          </p:cNvPr>
          <p:cNvSpPr/>
          <p:nvPr/>
        </p:nvSpPr>
        <p:spPr>
          <a:xfrm>
            <a:off x="4573188" y="1316192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ADA36AF2-6BC3-58D6-1B82-0486C56744AB}"/>
              </a:ext>
            </a:extLst>
          </p:cNvPr>
          <p:cNvSpPr/>
          <p:nvPr/>
        </p:nvSpPr>
        <p:spPr>
          <a:xfrm>
            <a:off x="4324413" y="1875564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 dirty="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7D657715-4FFC-1674-8596-FD30A526D9F7}"/>
              </a:ext>
            </a:extLst>
          </p:cNvPr>
          <p:cNvSpPr/>
          <p:nvPr/>
        </p:nvSpPr>
        <p:spPr>
          <a:xfrm>
            <a:off x="4373043" y="2132145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 dirty="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0B603AF2-CD9A-F516-34DF-8316641229BA}"/>
              </a:ext>
            </a:extLst>
          </p:cNvPr>
          <p:cNvSpPr/>
          <p:nvPr/>
        </p:nvSpPr>
        <p:spPr>
          <a:xfrm>
            <a:off x="4546830" y="2987317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 dirty="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CB8B2C59-7EE9-BD8F-8185-2B92A2D409B6}"/>
              </a:ext>
            </a:extLst>
          </p:cNvPr>
          <p:cNvSpPr/>
          <p:nvPr/>
        </p:nvSpPr>
        <p:spPr>
          <a:xfrm>
            <a:off x="4546830" y="3189671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 dirty="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B6DCD367-39E2-ABEB-18FB-D2B65987F72B}"/>
              </a:ext>
            </a:extLst>
          </p:cNvPr>
          <p:cNvSpPr/>
          <p:nvPr/>
        </p:nvSpPr>
        <p:spPr>
          <a:xfrm>
            <a:off x="4630152" y="3657969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 dirty="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11E036F9-832E-3A45-6751-3FC6C3CF4E3B}"/>
              </a:ext>
            </a:extLst>
          </p:cNvPr>
          <p:cNvSpPr/>
          <p:nvPr/>
        </p:nvSpPr>
        <p:spPr>
          <a:xfrm>
            <a:off x="4573188" y="3821125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 dirty="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BDA914F0-20AF-0D5B-DBD9-0C13A514FA11}"/>
              </a:ext>
            </a:extLst>
          </p:cNvPr>
          <p:cNvSpPr txBox="1"/>
          <p:nvPr/>
        </p:nvSpPr>
        <p:spPr>
          <a:xfrm>
            <a:off x="3518660" y="4648218"/>
            <a:ext cx="2282844" cy="646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063"/>
            <a:r>
              <a:rPr lang="de-DE" sz="1799" dirty="0">
                <a:solidFill>
                  <a:srgbClr val="000000"/>
                </a:solidFill>
                <a:latin typeface="Corbel" panose="020B0503020204020204"/>
              </a:rPr>
              <a:t>11 Kippenstummel </a:t>
            </a:r>
          </a:p>
          <a:p>
            <a:pPr algn="ctr" defTabSz="457063"/>
            <a:r>
              <a:rPr lang="de-DE" sz="1799" dirty="0">
                <a:solidFill>
                  <a:srgbClr val="000000"/>
                </a:solidFill>
                <a:latin typeface="Corbel" panose="020B0503020204020204"/>
              </a:rPr>
              <a:t>auf 2 Meter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15FED7FA-4907-D188-F9E1-8453C6E2DF17}"/>
              </a:ext>
            </a:extLst>
          </p:cNvPr>
          <p:cNvSpPr txBox="1"/>
          <p:nvPr/>
        </p:nvSpPr>
        <p:spPr>
          <a:xfrm>
            <a:off x="9266963" y="4732789"/>
            <a:ext cx="2003303" cy="923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063"/>
            <a:r>
              <a:rPr lang="de-DE" sz="1799" dirty="0">
                <a:solidFill>
                  <a:srgbClr val="000000"/>
                </a:solidFill>
                <a:latin typeface="Corbel" panose="020B0503020204020204"/>
              </a:rPr>
              <a:t>Zigarettenpackung</a:t>
            </a:r>
          </a:p>
          <a:p>
            <a:pPr algn="ctr" defTabSz="457063"/>
            <a:r>
              <a:rPr lang="de-DE" sz="1799" dirty="0">
                <a:solidFill>
                  <a:srgbClr val="000000"/>
                </a:solidFill>
                <a:latin typeface="Corbel" panose="020B0503020204020204"/>
              </a:rPr>
              <a:t> Plastikmüll </a:t>
            </a:r>
          </a:p>
          <a:p>
            <a:pPr algn="ctr" defTabSz="457063"/>
            <a:r>
              <a:rPr lang="de-DE" sz="1799" dirty="0">
                <a:solidFill>
                  <a:srgbClr val="000000"/>
                </a:solidFill>
                <a:latin typeface="Corbel" panose="020B0503020204020204"/>
              </a:rPr>
              <a:t>und vieles mehr…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119E1A6F-556B-612E-52EC-5824CCECC5CA}"/>
              </a:ext>
            </a:extLst>
          </p:cNvPr>
          <p:cNvSpPr txBox="1"/>
          <p:nvPr/>
        </p:nvSpPr>
        <p:spPr>
          <a:xfrm>
            <a:off x="5890641" y="3239811"/>
            <a:ext cx="3136830" cy="369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063"/>
            <a:r>
              <a:rPr lang="de-DE" sz="1799" dirty="0">
                <a:solidFill>
                  <a:srgbClr val="000000"/>
                </a:solidFill>
                <a:latin typeface="Corbel" panose="020B0503020204020204"/>
              </a:rPr>
              <a:t>Batterie</a:t>
            </a:r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00350809-54A9-2DF9-3F25-C313AFE588C1}"/>
              </a:ext>
            </a:extLst>
          </p:cNvPr>
          <p:cNvSpPr/>
          <p:nvPr/>
        </p:nvSpPr>
        <p:spPr>
          <a:xfrm>
            <a:off x="7476594" y="1437604"/>
            <a:ext cx="928269" cy="861101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 dirty="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054EA192-0ECC-FF9F-DCB6-91444C4549F4}"/>
              </a:ext>
            </a:extLst>
          </p:cNvPr>
          <p:cNvSpPr/>
          <p:nvPr/>
        </p:nvSpPr>
        <p:spPr>
          <a:xfrm>
            <a:off x="9610198" y="2698414"/>
            <a:ext cx="583559" cy="551963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 dirty="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EA80D3C3-D8ED-E956-FCC2-B73620A4EB28}"/>
              </a:ext>
            </a:extLst>
          </p:cNvPr>
          <p:cNvSpPr/>
          <p:nvPr/>
        </p:nvSpPr>
        <p:spPr>
          <a:xfrm>
            <a:off x="10255213" y="1906715"/>
            <a:ext cx="545724" cy="491257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 dirty="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607C5110-39F6-5C07-6052-2F94D8E2E4C9}"/>
              </a:ext>
            </a:extLst>
          </p:cNvPr>
          <p:cNvSpPr/>
          <p:nvPr/>
        </p:nvSpPr>
        <p:spPr>
          <a:xfrm>
            <a:off x="10423236" y="1577378"/>
            <a:ext cx="545724" cy="491257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 dirty="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482F3148-0513-33D9-C473-9C2FB8D459E6}"/>
              </a:ext>
            </a:extLst>
          </p:cNvPr>
          <p:cNvSpPr/>
          <p:nvPr/>
        </p:nvSpPr>
        <p:spPr>
          <a:xfrm>
            <a:off x="864267" y="3657968"/>
            <a:ext cx="1372143" cy="1372143"/>
          </a:xfrm>
          <a:prstGeom prst="ellipse">
            <a:avLst/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pPr defTabSz="457063"/>
            <a:endParaRPr lang="de-DE" sz="1799">
              <a:solidFill>
                <a:srgbClr val="000000"/>
              </a:solidFill>
              <a:latin typeface="Corbel" panose="020B0503020204020204"/>
            </a:endParaRPr>
          </a:p>
        </p:txBody>
      </p:sp>
      <p:grpSp>
        <p:nvGrpSpPr>
          <p:cNvPr id="6" name="!!Überschrift">
            <a:extLst>
              <a:ext uri="{FF2B5EF4-FFF2-40B4-BE49-F238E27FC236}">
                <a16:creationId xmlns:a16="http://schemas.microsoft.com/office/drawing/2014/main" id="{5EB80EA1-DF56-CE22-7FD5-DED50E0707F7}"/>
              </a:ext>
            </a:extLst>
          </p:cNvPr>
          <p:cNvGrpSpPr/>
          <p:nvPr/>
        </p:nvGrpSpPr>
        <p:grpSpPr>
          <a:xfrm>
            <a:off x="291302" y="3391100"/>
            <a:ext cx="2869815" cy="1330100"/>
            <a:chOff x="291378" y="3391090"/>
            <a:chExt cx="2870563" cy="1330446"/>
          </a:xfrm>
        </p:grpSpPr>
        <p:sp>
          <p:nvSpPr>
            <p:cNvPr id="3" name="!!Auswirkungen">
              <a:extLst>
                <a:ext uri="{FF2B5EF4-FFF2-40B4-BE49-F238E27FC236}">
                  <a16:creationId xmlns:a16="http://schemas.microsoft.com/office/drawing/2014/main" id="{F4481AA3-5264-80BC-7C25-679F07E45858}"/>
                </a:ext>
              </a:extLst>
            </p:cNvPr>
            <p:cNvSpPr txBox="1"/>
            <p:nvPr/>
          </p:nvSpPr>
          <p:spPr>
            <a:xfrm>
              <a:off x="291378" y="3391090"/>
              <a:ext cx="28705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063"/>
              <a:r>
                <a:rPr lang="de-DE" sz="1799" dirty="0">
                  <a:solidFill>
                    <a:srgbClr val="FFFFFF"/>
                  </a:solidFill>
                  <a:latin typeface="Corbel" panose="020B0503020204020204"/>
                </a:rPr>
                <a:t>So sieht es in </a:t>
              </a:r>
              <a:r>
                <a:rPr lang="de-DE" sz="1799" dirty="0" err="1">
                  <a:solidFill>
                    <a:srgbClr val="FFFFFF"/>
                  </a:solidFill>
                  <a:latin typeface="Corbel" panose="020B0503020204020204"/>
                </a:rPr>
                <a:t>Böhmfeld</a:t>
              </a:r>
              <a:r>
                <a:rPr lang="de-DE" sz="1799" dirty="0">
                  <a:solidFill>
                    <a:srgbClr val="FFFFFF"/>
                  </a:solidFill>
                  <a:latin typeface="Corbel" panose="020B0503020204020204"/>
                </a:rPr>
                <a:t> aus</a:t>
              </a:r>
            </a:p>
          </p:txBody>
        </p:sp>
        <p:pic>
          <p:nvPicPr>
            <p:cNvPr id="5" name="!!Logo">
              <a:extLst>
                <a:ext uri="{FF2B5EF4-FFF2-40B4-BE49-F238E27FC236}">
                  <a16:creationId xmlns:a16="http://schemas.microsoft.com/office/drawing/2014/main" id="{6512168E-4FD1-D404-4F5C-7E43AC0D076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186223" y="3934036"/>
              <a:ext cx="729039" cy="7875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535597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20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3" grpId="0"/>
      <p:bldP spid="34" grpId="0"/>
      <p:bldP spid="35" grpId="0"/>
      <p:bldP spid="36" grpId="0" animBg="1"/>
      <p:bldP spid="37" grpId="0" animBg="1"/>
      <p:bldP spid="38" grpId="0" animBg="1"/>
      <p:bldP spid="39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Ein Bild, das draußen, Schuhwerk, Gelände, Gras enthält.&#10;&#10;Automatisch generierte Beschreibung">
            <a:extLst>
              <a:ext uri="{FF2B5EF4-FFF2-40B4-BE49-F238E27FC236}">
                <a16:creationId xmlns:a16="http://schemas.microsoft.com/office/drawing/2014/main" id="{E3303F08-2542-BB8A-76E5-3302F7AB3D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113932" y="1736673"/>
            <a:ext cx="5822333" cy="271903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18CDA4B-87D0-4FE2-A8F4-C2D880134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53" y="1124438"/>
            <a:ext cx="2946714" cy="4599985"/>
          </a:xfrm>
        </p:spPr>
        <p:txBody>
          <a:bodyPr rtlCol="0" anchor="ctr">
            <a:normAutofit/>
          </a:bodyPr>
          <a:lstStyle/>
          <a:p>
            <a:pPr algn="ctr"/>
            <a:r>
              <a:rPr lang="de-DE" dirty="0"/>
              <a:t>Kipp </a:t>
            </a:r>
            <a:r>
              <a:rPr lang="de-DE" dirty="0" err="1"/>
              <a:t>it</a:t>
            </a:r>
            <a:r>
              <a:rPr lang="de-DE" dirty="0"/>
              <a:t> clean!</a:t>
            </a:r>
            <a:br>
              <a:rPr lang="de-DE" dirty="0"/>
            </a:br>
            <a:br>
              <a:rPr lang="de-DE" dirty="0"/>
            </a:br>
            <a:endParaRPr lang="de-DE" sz="1999" dirty="0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33F51A79-AC1F-A65C-682F-AC8748EF21DA}"/>
              </a:ext>
            </a:extLst>
          </p:cNvPr>
          <p:cNvSpPr/>
          <p:nvPr/>
        </p:nvSpPr>
        <p:spPr>
          <a:xfrm>
            <a:off x="3821212" y="1785302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C95C0200-DC98-7806-FE11-D31ED9F74F02}"/>
              </a:ext>
            </a:extLst>
          </p:cNvPr>
          <p:cNvSpPr/>
          <p:nvPr/>
        </p:nvSpPr>
        <p:spPr>
          <a:xfrm>
            <a:off x="3982099" y="1814858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116B6BB-B1C2-3DBC-B380-75BDB03C0D04}"/>
              </a:ext>
            </a:extLst>
          </p:cNvPr>
          <p:cNvSpPr/>
          <p:nvPr/>
        </p:nvSpPr>
        <p:spPr>
          <a:xfrm>
            <a:off x="4257110" y="1932253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DAFBB6E8-DEF2-FFC4-44D6-1D5A015CF245}"/>
              </a:ext>
            </a:extLst>
          </p:cNvPr>
          <p:cNvSpPr/>
          <p:nvPr/>
        </p:nvSpPr>
        <p:spPr>
          <a:xfrm>
            <a:off x="3917618" y="1906715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7FFF9C8A-BBB7-724F-6A81-7C1161217BFF}"/>
              </a:ext>
            </a:extLst>
          </p:cNvPr>
          <p:cNvSpPr/>
          <p:nvPr/>
        </p:nvSpPr>
        <p:spPr>
          <a:xfrm>
            <a:off x="4474030" y="1617020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ADA36AF2-6BC3-58D6-1B82-0486C56744AB}"/>
              </a:ext>
            </a:extLst>
          </p:cNvPr>
          <p:cNvSpPr/>
          <p:nvPr/>
        </p:nvSpPr>
        <p:spPr>
          <a:xfrm>
            <a:off x="4257110" y="1664762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 dirty="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7D657715-4FFC-1674-8596-FD30A526D9F7}"/>
              </a:ext>
            </a:extLst>
          </p:cNvPr>
          <p:cNvSpPr/>
          <p:nvPr/>
        </p:nvSpPr>
        <p:spPr>
          <a:xfrm>
            <a:off x="4373043" y="2132145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 dirty="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0B603AF2-CD9A-F516-34DF-8316641229BA}"/>
              </a:ext>
            </a:extLst>
          </p:cNvPr>
          <p:cNvSpPr/>
          <p:nvPr/>
        </p:nvSpPr>
        <p:spPr>
          <a:xfrm>
            <a:off x="4691312" y="5052048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 dirty="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CB8B2C59-7EE9-BD8F-8185-2B92A2D409B6}"/>
              </a:ext>
            </a:extLst>
          </p:cNvPr>
          <p:cNvSpPr/>
          <p:nvPr/>
        </p:nvSpPr>
        <p:spPr>
          <a:xfrm>
            <a:off x="4573188" y="5119568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 dirty="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B6DCD367-39E2-ABEB-18FB-D2B65987F72B}"/>
              </a:ext>
            </a:extLst>
          </p:cNvPr>
          <p:cNvSpPr/>
          <p:nvPr/>
        </p:nvSpPr>
        <p:spPr>
          <a:xfrm>
            <a:off x="4006201" y="4238389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 dirty="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11E036F9-832E-3A45-6751-3FC6C3CF4E3B}"/>
              </a:ext>
            </a:extLst>
          </p:cNvPr>
          <p:cNvSpPr/>
          <p:nvPr/>
        </p:nvSpPr>
        <p:spPr>
          <a:xfrm>
            <a:off x="5071382" y="4534662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 dirty="0">
              <a:solidFill>
                <a:srgbClr val="FFFFFF"/>
              </a:solidFill>
              <a:latin typeface="Corbel" panose="020B0503020204020204"/>
            </a:endParaRPr>
          </a:p>
        </p:txBody>
      </p:sp>
      <p:pic>
        <p:nvPicPr>
          <p:cNvPr id="4" name="Grafik 3" descr="Ein Bild, das Abfall, Gelände, Verschmutzung, Boden enthält.&#10;&#10;Automatisch generierte Beschreibung">
            <a:extLst>
              <a:ext uri="{FF2B5EF4-FFF2-40B4-BE49-F238E27FC236}">
                <a16:creationId xmlns:a16="http://schemas.microsoft.com/office/drawing/2014/main" id="{3540DC87-CB75-4958-429E-6504835924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726" r="22447"/>
          <a:stretch/>
        </p:blipFill>
        <p:spPr>
          <a:xfrm rot="5400000">
            <a:off x="8766725" y="2980480"/>
            <a:ext cx="3294202" cy="2787059"/>
          </a:xfrm>
          <a:prstGeom prst="rect">
            <a:avLst/>
          </a:prstGeom>
        </p:spPr>
      </p:pic>
      <p:pic>
        <p:nvPicPr>
          <p:cNvPr id="6" name="Grafik 5" descr="Ein Bild, das draußen, Gras, Natur, Gelände enthält.&#10;&#10;Automatisch generierte Beschreibung">
            <a:extLst>
              <a:ext uri="{FF2B5EF4-FFF2-40B4-BE49-F238E27FC236}">
                <a16:creationId xmlns:a16="http://schemas.microsoft.com/office/drawing/2014/main" id="{F416AE05-DFB3-FDC4-1E30-C40C2BAB26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8261" y="188264"/>
            <a:ext cx="5422740" cy="2532419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D11F0FFA-E6A2-0717-2B0E-D4EB851668FE}"/>
              </a:ext>
            </a:extLst>
          </p:cNvPr>
          <p:cNvSpPr/>
          <p:nvPr/>
        </p:nvSpPr>
        <p:spPr>
          <a:xfrm>
            <a:off x="5071382" y="2053665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8F79779-4A7F-A91B-CADD-B147C76979B4}"/>
              </a:ext>
            </a:extLst>
          </p:cNvPr>
          <p:cNvSpPr/>
          <p:nvPr/>
        </p:nvSpPr>
        <p:spPr>
          <a:xfrm>
            <a:off x="4691312" y="2337266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1B9146DA-2E25-DE4B-F0FF-62E1C01F1126}"/>
              </a:ext>
            </a:extLst>
          </p:cNvPr>
          <p:cNvSpPr/>
          <p:nvPr/>
        </p:nvSpPr>
        <p:spPr>
          <a:xfrm>
            <a:off x="4691312" y="2524069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566E4B5B-99FF-375E-B4AF-8E342E4DDE34}"/>
              </a:ext>
            </a:extLst>
          </p:cNvPr>
          <p:cNvSpPr/>
          <p:nvPr/>
        </p:nvSpPr>
        <p:spPr>
          <a:xfrm>
            <a:off x="4897596" y="2668599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D256FBD4-64AB-2536-1809-6FBE6A5B60D3}"/>
              </a:ext>
            </a:extLst>
          </p:cNvPr>
          <p:cNvSpPr/>
          <p:nvPr/>
        </p:nvSpPr>
        <p:spPr>
          <a:xfrm>
            <a:off x="4691312" y="2599270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4415A4C4-0CBA-CC68-F7C3-4DB162A8BDD4}"/>
              </a:ext>
            </a:extLst>
          </p:cNvPr>
          <p:cNvSpPr/>
          <p:nvPr/>
        </p:nvSpPr>
        <p:spPr>
          <a:xfrm>
            <a:off x="4449803" y="1712931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E9D7EA37-9C4B-087A-AF37-EDF623B72A76}"/>
              </a:ext>
            </a:extLst>
          </p:cNvPr>
          <p:cNvSpPr/>
          <p:nvPr/>
        </p:nvSpPr>
        <p:spPr>
          <a:xfrm>
            <a:off x="4565187" y="1701593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82CE3CDB-ED8C-C4C3-ECCE-5A14191B1001}"/>
              </a:ext>
            </a:extLst>
          </p:cNvPr>
          <p:cNvSpPr/>
          <p:nvPr/>
        </p:nvSpPr>
        <p:spPr>
          <a:xfrm>
            <a:off x="4824959" y="3067616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94DF78B5-019C-DDBF-F033-871429CAF11D}"/>
              </a:ext>
            </a:extLst>
          </p:cNvPr>
          <p:cNvSpPr/>
          <p:nvPr/>
        </p:nvSpPr>
        <p:spPr>
          <a:xfrm>
            <a:off x="4998745" y="2980734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ED74ECEE-CB34-47AF-59B1-B51EFCFE0F77}"/>
              </a:ext>
            </a:extLst>
          </p:cNvPr>
          <p:cNvSpPr/>
          <p:nvPr/>
        </p:nvSpPr>
        <p:spPr>
          <a:xfrm>
            <a:off x="5290975" y="3089360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CF003DCF-314E-2812-B094-B98A270AF74E}"/>
              </a:ext>
            </a:extLst>
          </p:cNvPr>
          <p:cNvSpPr/>
          <p:nvPr/>
        </p:nvSpPr>
        <p:spPr>
          <a:xfrm>
            <a:off x="5117188" y="3100996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F80E6A74-3836-906F-AE50-A3090B385A3A}"/>
              </a:ext>
            </a:extLst>
          </p:cNvPr>
          <p:cNvSpPr/>
          <p:nvPr/>
        </p:nvSpPr>
        <p:spPr>
          <a:xfrm>
            <a:off x="4768490" y="3926755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DF202071-A6E2-E636-6B50-B8549B507B2C}"/>
              </a:ext>
            </a:extLst>
          </p:cNvPr>
          <p:cNvSpPr/>
          <p:nvPr/>
        </p:nvSpPr>
        <p:spPr>
          <a:xfrm>
            <a:off x="4911852" y="3718827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407B77A8-3BFC-DDDF-271B-7B93E4BBB0A7}"/>
              </a:ext>
            </a:extLst>
          </p:cNvPr>
          <p:cNvSpPr/>
          <p:nvPr/>
        </p:nvSpPr>
        <p:spPr>
          <a:xfrm>
            <a:off x="5172532" y="3574887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E40CBC07-4133-16DC-CE41-7504466BC3AB}"/>
              </a:ext>
            </a:extLst>
          </p:cNvPr>
          <p:cNvSpPr/>
          <p:nvPr/>
        </p:nvSpPr>
        <p:spPr>
          <a:xfrm>
            <a:off x="5691679" y="3658121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2A001B6B-B533-0938-3509-260AD99457B8}"/>
              </a:ext>
            </a:extLst>
          </p:cNvPr>
          <p:cNvSpPr/>
          <p:nvPr/>
        </p:nvSpPr>
        <p:spPr>
          <a:xfrm>
            <a:off x="5071382" y="3933362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B2CB0FC5-0A58-C41D-D7F8-6190EC7FEADB}"/>
              </a:ext>
            </a:extLst>
          </p:cNvPr>
          <p:cNvSpPr/>
          <p:nvPr/>
        </p:nvSpPr>
        <p:spPr>
          <a:xfrm>
            <a:off x="5450210" y="4116977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48" name="Ellipse 47">
            <a:extLst>
              <a:ext uri="{FF2B5EF4-FFF2-40B4-BE49-F238E27FC236}">
                <a16:creationId xmlns:a16="http://schemas.microsoft.com/office/drawing/2014/main" id="{510F09A5-D6FF-0A48-29E3-836B319DAED3}"/>
              </a:ext>
            </a:extLst>
          </p:cNvPr>
          <p:cNvSpPr/>
          <p:nvPr/>
        </p:nvSpPr>
        <p:spPr>
          <a:xfrm>
            <a:off x="4071089" y="1800080"/>
            <a:ext cx="173787" cy="121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9F5C4B9E-E17B-65AD-C1A2-3DC6DA08014D}"/>
              </a:ext>
            </a:extLst>
          </p:cNvPr>
          <p:cNvSpPr txBox="1"/>
          <p:nvPr/>
        </p:nvSpPr>
        <p:spPr>
          <a:xfrm>
            <a:off x="3582762" y="5992614"/>
            <a:ext cx="2719030" cy="646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063"/>
            <a:r>
              <a:rPr lang="de-DE" sz="1799" dirty="0">
                <a:solidFill>
                  <a:srgbClr val="000000"/>
                </a:solidFill>
                <a:latin typeface="Corbel" panose="020B0503020204020204"/>
              </a:rPr>
              <a:t>Fast 30 Kippenstummel </a:t>
            </a:r>
          </a:p>
          <a:p>
            <a:pPr algn="ctr" defTabSz="457063"/>
            <a:endParaRPr lang="de-DE" sz="1799" dirty="0">
              <a:solidFill>
                <a:srgbClr val="000000"/>
              </a:solidFill>
              <a:latin typeface="Corbel" panose="020B0503020204020204"/>
            </a:endParaRPr>
          </a:p>
        </p:txBody>
      </p:sp>
      <p:sp>
        <p:nvSpPr>
          <p:cNvPr id="51" name="Ellipse 50">
            <a:extLst>
              <a:ext uri="{FF2B5EF4-FFF2-40B4-BE49-F238E27FC236}">
                <a16:creationId xmlns:a16="http://schemas.microsoft.com/office/drawing/2014/main" id="{F5782A93-B112-8527-154A-34923F79E1B2}"/>
              </a:ext>
            </a:extLst>
          </p:cNvPr>
          <p:cNvSpPr/>
          <p:nvPr/>
        </p:nvSpPr>
        <p:spPr>
          <a:xfrm>
            <a:off x="7238189" y="1854144"/>
            <a:ext cx="407980" cy="2722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 dirty="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74F52677-ABC2-23A6-0910-41F1E3AACA69}"/>
              </a:ext>
            </a:extLst>
          </p:cNvPr>
          <p:cNvSpPr/>
          <p:nvPr/>
        </p:nvSpPr>
        <p:spPr>
          <a:xfrm>
            <a:off x="7875518" y="1565462"/>
            <a:ext cx="407980" cy="2722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 dirty="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53" name="Ellipse 52">
            <a:extLst>
              <a:ext uri="{FF2B5EF4-FFF2-40B4-BE49-F238E27FC236}">
                <a16:creationId xmlns:a16="http://schemas.microsoft.com/office/drawing/2014/main" id="{202155E9-96D5-78F1-9DBB-7CC39EC1BAAE}"/>
              </a:ext>
            </a:extLst>
          </p:cNvPr>
          <p:cNvSpPr/>
          <p:nvPr/>
        </p:nvSpPr>
        <p:spPr>
          <a:xfrm>
            <a:off x="8497361" y="2005479"/>
            <a:ext cx="407980" cy="2722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 dirty="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54" name="Ellipse 53">
            <a:extLst>
              <a:ext uri="{FF2B5EF4-FFF2-40B4-BE49-F238E27FC236}">
                <a16:creationId xmlns:a16="http://schemas.microsoft.com/office/drawing/2014/main" id="{9CDB069F-6BFE-7A86-9759-6E4AF4D8F443}"/>
              </a:ext>
            </a:extLst>
          </p:cNvPr>
          <p:cNvSpPr/>
          <p:nvPr/>
        </p:nvSpPr>
        <p:spPr>
          <a:xfrm>
            <a:off x="7238189" y="859271"/>
            <a:ext cx="407980" cy="2722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 dirty="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55" name="Ellipse 54">
            <a:extLst>
              <a:ext uri="{FF2B5EF4-FFF2-40B4-BE49-F238E27FC236}">
                <a16:creationId xmlns:a16="http://schemas.microsoft.com/office/drawing/2014/main" id="{E427550F-3507-EBE6-E8FB-FCC4BC0A18CD}"/>
              </a:ext>
            </a:extLst>
          </p:cNvPr>
          <p:cNvSpPr/>
          <p:nvPr/>
        </p:nvSpPr>
        <p:spPr>
          <a:xfrm>
            <a:off x="8712568" y="1834343"/>
            <a:ext cx="407980" cy="2722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 dirty="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56" name="Ellipse 55">
            <a:extLst>
              <a:ext uri="{FF2B5EF4-FFF2-40B4-BE49-F238E27FC236}">
                <a16:creationId xmlns:a16="http://schemas.microsoft.com/office/drawing/2014/main" id="{A9748248-C9A5-BA7F-49CD-1DCC3C853B3D}"/>
              </a:ext>
            </a:extLst>
          </p:cNvPr>
          <p:cNvSpPr/>
          <p:nvPr/>
        </p:nvSpPr>
        <p:spPr>
          <a:xfrm>
            <a:off x="9332971" y="1581883"/>
            <a:ext cx="407980" cy="2722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 dirty="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57" name="Ellipse 56">
            <a:extLst>
              <a:ext uri="{FF2B5EF4-FFF2-40B4-BE49-F238E27FC236}">
                <a16:creationId xmlns:a16="http://schemas.microsoft.com/office/drawing/2014/main" id="{7544CF77-3CD8-E2CC-B289-35ECC5FBF25E}"/>
              </a:ext>
            </a:extLst>
          </p:cNvPr>
          <p:cNvSpPr/>
          <p:nvPr/>
        </p:nvSpPr>
        <p:spPr>
          <a:xfrm>
            <a:off x="9643243" y="1658801"/>
            <a:ext cx="407980" cy="2722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 dirty="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58" name="Ellipse 57">
            <a:extLst>
              <a:ext uri="{FF2B5EF4-FFF2-40B4-BE49-F238E27FC236}">
                <a16:creationId xmlns:a16="http://schemas.microsoft.com/office/drawing/2014/main" id="{CA278EB7-7203-B995-60FF-D6271831F073}"/>
              </a:ext>
            </a:extLst>
          </p:cNvPr>
          <p:cNvSpPr/>
          <p:nvPr/>
        </p:nvSpPr>
        <p:spPr>
          <a:xfrm>
            <a:off x="9956984" y="1358003"/>
            <a:ext cx="407980" cy="2722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 dirty="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59" name="Ellipse 58">
            <a:extLst>
              <a:ext uri="{FF2B5EF4-FFF2-40B4-BE49-F238E27FC236}">
                <a16:creationId xmlns:a16="http://schemas.microsoft.com/office/drawing/2014/main" id="{505F0793-00D7-128C-C673-91D0F1D1C041}"/>
              </a:ext>
            </a:extLst>
          </p:cNvPr>
          <p:cNvSpPr/>
          <p:nvPr/>
        </p:nvSpPr>
        <p:spPr>
          <a:xfrm>
            <a:off x="10183993" y="1145343"/>
            <a:ext cx="407980" cy="2722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 dirty="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60" name="Ellipse 59">
            <a:extLst>
              <a:ext uri="{FF2B5EF4-FFF2-40B4-BE49-F238E27FC236}">
                <a16:creationId xmlns:a16="http://schemas.microsoft.com/office/drawing/2014/main" id="{896D58A6-32B1-B405-7F7C-20ABD1502F74}"/>
              </a:ext>
            </a:extLst>
          </p:cNvPr>
          <p:cNvSpPr/>
          <p:nvPr/>
        </p:nvSpPr>
        <p:spPr>
          <a:xfrm>
            <a:off x="7464755" y="554710"/>
            <a:ext cx="407980" cy="2722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 dirty="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61" name="Ellipse 60">
            <a:extLst>
              <a:ext uri="{FF2B5EF4-FFF2-40B4-BE49-F238E27FC236}">
                <a16:creationId xmlns:a16="http://schemas.microsoft.com/office/drawing/2014/main" id="{C8F1D2E3-3E4E-0890-05B0-AEDA26F4D6FC}"/>
              </a:ext>
            </a:extLst>
          </p:cNvPr>
          <p:cNvSpPr/>
          <p:nvPr/>
        </p:nvSpPr>
        <p:spPr>
          <a:xfrm>
            <a:off x="7866617" y="685048"/>
            <a:ext cx="407980" cy="2722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 dirty="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62" name="Ellipse 61">
            <a:extLst>
              <a:ext uri="{FF2B5EF4-FFF2-40B4-BE49-F238E27FC236}">
                <a16:creationId xmlns:a16="http://schemas.microsoft.com/office/drawing/2014/main" id="{1DC32564-2182-FDF6-8A3E-C65793724A30}"/>
              </a:ext>
            </a:extLst>
          </p:cNvPr>
          <p:cNvSpPr/>
          <p:nvPr/>
        </p:nvSpPr>
        <p:spPr>
          <a:xfrm>
            <a:off x="8304588" y="1029145"/>
            <a:ext cx="407980" cy="2722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 dirty="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63" name="Ellipse 62">
            <a:extLst>
              <a:ext uri="{FF2B5EF4-FFF2-40B4-BE49-F238E27FC236}">
                <a16:creationId xmlns:a16="http://schemas.microsoft.com/office/drawing/2014/main" id="{602737CD-202D-C644-CFC9-1B3A8DD7FD54}"/>
              </a:ext>
            </a:extLst>
          </p:cNvPr>
          <p:cNvSpPr/>
          <p:nvPr/>
        </p:nvSpPr>
        <p:spPr>
          <a:xfrm>
            <a:off x="10586435" y="1565462"/>
            <a:ext cx="407980" cy="2722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 dirty="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64" name="Ellipse 63">
            <a:extLst>
              <a:ext uri="{FF2B5EF4-FFF2-40B4-BE49-F238E27FC236}">
                <a16:creationId xmlns:a16="http://schemas.microsoft.com/office/drawing/2014/main" id="{05ABA7E3-F1F6-D3F4-CAB5-66B0F1A886B6}"/>
              </a:ext>
            </a:extLst>
          </p:cNvPr>
          <p:cNvSpPr/>
          <p:nvPr/>
        </p:nvSpPr>
        <p:spPr>
          <a:xfrm>
            <a:off x="7808552" y="359675"/>
            <a:ext cx="407980" cy="2722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63"/>
            <a:endParaRPr lang="de-DE" sz="1799" dirty="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8DE5E1C4-0BD3-ED9A-91E7-34558EDCD9EE}"/>
              </a:ext>
            </a:extLst>
          </p:cNvPr>
          <p:cNvSpPr txBox="1"/>
          <p:nvPr/>
        </p:nvSpPr>
        <p:spPr>
          <a:xfrm>
            <a:off x="9232694" y="197588"/>
            <a:ext cx="2548307" cy="92309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 defTabSz="457063"/>
            <a:r>
              <a:rPr lang="de-DE" sz="1799" b="1" dirty="0">
                <a:solidFill>
                  <a:srgbClr val="FF0000"/>
                </a:solidFill>
                <a:latin typeface="Corbel" panose="020B0503020204020204"/>
              </a:rPr>
              <a:t>Glasflaschen, Glasbehälter und anderer Müll</a:t>
            </a:r>
            <a:endParaRPr lang="de-DE" sz="1799" dirty="0">
              <a:solidFill>
                <a:srgbClr val="000000"/>
              </a:solidFill>
              <a:latin typeface="Corbel" panose="020B0503020204020204"/>
            </a:endParaRPr>
          </a:p>
        </p:txBody>
      </p:sp>
      <p:sp>
        <p:nvSpPr>
          <p:cNvPr id="66" name="Textfeld 65">
            <a:extLst>
              <a:ext uri="{FF2B5EF4-FFF2-40B4-BE49-F238E27FC236}">
                <a16:creationId xmlns:a16="http://schemas.microsoft.com/office/drawing/2014/main" id="{11ED3B50-65C4-6804-5068-8DBE1A78B433}"/>
              </a:ext>
            </a:extLst>
          </p:cNvPr>
          <p:cNvSpPr txBox="1"/>
          <p:nvPr/>
        </p:nvSpPr>
        <p:spPr>
          <a:xfrm>
            <a:off x="9001473" y="5992612"/>
            <a:ext cx="2719030" cy="923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063"/>
            <a:r>
              <a:rPr lang="de-DE" sz="1799" dirty="0">
                <a:solidFill>
                  <a:srgbClr val="000000"/>
                </a:solidFill>
                <a:latin typeface="Corbel" panose="020B0503020204020204"/>
              </a:rPr>
              <a:t>Ausbeute einer Stunde spazieren gehen</a:t>
            </a:r>
          </a:p>
          <a:p>
            <a:pPr algn="ctr" defTabSz="457063"/>
            <a:endParaRPr lang="de-DE" sz="1799" dirty="0">
              <a:solidFill>
                <a:srgbClr val="000000"/>
              </a:solidFill>
              <a:latin typeface="Corbel" panose="020B0503020204020204"/>
            </a:endParaRPr>
          </a:p>
        </p:txBody>
      </p:sp>
      <p:sp>
        <p:nvSpPr>
          <p:cNvPr id="67" name="Textfeld 66">
            <a:extLst>
              <a:ext uri="{FF2B5EF4-FFF2-40B4-BE49-F238E27FC236}">
                <a16:creationId xmlns:a16="http://schemas.microsoft.com/office/drawing/2014/main" id="{451C2A44-BC7D-7484-D5B7-B111EA598453}"/>
              </a:ext>
            </a:extLst>
          </p:cNvPr>
          <p:cNvSpPr txBox="1"/>
          <p:nvPr/>
        </p:nvSpPr>
        <p:spPr>
          <a:xfrm>
            <a:off x="6342940" y="3602474"/>
            <a:ext cx="2719030" cy="25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063"/>
            <a:r>
              <a:rPr lang="de-DE" sz="1999" dirty="0">
                <a:solidFill>
                  <a:srgbClr val="000000"/>
                </a:solidFill>
                <a:latin typeface="Corbel" panose="020B0503020204020204"/>
              </a:rPr>
              <a:t>Seit Weihnachten fast drei Mülltonnen voll!!</a:t>
            </a:r>
          </a:p>
          <a:p>
            <a:pPr algn="ctr" defTabSz="457063"/>
            <a:r>
              <a:rPr lang="de-DE" sz="1999" dirty="0">
                <a:solidFill>
                  <a:srgbClr val="000000"/>
                </a:solidFill>
                <a:latin typeface="Corbel" panose="020B0503020204020204"/>
              </a:rPr>
              <a:t> </a:t>
            </a:r>
          </a:p>
          <a:p>
            <a:pPr algn="ctr" defTabSz="457063"/>
            <a:r>
              <a:rPr lang="de-DE" sz="1999" dirty="0">
                <a:solidFill>
                  <a:srgbClr val="000000"/>
                </a:solidFill>
                <a:latin typeface="Corbel" panose="020B0503020204020204"/>
              </a:rPr>
              <a:t>Entspricht:</a:t>
            </a:r>
          </a:p>
          <a:p>
            <a:pPr algn="ctr" defTabSz="457063"/>
            <a:r>
              <a:rPr lang="de-DE" sz="1999" dirty="0">
                <a:solidFill>
                  <a:srgbClr val="000000"/>
                </a:solidFill>
                <a:latin typeface="Corbel" panose="020B0503020204020204"/>
              </a:rPr>
              <a:t>360 Liter!! </a:t>
            </a:r>
          </a:p>
          <a:p>
            <a:pPr algn="ctr" defTabSz="457063"/>
            <a:r>
              <a:rPr lang="de-DE" sz="1999" dirty="0">
                <a:solidFill>
                  <a:srgbClr val="000000"/>
                </a:solidFill>
                <a:latin typeface="Corbel" panose="020B0503020204020204"/>
              </a:rPr>
              <a:t>Das sind ZWEI Badewannen!! </a:t>
            </a:r>
          </a:p>
          <a:p>
            <a:pPr algn="ctr" defTabSz="457063"/>
            <a:endParaRPr lang="de-DE" sz="1799" dirty="0">
              <a:solidFill>
                <a:srgbClr val="000000"/>
              </a:solidFill>
              <a:latin typeface="Corbel" panose="020B0503020204020204"/>
            </a:endParaRP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4FCD0345-0AEB-C54D-AFDF-86532DED174E}"/>
              </a:ext>
            </a:extLst>
          </p:cNvPr>
          <p:cNvSpPr/>
          <p:nvPr/>
        </p:nvSpPr>
        <p:spPr>
          <a:xfrm>
            <a:off x="1001728" y="4116977"/>
            <a:ext cx="1372143" cy="1372143"/>
          </a:xfrm>
          <a:prstGeom prst="ellipse">
            <a:avLst/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pPr defTabSz="457063"/>
            <a:endParaRPr lang="de-DE" sz="1799">
              <a:solidFill>
                <a:srgbClr val="000000"/>
              </a:solidFill>
              <a:latin typeface="Corbel" panose="020B0503020204020204"/>
            </a:endParaRPr>
          </a:p>
        </p:txBody>
      </p:sp>
      <p:pic>
        <p:nvPicPr>
          <p:cNvPr id="5" name="!!Logo">
            <a:extLst>
              <a:ext uri="{FF2B5EF4-FFF2-40B4-BE49-F238E27FC236}">
                <a16:creationId xmlns:a16="http://schemas.microsoft.com/office/drawing/2014/main" id="{C61BC8D2-DC84-C09D-E505-1F126012BE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23375" y="3955084"/>
            <a:ext cx="728849" cy="787295"/>
          </a:xfrm>
          <a:prstGeom prst="rect">
            <a:avLst/>
          </a:prstGeom>
        </p:spPr>
      </p:pic>
      <p:sp>
        <p:nvSpPr>
          <p:cNvPr id="7" name="!!Auswirkungen">
            <a:extLst>
              <a:ext uri="{FF2B5EF4-FFF2-40B4-BE49-F238E27FC236}">
                <a16:creationId xmlns:a16="http://schemas.microsoft.com/office/drawing/2014/main" id="{E485C886-99D7-25E4-821B-FCE963CF4FDB}"/>
              </a:ext>
            </a:extLst>
          </p:cNvPr>
          <p:cNvSpPr txBox="1"/>
          <p:nvPr/>
        </p:nvSpPr>
        <p:spPr>
          <a:xfrm>
            <a:off x="291302" y="3391100"/>
            <a:ext cx="2869815" cy="369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063"/>
            <a:r>
              <a:rPr lang="de-DE" sz="1799" dirty="0">
                <a:solidFill>
                  <a:srgbClr val="FFFFFF"/>
                </a:solidFill>
                <a:latin typeface="Corbel" panose="020B0503020204020204"/>
              </a:rPr>
              <a:t>So sieht es in </a:t>
            </a:r>
            <a:r>
              <a:rPr lang="de-DE" sz="1799" dirty="0" err="1">
                <a:solidFill>
                  <a:srgbClr val="FFFFFF"/>
                </a:solidFill>
                <a:latin typeface="Corbel" panose="020B0503020204020204"/>
              </a:rPr>
              <a:t>Böhmfeld</a:t>
            </a:r>
            <a:r>
              <a:rPr lang="de-DE" sz="1799" dirty="0">
                <a:solidFill>
                  <a:srgbClr val="FFFFFF"/>
                </a:solidFill>
                <a:latin typeface="Corbel" panose="020B0503020204020204"/>
              </a:rPr>
              <a:t> aus</a:t>
            </a:r>
          </a:p>
        </p:txBody>
      </p:sp>
    </p:spTree>
    <p:extLst>
      <p:ext uri="{BB962C8B-B14F-4D97-AF65-F5344CB8AC3E}">
        <p14:creationId xmlns:p14="http://schemas.microsoft.com/office/powerpoint/2010/main" val="2425831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7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3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7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1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3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9" grpId="0" animBg="1"/>
      <p:bldP spid="11" grpId="0" animBg="1"/>
      <p:bldP spid="12" grpId="0" animBg="1"/>
      <p:bldP spid="13" grpId="0" animBg="1"/>
      <p:bldP spid="15" grpId="0" animBg="1"/>
      <p:bldP spid="19" grpId="0" animBg="1"/>
      <p:bldP spid="21" grpId="0" animBg="1"/>
      <p:bldP spid="31" grpId="0" animBg="1"/>
      <p:bldP spid="32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/>
      <p:bldP spid="67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8CDA4B-87D0-4FE2-A8F4-C2D880134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53" y="1124438"/>
            <a:ext cx="2946714" cy="4599985"/>
          </a:xfrm>
        </p:spPr>
        <p:txBody>
          <a:bodyPr rtlCol="0" anchor="ctr">
            <a:normAutofit/>
          </a:bodyPr>
          <a:lstStyle/>
          <a:p>
            <a:pPr algn="ctr"/>
            <a:r>
              <a:rPr lang="de-DE" dirty="0"/>
              <a:t>Kipp </a:t>
            </a:r>
            <a:r>
              <a:rPr lang="de-DE" dirty="0" err="1"/>
              <a:t>it</a:t>
            </a:r>
            <a:r>
              <a:rPr lang="de-DE" dirty="0"/>
              <a:t> clean!</a:t>
            </a:r>
            <a:br>
              <a:rPr lang="de-DE" dirty="0"/>
            </a:br>
            <a:br>
              <a:rPr lang="de-DE" dirty="0"/>
            </a:br>
            <a:endParaRPr lang="de-DE" sz="1999" dirty="0"/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9F5C4B9E-E17B-65AD-C1A2-3DC6DA08014D}"/>
              </a:ext>
            </a:extLst>
          </p:cNvPr>
          <p:cNvSpPr txBox="1"/>
          <p:nvPr/>
        </p:nvSpPr>
        <p:spPr>
          <a:xfrm>
            <a:off x="3310183" y="5900717"/>
            <a:ext cx="2719030" cy="923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063"/>
            <a:r>
              <a:rPr lang="de-DE" sz="1799" dirty="0">
                <a:solidFill>
                  <a:srgbClr val="000000"/>
                </a:solidFill>
                <a:latin typeface="Corbel" panose="020B0503020204020204"/>
              </a:rPr>
              <a:t>Ausbeute</a:t>
            </a:r>
          </a:p>
          <a:p>
            <a:pPr algn="ctr" defTabSz="457063"/>
            <a:r>
              <a:rPr lang="de-DE" sz="1799" dirty="0">
                <a:solidFill>
                  <a:srgbClr val="000000"/>
                </a:solidFill>
                <a:latin typeface="Corbel" panose="020B0503020204020204"/>
              </a:rPr>
              <a:t>Spaziergang</a:t>
            </a:r>
          </a:p>
          <a:p>
            <a:pPr algn="ctr" defTabSz="457063"/>
            <a:endParaRPr lang="de-DE" sz="1799" dirty="0">
              <a:solidFill>
                <a:srgbClr val="000000"/>
              </a:solidFill>
              <a:latin typeface="Corbel" panose="020B0503020204020204"/>
            </a:endParaRP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4FCD0345-0AEB-C54D-AFDF-86532DED174E}"/>
              </a:ext>
            </a:extLst>
          </p:cNvPr>
          <p:cNvSpPr/>
          <p:nvPr/>
        </p:nvSpPr>
        <p:spPr>
          <a:xfrm>
            <a:off x="1001728" y="4116977"/>
            <a:ext cx="1372143" cy="1372143"/>
          </a:xfrm>
          <a:prstGeom prst="ellipse">
            <a:avLst/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pPr defTabSz="457063"/>
            <a:endParaRPr lang="de-DE" sz="1799">
              <a:solidFill>
                <a:srgbClr val="000000"/>
              </a:solidFill>
              <a:latin typeface="Corbel" panose="020B0503020204020204"/>
            </a:endParaRPr>
          </a:p>
        </p:txBody>
      </p:sp>
      <p:pic>
        <p:nvPicPr>
          <p:cNvPr id="5" name="!!Logo">
            <a:extLst>
              <a:ext uri="{FF2B5EF4-FFF2-40B4-BE49-F238E27FC236}">
                <a16:creationId xmlns:a16="http://schemas.microsoft.com/office/drawing/2014/main" id="{C61BC8D2-DC84-C09D-E505-1F126012BE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23375" y="3955084"/>
            <a:ext cx="728849" cy="787295"/>
          </a:xfrm>
          <a:prstGeom prst="rect">
            <a:avLst/>
          </a:prstGeom>
        </p:spPr>
      </p:pic>
      <p:sp>
        <p:nvSpPr>
          <p:cNvPr id="7" name="!!Auswirkungen">
            <a:extLst>
              <a:ext uri="{FF2B5EF4-FFF2-40B4-BE49-F238E27FC236}">
                <a16:creationId xmlns:a16="http://schemas.microsoft.com/office/drawing/2014/main" id="{E485C886-99D7-25E4-821B-FCE963CF4FDB}"/>
              </a:ext>
            </a:extLst>
          </p:cNvPr>
          <p:cNvSpPr txBox="1"/>
          <p:nvPr/>
        </p:nvSpPr>
        <p:spPr>
          <a:xfrm>
            <a:off x="291302" y="3391100"/>
            <a:ext cx="2869815" cy="369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063"/>
            <a:r>
              <a:rPr lang="de-DE" sz="1799" dirty="0">
                <a:solidFill>
                  <a:srgbClr val="FFFFFF"/>
                </a:solidFill>
                <a:latin typeface="Corbel" panose="020B0503020204020204"/>
              </a:rPr>
              <a:t>So sieht es in </a:t>
            </a:r>
            <a:r>
              <a:rPr lang="de-DE" sz="1799" dirty="0" err="1">
                <a:solidFill>
                  <a:srgbClr val="FFFFFF"/>
                </a:solidFill>
                <a:latin typeface="Corbel" panose="020B0503020204020204"/>
              </a:rPr>
              <a:t>Böhmfeld</a:t>
            </a:r>
            <a:r>
              <a:rPr lang="de-DE" sz="1799" dirty="0">
                <a:solidFill>
                  <a:srgbClr val="FFFFFF"/>
                </a:solidFill>
                <a:latin typeface="Corbel" panose="020B0503020204020204"/>
              </a:rPr>
              <a:t> aus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D16E008C-B08D-21B0-A37F-865EAD7F1C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2294447" y="2315188"/>
            <a:ext cx="4750503" cy="2218485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23A5AA38-1343-A10B-CEF7-5D1F9F381A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8034577" y="2281857"/>
            <a:ext cx="4750505" cy="2218486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F5FFE0C3-AD92-F449-CCE8-ADB61E3BD6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4850290" y="2208923"/>
            <a:ext cx="5158406" cy="2408975"/>
          </a:xfrm>
          <a:prstGeom prst="rect">
            <a:avLst/>
          </a:prstGeom>
        </p:spPr>
      </p:pic>
      <p:sp>
        <p:nvSpPr>
          <p:cNvPr id="38" name="Textfeld 37">
            <a:extLst>
              <a:ext uri="{FF2B5EF4-FFF2-40B4-BE49-F238E27FC236}">
                <a16:creationId xmlns:a16="http://schemas.microsoft.com/office/drawing/2014/main" id="{AE16C89D-80EC-A599-B1D9-59AB7D8DB92C}"/>
              </a:ext>
            </a:extLst>
          </p:cNvPr>
          <p:cNvSpPr txBox="1"/>
          <p:nvPr/>
        </p:nvSpPr>
        <p:spPr>
          <a:xfrm>
            <a:off x="6069978" y="6023794"/>
            <a:ext cx="2719030" cy="923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063"/>
            <a:r>
              <a:rPr lang="de-DE" sz="1799" dirty="0">
                <a:solidFill>
                  <a:srgbClr val="000000"/>
                </a:solidFill>
                <a:latin typeface="Corbel" panose="020B0503020204020204"/>
              </a:rPr>
              <a:t>Ausbeute Sportplatz nach Spieltag</a:t>
            </a:r>
          </a:p>
          <a:p>
            <a:pPr algn="ctr" defTabSz="457063"/>
            <a:endParaRPr lang="de-DE" sz="1799" dirty="0">
              <a:solidFill>
                <a:srgbClr val="000000"/>
              </a:solidFill>
              <a:latin typeface="Corbel" panose="020B0503020204020204"/>
            </a:endParaRP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F3468DCD-26C3-DA37-B4A7-92DC014A6ABC}"/>
              </a:ext>
            </a:extLst>
          </p:cNvPr>
          <p:cNvSpPr txBox="1"/>
          <p:nvPr/>
        </p:nvSpPr>
        <p:spPr>
          <a:xfrm>
            <a:off x="9050315" y="5900717"/>
            <a:ext cx="2719030" cy="923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063"/>
            <a:r>
              <a:rPr lang="de-DE" sz="1799" dirty="0">
                <a:solidFill>
                  <a:srgbClr val="000000"/>
                </a:solidFill>
                <a:latin typeface="Corbel" panose="020B0503020204020204"/>
              </a:rPr>
              <a:t>Ausbeute Mittelweg bis zum </a:t>
            </a:r>
            <a:r>
              <a:rPr lang="de-DE" sz="1799" dirty="0" err="1">
                <a:solidFill>
                  <a:srgbClr val="000000"/>
                </a:solidFill>
                <a:latin typeface="Corbel" panose="020B0503020204020204"/>
              </a:rPr>
              <a:t>Radlweg</a:t>
            </a:r>
            <a:endParaRPr lang="de-DE" sz="1799" dirty="0">
              <a:solidFill>
                <a:srgbClr val="000000"/>
              </a:solidFill>
              <a:latin typeface="Corbel" panose="020B0503020204020204"/>
            </a:endParaRPr>
          </a:p>
          <a:p>
            <a:pPr algn="ctr" defTabSz="457063"/>
            <a:endParaRPr lang="de-DE" sz="1799" dirty="0">
              <a:solidFill>
                <a:srgbClr val="000000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2180899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38" grpId="0"/>
      <p:bldP spid="39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8CDA4B-87D0-4FE2-A8F4-C2D880134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53" y="1124438"/>
            <a:ext cx="2946714" cy="4599985"/>
          </a:xfrm>
        </p:spPr>
        <p:txBody>
          <a:bodyPr rtlCol="0" anchor="ctr">
            <a:normAutofit/>
          </a:bodyPr>
          <a:lstStyle/>
          <a:p>
            <a:pPr algn="ctr"/>
            <a:r>
              <a:rPr lang="de-DE" dirty="0"/>
              <a:t>Kipp </a:t>
            </a:r>
            <a:r>
              <a:rPr lang="de-DE" dirty="0" err="1"/>
              <a:t>it</a:t>
            </a:r>
            <a:r>
              <a:rPr lang="de-DE" dirty="0"/>
              <a:t> clean!</a:t>
            </a:r>
            <a:br>
              <a:rPr lang="de-DE" dirty="0"/>
            </a:br>
            <a:br>
              <a:rPr lang="de-DE" dirty="0"/>
            </a:br>
            <a:endParaRPr lang="de-DE" sz="1999" dirty="0"/>
          </a:p>
        </p:txBody>
      </p:sp>
      <p:grpSp>
        <p:nvGrpSpPr>
          <p:cNvPr id="5" name="!!Überschrift">
            <a:extLst>
              <a:ext uri="{FF2B5EF4-FFF2-40B4-BE49-F238E27FC236}">
                <a16:creationId xmlns:a16="http://schemas.microsoft.com/office/drawing/2014/main" id="{F2542931-56DF-9C20-8D34-C4D606BF7E02}"/>
              </a:ext>
            </a:extLst>
          </p:cNvPr>
          <p:cNvGrpSpPr/>
          <p:nvPr/>
        </p:nvGrpSpPr>
        <p:grpSpPr>
          <a:xfrm>
            <a:off x="291302" y="3391100"/>
            <a:ext cx="2869815" cy="1351279"/>
            <a:chOff x="291378" y="3391090"/>
            <a:chExt cx="2870563" cy="1351631"/>
          </a:xfrm>
        </p:grpSpPr>
        <p:sp>
          <p:nvSpPr>
            <p:cNvPr id="3" name="!!Auswirkungen">
              <a:extLst>
                <a:ext uri="{FF2B5EF4-FFF2-40B4-BE49-F238E27FC236}">
                  <a16:creationId xmlns:a16="http://schemas.microsoft.com/office/drawing/2014/main" id="{0CBA3D6A-E656-A9A7-1465-2B2B56471FF7}"/>
                </a:ext>
              </a:extLst>
            </p:cNvPr>
            <p:cNvSpPr txBox="1"/>
            <p:nvPr/>
          </p:nvSpPr>
          <p:spPr>
            <a:xfrm>
              <a:off x="291378" y="3391090"/>
              <a:ext cx="28705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063"/>
              <a:r>
                <a:rPr lang="de-DE" sz="1799" dirty="0">
                  <a:solidFill>
                    <a:srgbClr val="FFFFFF"/>
                  </a:solidFill>
                  <a:latin typeface="Corbel" panose="020B0503020204020204"/>
                </a:rPr>
                <a:t>So sieht es in </a:t>
              </a:r>
              <a:r>
                <a:rPr lang="de-DE" sz="1799" dirty="0" err="1">
                  <a:solidFill>
                    <a:srgbClr val="FFFFFF"/>
                  </a:solidFill>
                  <a:latin typeface="Corbel" panose="020B0503020204020204"/>
                </a:rPr>
                <a:t>Böhmfeld</a:t>
              </a:r>
              <a:r>
                <a:rPr lang="de-DE" sz="1799" dirty="0">
                  <a:solidFill>
                    <a:srgbClr val="FFFFFF"/>
                  </a:solidFill>
                  <a:latin typeface="Corbel" panose="020B0503020204020204"/>
                </a:rPr>
                <a:t> aus</a:t>
              </a:r>
            </a:p>
          </p:txBody>
        </p:sp>
        <p:pic>
          <p:nvPicPr>
            <p:cNvPr id="4" name="!!Logo">
              <a:extLst>
                <a:ext uri="{FF2B5EF4-FFF2-40B4-BE49-F238E27FC236}">
                  <a16:creationId xmlns:a16="http://schemas.microsoft.com/office/drawing/2014/main" id="{54F2E0B0-060D-2776-76A5-01CDAE3E96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23720" y="3955221"/>
              <a:ext cx="729039" cy="787500"/>
            </a:xfrm>
            <a:prstGeom prst="rect">
              <a:avLst/>
            </a:prstGeom>
          </p:spPr>
        </p:pic>
      </p:grpSp>
      <p:pic>
        <p:nvPicPr>
          <p:cNvPr id="9" name="Grafik 8" descr="Ein Bild, das draußen, Blau, Schmetterling, Text enthält.&#10;&#10;Automatisch generierte Beschreibung">
            <a:extLst>
              <a:ext uri="{FF2B5EF4-FFF2-40B4-BE49-F238E27FC236}">
                <a16:creationId xmlns:a16="http://schemas.microsoft.com/office/drawing/2014/main" id="{9797A854-9955-DBCB-1F63-7702C7492D0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6771"/>
          <a:stretch/>
        </p:blipFill>
        <p:spPr>
          <a:xfrm rot="5400000">
            <a:off x="2945816" y="1428677"/>
            <a:ext cx="5373761" cy="3969021"/>
          </a:xfrm>
          <a:prstGeom prst="rect">
            <a:avLst/>
          </a:prstGeom>
        </p:spPr>
      </p:pic>
      <p:pic>
        <p:nvPicPr>
          <p:cNvPr id="17" name="Grafik 16" descr="Ein Bild, das draußen, Gras, Blau, Winter enthält.&#10;&#10;Automatisch generierte Beschreibung">
            <a:extLst>
              <a:ext uri="{FF2B5EF4-FFF2-40B4-BE49-F238E27FC236}">
                <a16:creationId xmlns:a16="http://schemas.microsoft.com/office/drawing/2014/main" id="{44AC1F6A-9F9B-5AEC-1B29-D93BEFD1F29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2612"/>
          <a:stretch/>
        </p:blipFill>
        <p:spPr>
          <a:xfrm rot="5400000">
            <a:off x="7150750" y="1562414"/>
            <a:ext cx="5373762" cy="3724033"/>
          </a:xfrm>
          <a:prstGeom prst="rect">
            <a:avLst/>
          </a:prstGeom>
        </p:spPr>
      </p:pic>
      <p:pic>
        <p:nvPicPr>
          <p:cNvPr id="23" name="Grafik 22" descr="Ein Bild, das draußen, Natur, Pflanze, Gelände enthält.&#10;&#10;Automatisch generierte Beschreibung">
            <a:extLst>
              <a:ext uri="{FF2B5EF4-FFF2-40B4-BE49-F238E27FC236}">
                <a16:creationId xmlns:a16="http://schemas.microsoft.com/office/drawing/2014/main" id="{29D42027-1C58-073E-E499-CDFD3719A40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16978"/>
          <a:stretch/>
        </p:blipFill>
        <p:spPr>
          <a:xfrm rot="5400000">
            <a:off x="2441144" y="1926525"/>
            <a:ext cx="5342134" cy="3004950"/>
          </a:xfrm>
          <a:prstGeom prst="rect">
            <a:avLst/>
          </a:prstGeom>
        </p:spPr>
      </p:pic>
      <p:pic>
        <p:nvPicPr>
          <p:cNvPr id="13" name="Grafik 12" descr="Ein Bild, das draußen, Gras, Pflanze, Bodendecker enthält.&#10;&#10;Automatisch generierte Beschreibung">
            <a:extLst>
              <a:ext uri="{FF2B5EF4-FFF2-40B4-BE49-F238E27FC236}">
                <a16:creationId xmlns:a16="http://schemas.microsoft.com/office/drawing/2014/main" id="{24794ECB-E12E-802A-AC64-3F98001D0E7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6771"/>
          <a:stretch/>
        </p:blipFill>
        <p:spPr>
          <a:xfrm rot="5400000">
            <a:off x="7028256" y="1460303"/>
            <a:ext cx="5373761" cy="3969022"/>
          </a:xfrm>
          <a:prstGeom prst="rect">
            <a:avLst/>
          </a:prstGeom>
        </p:spPr>
      </p:pic>
      <p:pic>
        <p:nvPicPr>
          <p:cNvPr id="19" name="Grafik 18" descr="Ein Bild, das draußen, Gras, Insekt, Nachtfalter und Schmetterlinge enthält.&#10;&#10;Automatisch generierte Beschreibung">
            <a:extLst>
              <a:ext uri="{FF2B5EF4-FFF2-40B4-BE49-F238E27FC236}">
                <a16:creationId xmlns:a16="http://schemas.microsoft.com/office/drawing/2014/main" id="{99409A9A-119F-F7B8-295C-382ECF3BF01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2002" r="22373"/>
          <a:stretch/>
        </p:blipFill>
        <p:spPr>
          <a:xfrm rot="5400000">
            <a:off x="3230468" y="1751782"/>
            <a:ext cx="4727554" cy="3969020"/>
          </a:xfrm>
          <a:prstGeom prst="rect">
            <a:avLst/>
          </a:prstGeom>
        </p:spPr>
      </p:pic>
      <p:pic>
        <p:nvPicPr>
          <p:cNvPr id="21" name="Grafik 20" descr="Ein Bild, das draußen, Gelände, Winter enthält.&#10;&#10;Automatisch generierte Beschreibung">
            <a:extLst>
              <a:ext uri="{FF2B5EF4-FFF2-40B4-BE49-F238E27FC236}">
                <a16:creationId xmlns:a16="http://schemas.microsoft.com/office/drawing/2014/main" id="{C8807B3B-8340-03DC-CC5E-BCB47B26F62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7586"/>
          <a:stretch/>
        </p:blipFill>
        <p:spPr>
          <a:xfrm rot="5400000">
            <a:off x="7111984" y="1557863"/>
            <a:ext cx="5219680" cy="3905498"/>
          </a:xfrm>
          <a:prstGeom prst="rect">
            <a:avLst/>
          </a:prstGeom>
        </p:spPr>
      </p:pic>
      <p:pic>
        <p:nvPicPr>
          <p:cNvPr id="11" name="Grafik 10" descr="Ein Bild, das draußen, Pflanze, Trocken, Fauna enthält.&#10;&#10;Automatisch generierte Beschreibung">
            <a:extLst>
              <a:ext uri="{FF2B5EF4-FFF2-40B4-BE49-F238E27FC236}">
                <a16:creationId xmlns:a16="http://schemas.microsoft.com/office/drawing/2014/main" id="{D4EE6352-AD46-035E-9FCD-76690D56521F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9971" r="25965"/>
          <a:stretch/>
        </p:blipFill>
        <p:spPr>
          <a:xfrm>
            <a:off x="3622750" y="715064"/>
            <a:ext cx="5040492" cy="5342137"/>
          </a:xfrm>
          <a:prstGeom prst="rect">
            <a:avLst/>
          </a:prstGeom>
        </p:spPr>
      </p:pic>
      <p:pic>
        <p:nvPicPr>
          <p:cNvPr id="25" name="Grafik 24" descr="Ein Bild, das Gitter, draußen, Gullydeckel, Kanaldeckel enthält.&#10;&#10;Automatisch generierte Beschreibung">
            <a:extLst>
              <a:ext uri="{FF2B5EF4-FFF2-40B4-BE49-F238E27FC236}">
                <a16:creationId xmlns:a16="http://schemas.microsoft.com/office/drawing/2014/main" id="{BDB5FEFF-6BBD-39CC-DA72-53FD50EDE610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r="27013"/>
          <a:stretch/>
        </p:blipFill>
        <p:spPr>
          <a:xfrm rot="5400000">
            <a:off x="7284324" y="1682060"/>
            <a:ext cx="5369781" cy="3435790"/>
          </a:xfrm>
          <a:prstGeom prst="rect">
            <a:avLst/>
          </a:prstGeom>
        </p:spPr>
      </p:pic>
      <p:sp>
        <p:nvSpPr>
          <p:cNvPr id="26" name="Textfeld 25">
            <a:extLst>
              <a:ext uri="{FF2B5EF4-FFF2-40B4-BE49-F238E27FC236}">
                <a16:creationId xmlns:a16="http://schemas.microsoft.com/office/drawing/2014/main" id="{3029CFD7-5525-7EAE-8119-B696C0B53512}"/>
              </a:ext>
            </a:extLst>
          </p:cNvPr>
          <p:cNvSpPr txBox="1"/>
          <p:nvPr/>
        </p:nvSpPr>
        <p:spPr>
          <a:xfrm>
            <a:off x="3604013" y="2290952"/>
            <a:ext cx="8026387" cy="2307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063"/>
            <a:r>
              <a:rPr lang="de-DE" sz="7198" dirty="0">
                <a:ln>
                  <a:solidFill>
                    <a:srgbClr val="000000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Corbel" panose="020B0503020204020204"/>
              </a:rPr>
              <a:t>Man könnte „ewig“ so weiter machen!! </a:t>
            </a:r>
          </a:p>
        </p:txBody>
      </p:sp>
    </p:spTree>
    <p:extLst>
      <p:ext uri="{BB962C8B-B14F-4D97-AF65-F5344CB8AC3E}">
        <p14:creationId xmlns:p14="http://schemas.microsoft.com/office/powerpoint/2010/main" val="543863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8CDA4B-87D0-4FE2-A8F4-C2D880134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53" y="1124438"/>
            <a:ext cx="2946714" cy="4599985"/>
          </a:xfrm>
        </p:spPr>
        <p:txBody>
          <a:bodyPr rtlCol="0" anchor="ctr">
            <a:normAutofit/>
          </a:bodyPr>
          <a:lstStyle/>
          <a:p>
            <a:pPr algn="ctr"/>
            <a:r>
              <a:rPr lang="de-DE" dirty="0"/>
              <a:t>Kipp </a:t>
            </a:r>
            <a:r>
              <a:rPr lang="de-DE" dirty="0" err="1"/>
              <a:t>it</a:t>
            </a:r>
            <a:r>
              <a:rPr lang="de-DE" dirty="0"/>
              <a:t> clean!</a:t>
            </a:r>
            <a:br>
              <a:rPr lang="de-DE" dirty="0"/>
            </a:br>
            <a:br>
              <a:rPr lang="de-DE" dirty="0"/>
            </a:br>
            <a:endParaRPr lang="de-DE" sz="1999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6D5BB52-485D-38E2-43DE-B5D465F72E2A}"/>
              </a:ext>
            </a:extLst>
          </p:cNvPr>
          <p:cNvSpPr txBox="1"/>
          <p:nvPr/>
        </p:nvSpPr>
        <p:spPr>
          <a:xfrm>
            <a:off x="4342269" y="1499103"/>
            <a:ext cx="2946714" cy="369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063"/>
            <a:r>
              <a:rPr lang="de-DE" sz="1799" dirty="0">
                <a:solidFill>
                  <a:srgbClr val="000000"/>
                </a:solidFill>
                <a:latin typeface="Corbel" panose="020B0503020204020204"/>
              </a:rPr>
              <a:t>Vor der Haustüre kehren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D6EFEFF-F6D5-3248-FCD8-FE05779AB19B}"/>
              </a:ext>
            </a:extLst>
          </p:cNvPr>
          <p:cNvSpPr txBox="1"/>
          <p:nvPr/>
        </p:nvSpPr>
        <p:spPr>
          <a:xfrm>
            <a:off x="8512807" y="520049"/>
            <a:ext cx="2946714" cy="369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063"/>
            <a:r>
              <a:rPr lang="de-DE" sz="1799" dirty="0">
                <a:solidFill>
                  <a:srgbClr val="000000"/>
                </a:solidFill>
                <a:latin typeface="Corbel" panose="020B0503020204020204"/>
              </a:rPr>
              <a:t>Aschenbecher </a:t>
            </a:r>
            <a:r>
              <a:rPr lang="de-DE" sz="1799" dirty="0" err="1">
                <a:solidFill>
                  <a:srgbClr val="000000"/>
                </a:solidFill>
                <a:latin typeface="Corbel" panose="020B0503020204020204"/>
              </a:rPr>
              <a:t>To</a:t>
            </a:r>
            <a:r>
              <a:rPr lang="de-DE" sz="1799" dirty="0">
                <a:solidFill>
                  <a:srgbClr val="000000"/>
                </a:solidFill>
                <a:latin typeface="Corbel" panose="020B0503020204020204"/>
              </a:rPr>
              <a:t>-Go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6EF1E1F-B414-E27E-3A14-BAF80BEECAE8}"/>
              </a:ext>
            </a:extLst>
          </p:cNvPr>
          <p:cNvSpPr txBox="1"/>
          <p:nvPr/>
        </p:nvSpPr>
        <p:spPr>
          <a:xfrm>
            <a:off x="5566093" y="2484217"/>
            <a:ext cx="2946714" cy="369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063"/>
            <a:r>
              <a:rPr lang="de-DE" sz="1799" dirty="0">
                <a:solidFill>
                  <a:srgbClr val="000000"/>
                </a:solidFill>
                <a:latin typeface="Corbel" panose="020B0503020204020204"/>
              </a:rPr>
              <a:t>Vorbild sein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A37BE64-5B87-0DAB-AA9A-F85FC57606FF}"/>
              </a:ext>
            </a:extLst>
          </p:cNvPr>
          <p:cNvSpPr txBox="1"/>
          <p:nvPr/>
        </p:nvSpPr>
        <p:spPr>
          <a:xfrm>
            <a:off x="6814409" y="3536126"/>
            <a:ext cx="2305315" cy="369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063"/>
            <a:r>
              <a:rPr lang="de-DE" sz="1799" dirty="0">
                <a:solidFill>
                  <a:srgbClr val="000000"/>
                </a:solidFill>
                <a:latin typeface="Corbel" panose="020B0503020204020204"/>
              </a:rPr>
              <a:t>Kinder „unterweisen“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2014B98-A107-F037-B0EA-94BE04ADB15C}"/>
              </a:ext>
            </a:extLst>
          </p:cNvPr>
          <p:cNvSpPr txBox="1"/>
          <p:nvPr/>
        </p:nvSpPr>
        <p:spPr>
          <a:xfrm>
            <a:off x="5255349" y="5144860"/>
            <a:ext cx="2946714" cy="923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063"/>
            <a:r>
              <a:rPr lang="de-DE" sz="1799" dirty="0">
                <a:solidFill>
                  <a:srgbClr val="000000"/>
                </a:solidFill>
                <a:latin typeface="Corbel" panose="020B0503020204020204"/>
              </a:rPr>
              <a:t>Über den eigenen Schatten springen und für andere aufräumen</a:t>
            </a:r>
          </a:p>
        </p:txBody>
      </p:sp>
      <p:grpSp>
        <p:nvGrpSpPr>
          <p:cNvPr id="12" name="!!Überschrift">
            <a:extLst>
              <a:ext uri="{FF2B5EF4-FFF2-40B4-BE49-F238E27FC236}">
                <a16:creationId xmlns:a16="http://schemas.microsoft.com/office/drawing/2014/main" id="{89A8A34D-F819-B86A-66BB-5CBB374E4B3C}"/>
              </a:ext>
            </a:extLst>
          </p:cNvPr>
          <p:cNvGrpSpPr/>
          <p:nvPr/>
        </p:nvGrpSpPr>
        <p:grpSpPr>
          <a:xfrm>
            <a:off x="638695" y="3472035"/>
            <a:ext cx="2175030" cy="1310812"/>
            <a:chOff x="638861" y="3472046"/>
            <a:chExt cx="2175597" cy="1311153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8D9E8402-C4BA-59A7-097C-1AC9EA4CB19D}"/>
                </a:ext>
              </a:extLst>
            </p:cNvPr>
            <p:cNvSpPr/>
            <p:nvPr/>
          </p:nvSpPr>
          <p:spPr>
            <a:xfrm>
              <a:off x="1332909" y="3991199"/>
              <a:ext cx="787500" cy="792000"/>
            </a:xfrm>
            <a:prstGeom prst="ellipse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3698" b="4266"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defTabSz="457063"/>
              <a:endParaRPr lang="de-DE" sz="1799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Corbel" panose="020B0503020204020204"/>
              </a:endParaRPr>
            </a:p>
          </p:txBody>
        </p:sp>
        <p:sp>
          <p:nvSpPr>
            <p:cNvPr id="11" name="!!Auswirkungen">
              <a:extLst>
                <a:ext uri="{FF2B5EF4-FFF2-40B4-BE49-F238E27FC236}">
                  <a16:creationId xmlns:a16="http://schemas.microsoft.com/office/drawing/2014/main" id="{E68C6329-7E98-1D19-94E0-4F5E0A4877D1}"/>
                </a:ext>
              </a:extLst>
            </p:cNvPr>
            <p:cNvSpPr txBox="1"/>
            <p:nvPr/>
          </p:nvSpPr>
          <p:spPr>
            <a:xfrm>
              <a:off x="638861" y="3472046"/>
              <a:ext cx="21755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063"/>
              <a:r>
                <a:rPr lang="de-DE" sz="1799" dirty="0">
                  <a:solidFill>
                    <a:srgbClr val="FFFFFF"/>
                  </a:solidFill>
                  <a:latin typeface="Corbel" panose="020B0503020204020204"/>
                </a:rPr>
                <a:t>Der Kampf dagegen</a:t>
              </a:r>
            </a:p>
          </p:txBody>
        </p:sp>
      </p:grpSp>
      <p:pic>
        <p:nvPicPr>
          <p:cNvPr id="14" name="Grafik 13">
            <a:extLst>
              <a:ext uri="{FF2B5EF4-FFF2-40B4-BE49-F238E27FC236}">
                <a16:creationId xmlns:a16="http://schemas.microsoft.com/office/drawing/2014/main" id="{175EB83D-7B0B-18B7-A695-4AD26F2F6A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035690" y="857808"/>
            <a:ext cx="1263962" cy="1460758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BC8EE1A9-D1CA-455E-F48E-ACACAC939C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12807" y="880873"/>
            <a:ext cx="2305315" cy="2413959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DF66A34D-3974-0890-9DD6-B6ECD4360D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3858990" y="3219515"/>
            <a:ext cx="2553734" cy="1703320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9F952F35-3CA4-0B6C-A748-5E3B5FAA9D8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8649622" y="4002768"/>
            <a:ext cx="3053555" cy="204088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0040D439-D7E6-1064-98D1-8FB9A3B51910}"/>
              </a:ext>
            </a:extLst>
          </p:cNvPr>
          <p:cNvSpPr txBox="1"/>
          <p:nvPr/>
        </p:nvSpPr>
        <p:spPr>
          <a:xfrm>
            <a:off x="8649623" y="4979382"/>
            <a:ext cx="1779680" cy="369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063"/>
            <a:r>
              <a:rPr lang="de-DE" sz="1799" dirty="0">
                <a:solidFill>
                  <a:srgbClr val="000000"/>
                </a:solidFill>
                <a:latin typeface="Corbel" panose="020B0503020204020204"/>
              </a:rPr>
              <a:t>Müll vermeiden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FAB1E43-EB69-8959-2EA8-17DD8D0CE3D4}"/>
              </a:ext>
            </a:extLst>
          </p:cNvPr>
          <p:cNvSpPr txBox="1"/>
          <p:nvPr/>
        </p:nvSpPr>
        <p:spPr>
          <a:xfrm>
            <a:off x="3827931" y="3602300"/>
            <a:ext cx="2553734" cy="923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063"/>
            <a:r>
              <a:rPr lang="de-DE" sz="1799" dirty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Corbel" panose="020B0503020204020204"/>
              </a:rPr>
              <a:t>Möglichkeiten zur Müllentsorgung bereitstellen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6C88D19-90C3-9AA0-62B9-875CD37DE5FF}"/>
              </a:ext>
            </a:extLst>
          </p:cNvPr>
          <p:cNvSpPr txBox="1"/>
          <p:nvPr/>
        </p:nvSpPr>
        <p:spPr>
          <a:xfrm>
            <a:off x="3564253" y="5421787"/>
            <a:ext cx="1637153" cy="369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063"/>
            <a:r>
              <a:rPr lang="de-DE" sz="1799" dirty="0">
                <a:solidFill>
                  <a:srgbClr val="000000"/>
                </a:solidFill>
                <a:latin typeface="Corbel" panose="020B0503020204020204"/>
              </a:rPr>
              <a:t>Rad statt Auto</a:t>
            </a:r>
          </a:p>
        </p:txBody>
      </p:sp>
    </p:spTree>
    <p:extLst>
      <p:ext uri="{BB962C8B-B14F-4D97-AF65-F5344CB8AC3E}">
        <p14:creationId xmlns:p14="http://schemas.microsoft.com/office/powerpoint/2010/main" val="30272529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8" grpId="0"/>
      <p:bldP spid="9" grpId="0"/>
      <p:bldP spid="5" grpId="0"/>
      <p:bldP spid="6" grpId="0"/>
      <p:bldP spid="13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8CDA4B-87D0-4FE2-A8F4-C2D880134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53" y="1124438"/>
            <a:ext cx="2946714" cy="4599985"/>
          </a:xfrm>
        </p:spPr>
        <p:txBody>
          <a:bodyPr rtlCol="0" anchor="ctr">
            <a:normAutofit/>
          </a:bodyPr>
          <a:lstStyle/>
          <a:p>
            <a:pPr algn="ctr"/>
            <a:r>
              <a:rPr lang="de-DE" dirty="0"/>
              <a:t>Kipp </a:t>
            </a:r>
            <a:r>
              <a:rPr lang="de-DE" dirty="0" err="1"/>
              <a:t>it</a:t>
            </a:r>
            <a:r>
              <a:rPr lang="de-DE" dirty="0"/>
              <a:t> clean!</a:t>
            </a:r>
            <a:br>
              <a:rPr lang="de-DE" dirty="0"/>
            </a:br>
            <a:br>
              <a:rPr lang="de-DE" dirty="0"/>
            </a:br>
            <a:endParaRPr lang="de-DE" sz="1999" dirty="0"/>
          </a:p>
        </p:txBody>
      </p:sp>
      <p:grpSp>
        <p:nvGrpSpPr>
          <p:cNvPr id="12" name="!!Überschrift">
            <a:extLst>
              <a:ext uri="{FF2B5EF4-FFF2-40B4-BE49-F238E27FC236}">
                <a16:creationId xmlns:a16="http://schemas.microsoft.com/office/drawing/2014/main" id="{89A8A34D-F819-B86A-66BB-5CBB374E4B3C}"/>
              </a:ext>
            </a:extLst>
          </p:cNvPr>
          <p:cNvGrpSpPr/>
          <p:nvPr/>
        </p:nvGrpSpPr>
        <p:grpSpPr>
          <a:xfrm>
            <a:off x="638695" y="3472035"/>
            <a:ext cx="2175030" cy="1310812"/>
            <a:chOff x="638861" y="3472046"/>
            <a:chExt cx="2175597" cy="1311153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8D9E8402-C4BA-59A7-097C-1AC9EA4CB19D}"/>
                </a:ext>
              </a:extLst>
            </p:cNvPr>
            <p:cNvSpPr/>
            <p:nvPr/>
          </p:nvSpPr>
          <p:spPr>
            <a:xfrm>
              <a:off x="1332909" y="3991199"/>
              <a:ext cx="787500" cy="792000"/>
            </a:xfrm>
            <a:prstGeom prst="ellipse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3698" b="4266"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defTabSz="457063"/>
              <a:endParaRPr lang="de-DE" sz="1799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Corbel" panose="020B0503020204020204"/>
              </a:endParaRPr>
            </a:p>
          </p:txBody>
        </p:sp>
        <p:sp>
          <p:nvSpPr>
            <p:cNvPr id="11" name="!!Auswirkungen">
              <a:extLst>
                <a:ext uri="{FF2B5EF4-FFF2-40B4-BE49-F238E27FC236}">
                  <a16:creationId xmlns:a16="http://schemas.microsoft.com/office/drawing/2014/main" id="{E68C6329-7E98-1D19-94E0-4F5E0A4877D1}"/>
                </a:ext>
              </a:extLst>
            </p:cNvPr>
            <p:cNvSpPr txBox="1"/>
            <p:nvPr/>
          </p:nvSpPr>
          <p:spPr>
            <a:xfrm>
              <a:off x="638861" y="3472046"/>
              <a:ext cx="21755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063"/>
              <a:r>
                <a:rPr lang="de-DE" sz="1799" dirty="0">
                  <a:solidFill>
                    <a:srgbClr val="FFFFFF"/>
                  </a:solidFill>
                  <a:latin typeface="Corbel" panose="020B0503020204020204"/>
                </a:rPr>
                <a:t>Der Kampf dagegen</a:t>
              </a:r>
            </a:p>
          </p:txBody>
        </p:sp>
      </p:grpSp>
      <p:sp>
        <p:nvSpPr>
          <p:cNvPr id="13" name="Textfeld 12">
            <a:extLst>
              <a:ext uri="{FF2B5EF4-FFF2-40B4-BE49-F238E27FC236}">
                <a16:creationId xmlns:a16="http://schemas.microsoft.com/office/drawing/2014/main" id="{56C88D19-90C3-9AA0-62B9-875CD37DE5FF}"/>
              </a:ext>
            </a:extLst>
          </p:cNvPr>
          <p:cNvSpPr txBox="1"/>
          <p:nvPr/>
        </p:nvSpPr>
        <p:spPr>
          <a:xfrm>
            <a:off x="5086300" y="3287417"/>
            <a:ext cx="1637153" cy="369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063"/>
            <a:r>
              <a:rPr lang="de-DE" sz="1799" dirty="0">
                <a:solidFill>
                  <a:srgbClr val="000000"/>
                </a:solidFill>
                <a:latin typeface="Corbel" panose="020B0503020204020204"/>
              </a:rPr>
              <a:t>Rad statt Auto</a:t>
            </a:r>
          </a:p>
        </p:txBody>
      </p:sp>
      <p:pic>
        <p:nvPicPr>
          <p:cNvPr id="17" name="Grafik 16" descr="Ein Bild, das Text, Karte, Atlas enthält.&#10;&#10;Automatisch generierte Beschreibung">
            <a:extLst>
              <a:ext uri="{FF2B5EF4-FFF2-40B4-BE49-F238E27FC236}">
                <a16:creationId xmlns:a16="http://schemas.microsoft.com/office/drawing/2014/main" id="{B7F1469E-26A5-6C7C-5BBA-0274D1AD07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8472" y="764704"/>
            <a:ext cx="3348028" cy="4039834"/>
          </a:xfrm>
          <a:prstGeom prst="rect">
            <a:avLst/>
          </a:prstGeom>
        </p:spPr>
      </p:pic>
      <p:pic>
        <p:nvPicPr>
          <p:cNvPr id="19" name="Grafik 18" descr="Ein Bild, das Karte, Text enthält.&#10;&#10;Automatisch generierte Beschreibung">
            <a:extLst>
              <a:ext uri="{FF2B5EF4-FFF2-40B4-BE49-F238E27FC236}">
                <a16:creationId xmlns:a16="http://schemas.microsoft.com/office/drawing/2014/main" id="{0361B47F-51EE-ECC5-FE5C-F9BC57350B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6718" y="769666"/>
            <a:ext cx="4769377" cy="4013181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A154E817-3C9A-DD19-3BB5-13F8E9DAF2A8}"/>
              </a:ext>
            </a:extLst>
          </p:cNvPr>
          <p:cNvSpPr txBox="1"/>
          <p:nvPr/>
        </p:nvSpPr>
        <p:spPr>
          <a:xfrm>
            <a:off x="4150196" y="4941168"/>
            <a:ext cx="70942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063"/>
            <a:r>
              <a:rPr lang="de-DE" sz="2800" dirty="0">
                <a:solidFill>
                  <a:srgbClr val="000000"/>
                </a:solidFill>
                <a:latin typeface="Corbel" panose="020B0503020204020204"/>
              </a:rPr>
              <a:t>Weiteste Entfernung in Böhmfeld zum Sportheim mit dem Fahrrad sind 6 Minuten</a:t>
            </a:r>
          </a:p>
        </p:txBody>
      </p:sp>
    </p:spTree>
    <p:extLst>
      <p:ext uri="{BB962C8B-B14F-4D97-AF65-F5344CB8AC3E}">
        <p14:creationId xmlns:p14="http://schemas.microsoft.com/office/powerpoint/2010/main" val="12154833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8CDA4B-87D0-4FE2-A8F4-C2D880134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53" y="1124438"/>
            <a:ext cx="2946714" cy="4599985"/>
          </a:xfrm>
        </p:spPr>
        <p:txBody>
          <a:bodyPr rtlCol="0" anchor="ctr">
            <a:normAutofit/>
          </a:bodyPr>
          <a:lstStyle/>
          <a:p>
            <a:pPr algn="ctr"/>
            <a:r>
              <a:rPr lang="de-DE" dirty="0"/>
              <a:t>Kipp </a:t>
            </a:r>
            <a:r>
              <a:rPr lang="de-DE" dirty="0" err="1"/>
              <a:t>it</a:t>
            </a:r>
            <a:r>
              <a:rPr lang="de-DE" dirty="0"/>
              <a:t> clean!</a:t>
            </a:r>
            <a:br>
              <a:rPr lang="de-DE" dirty="0"/>
            </a:br>
            <a:br>
              <a:rPr lang="de-DE" dirty="0"/>
            </a:br>
            <a:endParaRPr lang="de-DE" sz="1999" dirty="0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F8C43AE5-3C10-96C5-E124-783CC70A20BD}"/>
              </a:ext>
            </a:extLst>
          </p:cNvPr>
          <p:cNvSpPr txBox="1"/>
          <p:nvPr/>
        </p:nvSpPr>
        <p:spPr>
          <a:xfrm>
            <a:off x="4533799" y="701346"/>
            <a:ext cx="7402172" cy="769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063"/>
            <a:r>
              <a:rPr lang="de-DE" sz="4399" dirty="0">
                <a:solidFill>
                  <a:srgbClr val="000000"/>
                </a:solidFill>
                <a:latin typeface="Corbel" panose="020B0503020204020204"/>
              </a:rPr>
              <a:t>Einfach mal überlegen….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F0482E43-F8BF-A378-D569-81CF345BBD4D}"/>
              </a:ext>
            </a:extLst>
          </p:cNvPr>
          <p:cNvSpPr txBox="1"/>
          <p:nvPr/>
        </p:nvSpPr>
        <p:spPr>
          <a:xfrm>
            <a:off x="3740257" y="5333948"/>
            <a:ext cx="8989256" cy="646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063"/>
            <a:r>
              <a:rPr lang="de-DE" sz="3599" dirty="0">
                <a:solidFill>
                  <a:srgbClr val="000000"/>
                </a:solidFill>
                <a:latin typeface="Corbel" panose="020B0503020204020204"/>
              </a:rPr>
              <a:t>…würdest du aus diesem Glas trinken?</a:t>
            </a:r>
          </a:p>
        </p:txBody>
      </p:sp>
      <p:pic>
        <p:nvPicPr>
          <p:cNvPr id="4" name="Grafik 3" descr="Ein Bild, das draußen, Pflanze, Gelände, Blume enthält.&#10;&#10;Automatisch generierte Beschreibung">
            <a:extLst>
              <a:ext uri="{FF2B5EF4-FFF2-40B4-BE49-F238E27FC236}">
                <a16:creationId xmlns:a16="http://schemas.microsoft.com/office/drawing/2014/main" id="{3B5216BC-BD08-EED2-0AF7-0312875F91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444" r="25277"/>
          <a:stretch/>
        </p:blipFill>
        <p:spPr>
          <a:xfrm rot="5400000">
            <a:off x="5380223" y="1823503"/>
            <a:ext cx="3789963" cy="3201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096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8CDA4B-87D0-4FE2-A8F4-C2D880134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53" y="1124438"/>
            <a:ext cx="2946714" cy="4599985"/>
          </a:xfrm>
        </p:spPr>
        <p:txBody>
          <a:bodyPr rtlCol="0" anchor="ctr">
            <a:normAutofit/>
          </a:bodyPr>
          <a:lstStyle/>
          <a:p>
            <a:pPr algn="ctr"/>
            <a:r>
              <a:rPr lang="de-DE" dirty="0"/>
              <a:t>Kipp </a:t>
            </a:r>
            <a:r>
              <a:rPr lang="de-DE" dirty="0" err="1"/>
              <a:t>it</a:t>
            </a:r>
            <a:r>
              <a:rPr lang="de-DE" dirty="0"/>
              <a:t> clean!</a:t>
            </a:r>
            <a:br>
              <a:rPr lang="de-DE" dirty="0"/>
            </a:br>
            <a:br>
              <a:rPr lang="de-DE" dirty="0"/>
            </a:br>
            <a:endParaRPr lang="de-DE" sz="1999" dirty="0"/>
          </a:p>
        </p:txBody>
      </p:sp>
      <p:pic>
        <p:nvPicPr>
          <p:cNvPr id="5" name="Grafik 4" descr="Ein Bild, das Himmel, Kugel, draußen, Baum enthält.&#10;&#10;Automatisch generierte Beschreibung">
            <a:extLst>
              <a:ext uri="{FF2B5EF4-FFF2-40B4-BE49-F238E27FC236}">
                <a16:creationId xmlns:a16="http://schemas.microsoft.com/office/drawing/2014/main" id="{22115A76-C024-FBFB-2B0F-381828DDF9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294212" y="1196632"/>
            <a:ext cx="6408712" cy="4464736"/>
          </a:xfrm>
          <a:prstGeom prst="rect">
            <a:avLst/>
          </a:prstGeom>
        </p:spPr>
      </p:pic>
      <p:sp>
        <p:nvSpPr>
          <p:cNvPr id="7" name="!!Danke">
            <a:extLst>
              <a:ext uri="{FF2B5EF4-FFF2-40B4-BE49-F238E27FC236}">
                <a16:creationId xmlns:a16="http://schemas.microsoft.com/office/drawing/2014/main" id="{567F5364-EA8A-82F0-82DB-65F092D304D7}"/>
              </a:ext>
            </a:extLst>
          </p:cNvPr>
          <p:cNvSpPr txBox="1"/>
          <p:nvPr/>
        </p:nvSpPr>
        <p:spPr>
          <a:xfrm>
            <a:off x="6276518" y="427391"/>
            <a:ext cx="2712741" cy="769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063"/>
            <a:r>
              <a:rPr lang="de-DE" sz="4399" dirty="0">
                <a:solidFill>
                  <a:srgbClr val="000000"/>
                </a:solidFill>
                <a:latin typeface="Corbel" panose="020B0503020204020204"/>
              </a:rPr>
              <a:t>Danke =) </a:t>
            </a:r>
          </a:p>
        </p:txBody>
      </p:sp>
    </p:spTree>
    <p:extLst>
      <p:ext uri="{BB962C8B-B14F-4D97-AF65-F5344CB8AC3E}">
        <p14:creationId xmlns:p14="http://schemas.microsoft.com/office/powerpoint/2010/main" val="277067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Überschrift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2151974" y="108213"/>
            <a:ext cx="7884876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Jahreshauptversammlung 2024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sp>
        <p:nvSpPr>
          <p:cNvPr id="3" name="!!Danke">
            <a:extLst>
              <a:ext uri="{FF2B5EF4-FFF2-40B4-BE49-F238E27FC236}">
                <a16:creationId xmlns:a16="http://schemas.microsoft.com/office/drawing/2014/main" id="{F4BE6259-596B-D9D5-588D-333F1ED13CD6}"/>
              </a:ext>
            </a:extLst>
          </p:cNvPr>
          <p:cNvSpPr txBox="1"/>
          <p:nvPr/>
        </p:nvSpPr>
        <p:spPr>
          <a:xfrm>
            <a:off x="3626012" y="1450076"/>
            <a:ext cx="5832648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9600" dirty="0">
                <a:latin typeface="Corbel" panose="020B0503020204020204" pitchFamily="34" charset="0"/>
              </a:rPr>
              <a:t>DANKE,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0B63C12-BE52-FCA1-6C5A-B8DFE41084E6}"/>
              </a:ext>
            </a:extLst>
          </p:cNvPr>
          <p:cNvSpPr txBox="1"/>
          <p:nvPr/>
        </p:nvSpPr>
        <p:spPr>
          <a:xfrm>
            <a:off x="3718148" y="3062793"/>
            <a:ext cx="5832648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9600" dirty="0">
                <a:latin typeface="Corbel" panose="020B0503020204020204" pitchFamily="34" charset="0"/>
              </a:rPr>
              <a:t>dass ihr da wart !</a:t>
            </a:r>
          </a:p>
        </p:txBody>
      </p:sp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7713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EAC64AE-AEDA-283A-C442-EB98C4EA683B}"/>
              </a:ext>
            </a:extLst>
          </p:cNvPr>
          <p:cNvSpPr txBox="1"/>
          <p:nvPr/>
        </p:nvSpPr>
        <p:spPr>
          <a:xfrm>
            <a:off x="3178088" y="95724"/>
            <a:ext cx="6804756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e-DE" sz="4400" dirty="0">
                <a:latin typeface="Corbel" panose="020B0503020204020204" pitchFamily="34" charset="0"/>
              </a:rPr>
              <a:t>Protokoll aus dem Vorjahr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654EE2-DB83-E1B7-00C0-FFA52E4C1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756" y="2066946"/>
            <a:ext cx="3473524" cy="3635745"/>
          </a:xfrm>
          <a:prstGeom prst="rect">
            <a:avLst/>
          </a:prstGeom>
        </p:spPr>
      </p:pic>
      <p:pic>
        <p:nvPicPr>
          <p:cNvPr id="5" name="Grafik 4" descr="Ein Bild, das Wirbellose, Weinrot, rot enthält.&#10;&#10;Automatisch generierte Beschreibung">
            <a:extLst>
              <a:ext uri="{FF2B5EF4-FFF2-40B4-BE49-F238E27FC236}">
                <a16:creationId xmlns:a16="http://schemas.microsoft.com/office/drawing/2014/main" id="{65D07236-2482-9089-8552-6B8A8E8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84" y="632954"/>
            <a:ext cx="12359109" cy="292381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903C4FB1-AA65-F257-48DE-2568353A6670}"/>
              </a:ext>
            </a:extLst>
          </p:cNvPr>
          <p:cNvSpPr txBox="1"/>
          <p:nvPr/>
        </p:nvSpPr>
        <p:spPr>
          <a:xfrm>
            <a:off x="3663280" y="1169836"/>
            <a:ext cx="8191772" cy="574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90000"/>
              </a:lnSpc>
              <a:buBlip>
                <a:blip r:embed="rId6"/>
              </a:buBlip>
            </a:pPr>
            <a:r>
              <a:rPr lang="de-DE" sz="2400" dirty="0">
                <a:latin typeface="Corbel" panose="020B0503020204020204" pitchFamily="34" charset="0"/>
              </a:rPr>
              <a:t>Bericht Abteilung Karate</a:t>
            </a:r>
          </a:p>
          <a:p>
            <a:pPr marL="342900" indent="-342900" algn="ctr">
              <a:lnSpc>
                <a:spcPct val="90000"/>
              </a:lnSpc>
              <a:buBlip>
                <a:blip r:embed="rId6"/>
              </a:buBlip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Mitgliederanzahl 67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Coronabedingt war Trainingsbetrieb zeitweise nur online möglich</a:t>
            </a:r>
          </a:p>
          <a:p>
            <a:pPr algn="ctr">
              <a:lnSpc>
                <a:spcPct val="90000"/>
              </a:lnSpc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Fahrradtour  geplant</a:t>
            </a:r>
          </a:p>
          <a:p>
            <a:pPr algn="ctr">
              <a:lnSpc>
                <a:spcPct val="90000"/>
              </a:lnSpc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Gürtelprüfung für Kinder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Vorbereitung Kinder Dan Prüfung -&gt; Erfolgreich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Mittlerweile 19 Schwarzgurtträger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endParaRPr lang="de-DE" sz="2400" dirty="0">
              <a:latin typeface="Corbel" panose="020B0503020204020204" pitchFamily="34" charset="0"/>
            </a:endParaRP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r>
              <a:rPr lang="de-DE" sz="2400" dirty="0">
                <a:latin typeface="Corbel" panose="020B0503020204020204" pitchFamily="34" charset="0"/>
              </a:rPr>
              <a:t>Dank an Co-Trainer</a:t>
            </a:r>
          </a:p>
          <a:p>
            <a:pPr marL="342900" indent="-342900" algn="ctr">
              <a:lnSpc>
                <a:spcPct val="90000"/>
              </a:lnSpc>
              <a:buFontTx/>
              <a:buChar char="-"/>
            </a:pPr>
            <a:endParaRPr lang="de-DE" sz="2400" dirty="0">
              <a:latin typeface="Corbel" panose="020B0503020204020204" pitchFamily="34" charset="0"/>
            </a:endParaRPr>
          </a:p>
        </p:txBody>
      </p:sp>
      <p:pic>
        <p:nvPicPr>
          <p:cNvPr id="6" name="Grafik 5" descr="Kampfsport Silhouette">
            <a:extLst>
              <a:ext uri="{FF2B5EF4-FFF2-40B4-BE49-F238E27FC236}">
                <a16:creationId xmlns:a16="http://schemas.microsoft.com/office/drawing/2014/main" id="{91D79A31-7D41-F09E-DEB1-AB6A03E0D0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805472" y="24149"/>
            <a:ext cx="745232" cy="745232"/>
          </a:xfrm>
          <a:prstGeom prst="rect">
            <a:avLst/>
          </a:prstGeom>
        </p:spPr>
      </p:pic>
      <p:pic>
        <p:nvPicPr>
          <p:cNvPr id="7" name="Grafik 6" descr="Kampfsport Silhouette">
            <a:extLst>
              <a:ext uri="{FF2B5EF4-FFF2-40B4-BE49-F238E27FC236}">
                <a16:creationId xmlns:a16="http://schemas.microsoft.com/office/drawing/2014/main" id="{CA618770-FB48-CA62-C638-0C029A72C0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550796" y="0"/>
            <a:ext cx="745232" cy="745232"/>
          </a:xfrm>
          <a:prstGeom prst="rect">
            <a:avLst/>
          </a:prstGeom>
          <a:scene3d>
            <a:camera prst="orthographicFront">
              <a:rot lat="0" lon="10799999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9932342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chultafel 16 : 9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/>
        </a:blipFill>
      </a:bgFillStyleLst>
    </a:fmtScheme>
  </a:themeElements>
  <a:objectDefaults>
    <a:spDef>
      <a:spPr>
        <a:ln>
          <a:miter lim="800000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9529498_TF02804846_TF02804846.potx" id="{A1BCFA52-A5ED-469D-931C-7C45EC0BE61D}" vid="{BA3DB86D-D58D-46D5-9BC1-C1757BE1A90F}"/>
    </a:ext>
  </a:extLst>
</a:theme>
</file>

<file path=ppt/theme/theme2.xml><?xml version="1.0" encoding="utf-8"?>
<a:theme xmlns:a="http://schemas.openxmlformats.org/drawingml/2006/main" name="Rahmen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5088_TF00804820.potx" id="{5864E170-2E2F-439B-A54A-FA0B979FCB78}" vid="{94D91898-39E1-45EA-AA70-EB00F9C91F94}"/>
    </a:ext>
  </a:extLst>
</a:theme>
</file>

<file path=ppt/theme/theme3.xml><?xml version="1.0" encoding="utf-8"?>
<a:theme xmlns:a="http://schemas.openxmlformats.org/drawingml/2006/main" name="Office-Design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Design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b1c9b508-7c6e-42bd-bedf-808292653d6c}" enabled="1" method="Standard" siteId="{2882be50-2012-4d88-ac86-544124e120c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Schultafel-Bildungspräsentation (Breitbild)</Template>
  <TotalTime>0</TotalTime>
  <Words>2618</Words>
  <Application>Microsoft Office PowerPoint</Application>
  <PresentationFormat>Benutzerdefiniert</PresentationFormat>
  <Paragraphs>841</Paragraphs>
  <Slides>89</Slides>
  <Notes>89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89</vt:i4>
      </vt:variant>
    </vt:vector>
  </HeadingPairs>
  <TitlesOfParts>
    <vt:vector size="100" baseType="lpstr">
      <vt:lpstr>Arial</vt:lpstr>
      <vt:lpstr>Arial Black</vt:lpstr>
      <vt:lpstr>Calibri</vt:lpstr>
      <vt:lpstr>Century Gothic</vt:lpstr>
      <vt:lpstr>Consolas</vt:lpstr>
      <vt:lpstr>Corbel</vt:lpstr>
      <vt:lpstr>museosans300</vt:lpstr>
      <vt:lpstr>Wingdings</vt:lpstr>
      <vt:lpstr>Wingdings 2</vt:lpstr>
      <vt:lpstr>Schultafel 16 : 9</vt:lpstr>
      <vt:lpstr>Rahmen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Kipp it clean! </vt:lpstr>
      <vt:lpstr>Kipp it clean!</vt:lpstr>
      <vt:lpstr>Kipp it clean!  </vt:lpstr>
      <vt:lpstr>Kipp it clean!  </vt:lpstr>
      <vt:lpstr>Kipp it clean!  </vt:lpstr>
      <vt:lpstr>Kipp it clean!  </vt:lpstr>
      <vt:lpstr>Kipp it clean!  </vt:lpstr>
      <vt:lpstr>Kipp it clean!  </vt:lpstr>
      <vt:lpstr>Kipp it clean!  </vt:lpstr>
      <vt:lpstr>Kipp it clean!  </vt:lpstr>
      <vt:lpstr>Kipp it clean!  </vt:lpstr>
      <vt:lpstr>Kipp it clean!  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Ber Ti</dc:creator>
  <cp:lastModifiedBy>Christian Berthold</cp:lastModifiedBy>
  <cp:revision>105</cp:revision>
  <dcterms:created xsi:type="dcterms:W3CDTF">2024-03-20T19:34:37Z</dcterms:created>
  <dcterms:modified xsi:type="dcterms:W3CDTF">2026-01-22T18:21:05Z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1c9b508-7c6e-42bd-bedf-808292653d6c_Enabled">
    <vt:lpwstr>true</vt:lpwstr>
  </property>
  <property fmtid="{D5CDD505-2E9C-101B-9397-08002B2CF9AE}" pid="3" name="MSIP_Label_b1c9b508-7c6e-42bd-bedf-808292653d6c_SetDate">
    <vt:lpwstr>2024-04-18T05:57:17Z</vt:lpwstr>
  </property>
  <property fmtid="{D5CDD505-2E9C-101B-9397-08002B2CF9AE}" pid="4" name="MSIP_Label_b1c9b508-7c6e-42bd-bedf-808292653d6c_Method">
    <vt:lpwstr>Standard</vt:lpwstr>
  </property>
  <property fmtid="{D5CDD505-2E9C-101B-9397-08002B2CF9AE}" pid="5" name="MSIP_Label_b1c9b508-7c6e-42bd-bedf-808292653d6c_Name">
    <vt:lpwstr>b1c9b508-7c6e-42bd-bedf-808292653d6c</vt:lpwstr>
  </property>
  <property fmtid="{D5CDD505-2E9C-101B-9397-08002B2CF9AE}" pid="6" name="MSIP_Label_b1c9b508-7c6e-42bd-bedf-808292653d6c_SiteId">
    <vt:lpwstr>2882be50-2012-4d88-ac86-544124e120c8</vt:lpwstr>
  </property>
  <property fmtid="{D5CDD505-2E9C-101B-9397-08002B2CF9AE}" pid="7" name="MSIP_Label_b1c9b508-7c6e-42bd-bedf-808292653d6c_ActionId">
    <vt:lpwstr>0c7c5be9-9b03-45a7-bf8d-0b8b5dd00394</vt:lpwstr>
  </property>
  <property fmtid="{D5CDD505-2E9C-101B-9397-08002B2CF9AE}" pid="8" name="MSIP_Label_b1c9b508-7c6e-42bd-bedf-808292653d6c_ContentBits">
    <vt:lpwstr>3</vt:lpwstr>
  </property>
  <property fmtid="{D5CDD505-2E9C-101B-9397-08002B2CF9AE}" pid="9" name="ClassificationContentMarkingFooterLocations">
    <vt:lpwstr>Schultafel 16 \: 9:8</vt:lpwstr>
  </property>
  <property fmtid="{D5CDD505-2E9C-101B-9397-08002B2CF9AE}" pid="10" name="ClassificationContentMarkingFooterText">
    <vt:lpwstr>INTERNAL</vt:lpwstr>
  </property>
</Properties>
</file>