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6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7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8.xml" ContentType="application/vnd.openxmlformats-officedocument.presentationml.notesSlide+xml"/>
  <Override PartName="/ppt/charts/chart7.xml" ContentType="application/vnd.openxmlformats-officedocument.drawingml.chart+xml"/>
  <Override PartName="/ppt/drawings/drawing1.xml" ContentType="application/vnd.openxmlformats-officedocument.drawingml.chartshapes+xml"/>
  <Override PartName="/ppt/charts/chart8.xml" ContentType="application/vnd.openxmlformats-officedocument.drawingml.chart+xml"/>
  <Override PartName="/ppt/drawings/drawing2.xml" ContentType="application/vnd.openxmlformats-officedocument.drawingml.chartshapes+xml"/>
  <Override PartName="/ppt/charts/chart9.xml" ContentType="application/vnd.openxmlformats-officedocument.drawingml.chart+xml"/>
  <Override PartName="/ppt/drawings/drawing3.xml" ContentType="application/vnd.openxmlformats-officedocument.drawingml.chartshapes+xml"/>
  <Override PartName="/ppt/charts/chart10.xml" ContentType="application/vnd.openxmlformats-officedocument.drawingml.chart+xml"/>
  <Override PartName="/ppt/drawings/drawing4.xml" ContentType="application/vnd.openxmlformats-officedocument.drawingml.chartshapes+xml"/>
  <Override PartName="/ppt/charts/chart11.xml" ContentType="application/vnd.openxmlformats-officedocument.drawingml.chart+xml"/>
  <Override PartName="/ppt/drawings/drawing5.xml" ContentType="application/vnd.openxmlformats-officedocument.drawingml.chartshapes+xml"/>
  <Override PartName="/ppt/charts/chart12.xml" ContentType="application/vnd.openxmlformats-officedocument.drawingml.chart+xml"/>
  <Override PartName="/ppt/drawings/drawing6.xml" ContentType="application/vnd.openxmlformats-officedocument.drawingml.chartshapes+xml"/>
  <Override PartName="/ppt/charts/chart13.xml" ContentType="application/vnd.openxmlformats-officedocument.drawingml.chart+xml"/>
  <Override PartName="/ppt/drawings/drawing7.xml" ContentType="application/vnd.openxmlformats-officedocument.drawingml.chartshapes+xml"/>
  <Override PartName="/ppt/charts/chart14.xml" ContentType="application/vnd.openxmlformats-officedocument.drawingml.chart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rts/chart15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6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7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8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9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20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21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26.xml" ContentType="application/vnd.openxmlformats-officedocument.presentationml.notesSlide+xml"/>
  <Override PartName="/ppt/charts/chart22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23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24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25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26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7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8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notesSlides/notesSlide27.xml" ContentType="application/vnd.openxmlformats-officedocument.presentationml.notesSlide+xml"/>
  <Override PartName="/ppt/charts/chart29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30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31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32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33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34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35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notesSlides/notesSlide28.xml" ContentType="application/vnd.openxmlformats-officedocument.presentationml.notesSlide+xml"/>
  <Override PartName="/ppt/charts/chart36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37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8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9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40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41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42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notesSlides/notesSlide29.xml" ContentType="application/vnd.openxmlformats-officedocument.presentationml.notesSlide+xml"/>
  <Override PartName="/ppt/charts/chart43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44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45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46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47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48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charts/chart49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notesSlides/notesSlide30.xml" ContentType="application/vnd.openxmlformats-officedocument.presentationml.notesSlide+xml"/>
  <Override PartName="/ppt/charts/chart50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charts/chart51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charts/chart52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ppt/charts/chart53.xml" ContentType="application/vnd.openxmlformats-officedocument.drawingml.chart+xml"/>
  <Override PartName="/ppt/charts/style45.xml" ContentType="application/vnd.ms-office.chartstyle+xml"/>
  <Override PartName="/ppt/charts/colors45.xml" ContentType="application/vnd.ms-office.chartcolorstyle+xml"/>
  <Override PartName="/ppt/charts/chart54.xml" ContentType="application/vnd.openxmlformats-officedocument.drawingml.chart+xml"/>
  <Override PartName="/ppt/charts/style46.xml" ContentType="application/vnd.ms-office.chartstyle+xml"/>
  <Override PartName="/ppt/charts/colors46.xml" ContentType="application/vnd.ms-office.chartcolorstyle+xml"/>
  <Override PartName="/ppt/charts/chart55.xml" ContentType="application/vnd.openxmlformats-officedocument.drawingml.chart+xml"/>
  <Override PartName="/ppt/charts/style47.xml" ContentType="application/vnd.ms-office.chartstyle+xml"/>
  <Override PartName="/ppt/charts/colors47.xml" ContentType="application/vnd.ms-office.chartcolorstyle+xml"/>
  <Override PartName="/ppt/charts/chart56.xml" ContentType="application/vnd.openxmlformats-officedocument.drawingml.chart+xml"/>
  <Override PartName="/ppt/charts/style48.xml" ContentType="application/vnd.ms-office.chartstyle+xml"/>
  <Override PartName="/ppt/charts/colors48.xml" ContentType="application/vnd.ms-office.chartcolorstyle+xml"/>
  <Override PartName="/ppt/notesSlides/notesSlide31.xml" ContentType="application/vnd.openxmlformats-officedocument.presentationml.notesSlide+xml"/>
  <Override PartName="/ppt/charts/chart57.xml" ContentType="application/vnd.openxmlformats-officedocument.drawingml.chart+xml"/>
  <Override PartName="/ppt/charts/style49.xml" ContentType="application/vnd.ms-office.chartstyle+xml"/>
  <Override PartName="/ppt/charts/colors49.xml" ContentType="application/vnd.ms-office.chartcolorstyle+xml"/>
  <Override PartName="/ppt/charts/chart58.xml" ContentType="application/vnd.openxmlformats-officedocument.drawingml.chart+xml"/>
  <Override PartName="/ppt/charts/style50.xml" ContentType="application/vnd.ms-office.chartstyle+xml"/>
  <Override PartName="/ppt/charts/colors50.xml" ContentType="application/vnd.ms-office.chartcolorstyle+xml"/>
  <Override PartName="/ppt/charts/chart59.xml" ContentType="application/vnd.openxmlformats-officedocument.drawingml.chart+xml"/>
  <Override PartName="/ppt/charts/style51.xml" ContentType="application/vnd.ms-office.chartstyle+xml"/>
  <Override PartName="/ppt/charts/colors51.xml" ContentType="application/vnd.ms-office.chartcolorstyle+xml"/>
  <Override PartName="/ppt/charts/chart60.xml" ContentType="application/vnd.openxmlformats-officedocument.drawingml.chart+xml"/>
  <Override PartName="/ppt/charts/style52.xml" ContentType="application/vnd.ms-office.chartstyle+xml"/>
  <Override PartName="/ppt/charts/colors52.xml" ContentType="application/vnd.ms-office.chartcolorstyle+xml"/>
  <Override PartName="/ppt/charts/chart61.xml" ContentType="application/vnd.openxmlformats-officedocument.drawingml.chart+xml"/>
  <Override PartName="/ppt/charts/style53.xml" ContentType="application/vnd.ms-office.chartstyle+xml"/>
  <Override PartName="/ppt/charts/colors53.xml" ContentType="application/vnd.ms-office.chartcolorstyle+xml"/>
  <Override PartName="/ppt/charts/chart62.xml" ContentType="application/vnd.openxmlformats-officedocument.drawingml.chart+xml"/>
  <Override PartName="/ppt/charts/style54.xml" ContentType="application/vnd.ms-office.chartstyle+xml"/>
  <Override PartName="/ppt/charts/colors54.xml" ContentType="application/vnd.ms-office.chartcolorstyle+xml"/>
  <Override PartName="/ppt/charts/chart63.xml" ContentType="application/vnd.openxmlformats-officedocument.drawingml.chart+xml"/>
  <Override PartName="/ppt/charts/style55.xml" ContentType="application/vnd.ms-office.chartstyle+xml"/>
  <Override PartName="/ppt/charts/colors55.xml" ContentType="application/vnd.ms-office.chartcolorstyle+xml"/>
  <Override PartName="/ppt/notesSlides/notesSlide32.xml" ContentType="application/vnd.openxmlformats-officedocument.presentationml.notesSlide+xml"/>
  <Override PartName="/ppt/charts/chart64.xml" ContentType="application/vnd.openxmlformats-officedocument.drawingml.chart+xml"/>
  <Override PartName="/ppt/charts/style56.xml" ContentType="application/vnd.ms-office.chartstyle+xml"/>
  <Override PartName="/ppt/charts/colors56.xml" ContentType="application/vnd.ms-office.chartcolorstyle+xml"/>
  <Override PartName="/ppt/charts/chart65.xml" ContentType="application/vnd.openxmlformats-officedocument.drawingml.chart+xml"/>
  <Override PartName="/ppt/charts/style57.xml" ContentType="application/vnd.ms-office.chartstyle+xml"/>
  <Override PartName="/ppt/charts/colors57.xml" ContentType="application/vnd.ms-office.chartcolorstyle+xml"/>
  <Override PartName="/ppt/charts/chart66.xml" ContentType="application/vnd.openxmlformats-officedocument.drawingml.chart+xml"/>
  <Override PartName="/ppt/charts/style58.xml" ContentType="application/vnd.ms-office.chartstyle+xml"/>
  <Override PartName="/ppt/charts/colors58.xml" ContentType="application/vnd.ms-office.chartcolorstyle+xml"/>
  <Override PartName="/ppt/charts/chart67.xml" ContentType="application/vnd.openxmlformats-officedocument.drawingml.chart+xml"/>
  <Override PartName="/ppt/charts/style59.xml" ContentType="application/vnd.ms-office.chartstyle+xml"/>
  <Override PartName="/ppt/charts/colors59.xml" ContentType="application/vnd.ms-office.chartcolorstyle+xml"/>
  <Override PartName="/ppt/charts/chart68.xml" ContentType="application/vnd.openxmlformats-officedocument.drawingml.chart+xml"/>
  <Override PartName="/ppt/charts/style60.xml" ContentType="application/vnd.ms-office.chartstyle+xml"/>
  <Override PartName="/ppt/charts/colors60.xml" ContentType="application/vnd.ms-office.chartcolorstyle+xml"/>
  <Override PartName="/ppt/charts/chart69.xml" ContentType="application/vnd.openxmlformats-officedocument.drawingml.chart+xml"/>
  <Override PartName="/ppt/charts/style61.xml" ContentType="application/vnd.ms-office.chartstyle+xml"/>
  <Override PartName="/ppt/charts/colors61.xml" ContentType="application/vnd.ms-office.chartcolorstyle+xml"/>
  <Override PartName="/ppt/charts/chart70.xml" ContentType="application/vnd.openxmlformats-officedocument.drawingml.chart+xml"/>
  <Override PartName="/ppt/charts/style62.xml" ContentType="application/vnd.ms-office.chartstyle+xml"/>
  <Override PartName="/ppt/charts/colors62.xml" ContentType="application/vnd.ms-office.chartcolorstyle+xml"/>
  <Override PartName="/ppt/notesSlides/notesSlide33.xml" ContentType="application/vnd.openxmlformats-officedocument.presentationml.notesSlide+xml"/>
  <Override PartName="/ppt/charts/chart71.xml" ContentType="application/vnd.openxmlformats-officedocument.drawingml.chart+xml"/>
  <Override PartName="/ppt/charts/style63.xml" ContentType="application/vnd.ms-office.chartstyle+xml"/>
  <Override PartName="/ppt/charts/colors63.xml" ContentType="application/vnd.ms-office.chartcolorstyle+xml"/>
  <Override PartName="/ppt/charts/chart72.xml" ContentType="application/vnd.openxmlformats-officedocument.drawingml.chart+xml"/>
  <Override PartName="/ppt/charts/style64.xml" ContentType="application/vnd.ms-office.chartstyle+xml"/>
  <Override PartName="/ppt/charts/colors64.xml" ContentType="application/vnd.ms-office.chartcolorstyle+xml"/>
  <Override PartName="/ppt/charts/chart73.xml" ContentType="application/vnd.openxmlformats-officedocument.drawingml.chart+xml"/>
  <Override PartName="/ppt/charts/style65.xml" ContentType="application/vnd.ms-office.chartstyle+xml"/>
  <Override PartName="/ppt/charts/colors65.xml" ContentType="application/vnd.ms-office.chartcolorstyle+xml"/>
  <Override PartName="/ppt/charts/chart74.xml" ContentType="application/vnd.openxmlformats-officedocument.drawingml.chart+xml"/>
  <Override PartName="/ppt/charts/style66.xml" ContentType="application/vnd.ms-office.chartstyle+xml"/>
  <Override PartName="/ppt/charts/colors66.xml" ContentType="application/vnd.ms-office.chartcolorstyle+xml"/>
  <Override PartName="/ppt/charts/chart75.xml" ContentType="application/vnd.openxmlformats-officedocument.drawingml.chart+xml"/>
  <Override PartName="/ppt/charts/style67.xml" ContentType="application/vnd.ms-office.chartstyle+xml"/>
  <Override PartName="/ppt/charts/colors67.xml" ContentType="application/vnd.ms-office.chartcolorstyle+xml"/>
  <Override PartName="/ppt/charts/chart76.xml" ContentType="application/vnd.openxmlformats-officedocument.drawingml.chart+xml"/>
  <Override PartName="/ppt/charts/style68.xml" ContentType="application/vnd.ms-office.chartstyle+xml"/>
  <Override PartName="/ppt/charts/colors68.xml" ContentType="application/vnd.ms-office.chartcolorstyle+xml"/>
  <Override PartName="/ppt/charts/chart77.xml" ContentType="application/vnd.openxmlformats-officedocument.drawingml.chart+xml"/>
  <Override PartName="/ppt/charts/style69.xml" ContentType="application/vnd.ms-office.chartstyle+xml"/>
  <Override PartName="/ppt/charts/colors69.xml" ContentType="application/vnd.ms-office.chartcolorstyle+xml"/>
  <Override PartName="/ppt/notesSlides/notesSlide34.xml" ContentType="application/vnd.openxmlformats-officedocument.presentationml.notesSlide+xml"/>
  <Override PartName="/ppt/charts/chart78.xml" ContentType="application/vnd.openxmlformats-officedocument.drawingml.chart+xml"/>
  <Override PartName="/ppt/charts/style70.xml" ContentType="application/vnd.ms-office.chartstyle+xml"/>
  <Override PartName="/ppt/charts/colors70.xml" ContentType="application/vnd.ms-office.chartcolorstyle+xml"/>
  <Override PartName="/ppt/charts/chart79.xml" ContentType="application/vnd.openxmlformats-officedocument.drawingml.chart+xml"/>
  <Override PartName="/ppt/charts/style71.xml" ContentType="application/vnd.ms-office.chartstyle+xml"/>
  <Override PartName="/ppt/charts/colors71.xml" ContentType="application/vnd.ms-office.chartcolorstyle+xml"/>
  <Override PartName="/ppt/charts/chart80.xml" ContentType="application/vnd.openxmlformats-officedocument.drawingml.chart+xml"/>
  <Override PartName="/ppt/charts/style72.xml" ContentType="application/vnd.ms-office.chartstyle+xml"/>
  <Override PartName="/ppt/charts/colors72.xml" ContentType="application/vnd.ms-office.chartcolorstyle+xml"/>
  <Override PartName="/ppt/charts/chart81.xml" ContentType="application/vnd.openxmlformats-officedocument.drawingml.chart+xml"/>
  <Override PartName="/ppt/charts/style73.xml" ContentType="application/vnd.ms-office.chartstyle+xml"/>
  <Override PartName="/ppt/charts/colors73.xml" ContentType="application/vnd.ms-office.chartcolorstyle+xml"/>
  <Override PartName="/ppt/charts/chart82.xml" ContentType="application/vnd.openxmlformats-officedocument.drawingml.chart+xml"/>
  <Override PartName="/ppt/charts/style74.xml" ContentType="application/vnd.ms-office.chartstyle+xml"/>
  <Override PartName="/ppt/charts/colors74.xml" ContentType="application/vnd.ms-office.chartcolorstyle+xml"/>
  <Override PartName="/ppt/charts/chart83.xml" ContentType="application/vnd.openxmlformats-officedocument.drawingml.chart+xml"/>
  <Override PartName="/ppt/charts/style75.xml" ContentType="application/vnd.ms-office.chartstyle+xml"/>
  <Override PartName="/ppt/charts/colors75.xml" ContentType="application/vnd.ms-office.chartcolorstyle+xml"/>
  <Override PartName="/ppt/charts/chart84.xml" ContentType="application/vnd.openxmlformats-officedocument.drawingml.chart+xml"/>
  <Override PartName="/ppt/charts/style76.xml" ContentType="application/vnd.ms-office.chartstyle+xml"/>
  <Override PartName="/ppt/charts/colors76.xml" ContentType="application/vnd.ms-office.chartcolorstyl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9"/>
  </p:notesMasterIdLst>
  <p:sldIdLst>
    <p:sldId id="256" r:id="rId2"/>
    <p:sldId id="766" r:id="rId3"/>
    <p:sldId id="893" r:id="rId4"/>
    <p:sldId id="894" r:id="rId5"/>
    <p:sldId id="895" r:id="rId6"/>
    <p:sldId id="896" r:id="rId7"/>
    <p:sldId id="897" r:id="rId8"/>
    <p:sldId id="898" r:id="rId9"/>
    <p:sldId id="899" r:id="rId10"/>
    <p:sldId id="900" r:id="rId11"/>
    <p:sldId id="901" r:id="rId12"/>
    <p:sldId id="744" r:id="rId13"/>
    <p:sldId id="743" r:id="rId14"/>
    <p:sldId id="823" r:id="rId15"/>
    <p:sldId id="795" r:id="rId16"/>
    <p:sldId id="765" r:id="rId17"/>
    <p:sldId id="745" r:id="rId18"/>
    <p:sldId id="815" r:id="rId19"/>
    <p:sldId id="816" r:id="rId20"/>
    <p:sldId id="817" r:id="rId21"/>
    <p:sldId id="818" r:id="rId22"/>
    <p:sldId id="798" r:id="rId23"/>
    <p:sldId id="797" r:id="rId24"/>
    <p:sldId id="748" r:id="rId25"/>
    <p:sldId id="820" r:id="rId26"/>
    <p:sldId id="821" r:id="rId27"/>
    <p:sldId id="749" r:id="rId28"/>
    <p:sldId id="750" r:id="rId29"/>
    <p:sldId id="886" r:id="rId30"/>
    <p:sldId id="887" r:id="rId31"/>
    <p:sldId id="888" r:id="rId32"/>
    <p:sldId id="889" r:id="rId33"/>
    <p:sldId id="751" r:id="rId34"/>
    <p:sldId id="890" r:id="rId35"/>
    <p:sldId id="753" r:id="rId36"/>
    <p:sldId id="752" r:id="rId37"/>
    <p:sldId id="757" r:id="rId38"/>
    <p:sldId id="824" r:id="rId39"/>
    <p:sldId id="775" r:id="rId40"/>
    <p:sldId id="776" r:id="rId41"/>
    <p:sldId id="799" r:id="rId42"/>
    <p:sldId id="800" r:id="rId43"/>
    <p:sldId id="801" r:id="rId44"/>
    <p:sldId id="802" r:id="rId45"/>
    <p:sldId id="777" r:id="rId46"/>
    <p:sldId id="803" r:id="rId47"/>
    <p:sldId id="804" r:id="rId48"/>
    <p:sldId id="805" r:id="rId49"/>
    <p:sldId id="778" r:id="rId50"/>
    <p:sldId id="806" r:id="rId51"/>
    <p:sldId id="779" r:id="rId52"/>
    <p:sldId id="807" r:id="rId53"/>
    <p:sldId id="808" r:id="rId54"/>
    <p:sldId id="809" r:id="rId55"/>
    <p:sldId id="780" r:id="rId56"/>
    <p:sldId id="781" r:id="rId57"/>
    <p:sldId id="810" r:id="rId58"/>
    <p:sldId id="811" r:id="rId59"/>
    <p:sldId id="812" r:id="rId60"/>
    <p:sldId id="813" r:id="rId61"/>
    <p:sldId id="814" r:id="rId62"/>
    <p:sldId id="819" r:id="rId63"/>
    <p:sldId id="782" r:id="rId64"/>
    <p:sldId id="783" r:id="rId65"/>
    <p:sldId id="825" r:id="rId66"/>
    <p:sldId id="847" r:id="rId67"/>
    <p:sldId id="829" r:id="rId68"/>
    <p:sldId id="872" r:id="rId69"/>
    <p:sldId id="873" r:id="rId70"/>
    <p:sldId id="874" r:id="rId71"/>
    <p:sldId id="875" r:id="rId72"/>
    <p:sldId id="869" r:id="rId73"/>
    <p:sldId id="876" r:id="rId74"/>
    <p:sldId id="877" r:id="rId75"/>
    <p:sldId id="870" r:id="rId76"/>
    <p:sldId id="882" r:id="rId77"/>
    <p:sldId id="878" r:id="rId78"/>
    <p:sldId id="879" r:id="rId79"/>
    <p:sldId id="880" r:id="rId80"/>
    <p:sldId id="881" r:id="rId81"/>
    <p:sldId id="883" r:id="rId82"/>
    <p:sldId id="884" r:id="rId83"/>
    <p:sldId id="885" r:id="rId84"/>
    <p:sldId id="892" r:id="rId85"/>
    <p:sldId id="871" r:id="rId86"/>
    <p:sldId id="848" r:id="rId87"/>
    <p:sldId id="851" r:id="rId88"/>
    <p:sldId id="852" r:id="rId89"/>
    <p:sldId id="853" r:id="rId90"/>
    <p:sldId id="855" r:id="rId91"/>
    <p:sldId id="759" r:id="rId92"/>
    <p:sldId id="760" r:id="rId93"/>
    <p:sldId id="761" r:id="rId94"/>
    <p:sldId id="784" r:id="rId95"/>
    <p:sldId id="785" r:id="rId96"/>
    <p:sldId id="786" r:id="rId97"/>
    <p:sldId id="787" r:id="rId98"/>
    <p:sldId id="788" r:id="rId99"/>
    <p:sldId id="789" r:id="rId100"/>
    <p:sldId id="822" r:id="rId101"/>
    <p:sldId id="791" r:id="rId102"/>
    <p:sldId id="792" r:id="rId103"/>
    <p:sldId id="793" r:id="rId104"/>
    <p:sldId id="794" r:id="rId105"/>
    <p:sldId id="762" r:id="rId106"/>
    <p:sldId id="754" r:id="rId107"/>
    <p:sldId id="796" r:id="rId108"/>
    <p:sldId id="755" r:id="rId109"/>
    <p:sldId id="756" r:id="rId110"/>
    <p:sldId id="763" r:id="rId111"/>
    <p:sldId id="830" r:id="rId112"/>
    <p:sldId id="856" r:id="rId113"/>
    <p:sldId id="857" r:id="rId114"/>
    <p:sldId id="858" r:id="rId115"/>
    <p:sldId id="859" r:id="rId116"/>
    <p:sldId id="860" r:id="rId117"/>
    <p:sldId id="861" r:id="rId118"/>
    <p:sldId id="862" r:id="rId119"/>
    <p:sldId id="863" r:id="rId120"/>
    <p:sldId id="864" r:id="rId121"/>
    <p:sldId id="865" r:id="rId122"/>
    <p:sldId id="866" r:id="rId123"/>
    <p:sldId id="828" r:id="rId124"/>
    <p:sldId id="891" r:id="rId125"/>
    <p:sldId id="764" r:id="rId126"/>
    <p:sldId id="867" r:id="rId127"/>
    <p:sldId id="868" r:id="rId12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7016FD73-EAC8-4424-9672-E1976C99CAA9}">
          <p14:sldIdLst>
            <p14:sldId id="256"/>
            <p14:sldId id="766"/>
            <p14:sldId id="893"/>
            <p14:sldId id="894"/>
            <p14:sldId id="895"/>
            <p14:sldId id="896"/>
            <p14:sldId id="897"/>
            <p14:sldId id="898"/>
            <p14:sldId id="899"/>
            <p14:sldId id="900"/>
            <p14:sldId id="901"/>
            <p14:sldId id="744"/>
            <p14:sldId id="743"/>
            <p14:sldId id="823"/>
            <p14:sldId id="795"/>
            <p14:sldId id="765"/>
            <p14:sldId id="745"/>
            <p14:sldId id="815"/>
            <p14:sldId id="816"/>
            <p14:sldId id="817"/>
            <p14:sldId id="818"/>
            <p14:sldId id="798"/>
            <p14:sldId id="797"/>
            <p14:sldId id="748"/>
            <p14:sldId id="820"/>
            <p14:sldId id="821"/>
            <p14:sldId id="749"/>
            <p14:sldId id="750"/>
            <p14:sldId id="886"/>
            <p14:sldId id="887"/>
            <p14:sldId id="888"/>
            <p14:sldId id="889"/>
            <p14:sldId id="751"/>
            <p14:sldId id="890"/>
            <p14:sldId id="753"/>
            <p14:sldId id="752"/>
            <p14:sldId id="757"/>
            <p14:sldId id="824"/>
            <p14:sldId id="775"/>
            <p14:sldId id="776"/>
            <p14:sldId id="799"/>
            <p14:sldId id="800"/>
            <p14:sldId id="801"/>
            <p14:sldId id="802"/>
            <p14:sldId id="777"/>
            <p14:sldId id="803"/>
            <p14:sldId id="804"/>
            <p14:sldId id="805"/>
            <p14:sldId id="778"/>
            <p14:sldId id="806"/>
            <p14:sldId id="779"/>
            <p14:sldId id="807"/>
            <p14:sldId id="808"/>
            <p14:sldId id="809"/>
            <p14:sldId id="780"/>
            <p14:sldId id="781"/>
            <p14:sldId id="810"/>
            <p14:sldId id="811"/>
            <p14:sldId id="812"/>
            <p14:sldId id="813"/>
            <p14:sldId id="814"/>
            <p14:sldId id="819"/>
            <p14:sldId id="782"/>
            <p14:sldId id="783"/>
            <p14:sldId id="825"/>
            <p14:sldId id="847"/>
            <p14:sldId id="829"/>
            <p14:sldId id="872"/>
            <p14:sldId id="873"/>
            <p14:sldId id="874"/>
            <p14:sldId id="875"/>
            <p14:sldId id="869"/>
            <p14:sldId id="876"/>
            <p14:sldId id="877"/>
            <p14:sldId id="870"/>
            <p14:sldId id="882"/>
            <p14:sldId id="878"/>
            <p14:sldId id="879"/>
            <p14:sldId id="880"/>
            <p14:sldId id="881"/>
            <p14:sldId id="883"/>
            <p14:sldId id="884"/>
            <p14:sldId id="885"/>
            <p14:sldId id="892"/>
            <p14:sldId id="871"/>
            <p14:sldId id="848"/>
            <p14:sldId id="851"/>
            <p14:sldId id="852"/>
            <p14:sldId id="853"/>
            <p14:sldId id="855"/>
            <p14:sldId id="759"/>
            <p14:sldId id="760"/>
            <p14:sldId id="761"/>
            <p14:sldId id="784"/>
          </p14:sldIdLst>
        </p14:section>
        <p14:section name="Herren" id="{2AC32808-FBE1-495B-B1EB-94815DD6861B}">
          <p14:sldIdLst>
            <p14:sldId id="785"/>
          </p14:sldIdLst>
        </p14:section>
        <p14:section name="Herren 50" id="{853A6064-D11A-42F6-A2BD-B5B5A7EC432D}">
          <p14:sldIdLst>
            <p14:sldId id="786"/>
          </p14:sldIdLst>
        </p14:section>
        <p14:section name="Damen" id="{267D8025-F129-4207-88FF-A1DFB45002A0}">
          <p14:sldIdLst>
            <p14:sldId id="787"/>
          </p14:sldIdLst>
        </p14:section>
        <p14:section name="Bambini" id="{B0C1BBD7-9DB2-4704-9EDE-42C6251F6D9A}">
          <p14:sldIdLst>
            <p14:sldId id="788"/>
            <p14:sldId id="789"/>
            <p14:sldId id="822"/>
            <p14:sldId id="791"/>
            <p14:sldId id="792"/>
            <p14:sldId id="793"/>
          </p14:sldIdLst>
        </p14:section>
        <p14:section name="Ausblick Termine" id="{2541D291-37B8-4F19-8852-1D331EB3BBA7}">
          <p14:sldIdLst>
            <p14:sldId id="794"/>
            <p14:sldId id="762"/>
            <p14:sldId id="754"/>
            <p14:sldId id="796"/>
            <p14:sldId id="755"/>
            <p14:sldId id="756"/>
            <p14:sldId id="763"/>
            <p14:sldId id="830"/>
            <p14:sldId id="856"/>
            <p14:sldId id="857"/>
            <p14:sldId id="858"/>
            <p14:sldId id="859"/>
            <p14:sldId id="860"/>
            <p14:sldId id="861"/>
            <p14:sldId id="862"/>
            <p14:sldId id="863"/>
            <p14:sldId id="864"/>
            <p14:sldId id="865"/>
            <p14:sldId id="866"/>
            <p14:sldId id="828"/>
            <p14:sldId id="891"/>
            <p14:sldId id="764"/>
            <p14:sldId id="867"/>
            <p14:sldId id="86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52" autoAdjust="0"/>
    <p:restoredTop sz="94926" autoAdjust="0"/>
  </p:normalViewPr>
  <p:slideViewPr>
    <p:cSldViewPr snapToGrid="0">
      <p:cViewPr varScale="1">
        <p:scale>
          <a:sx n="120" d="100"/>
          <a:sy n="120" d="100"/>
        </p:scale>
        <p:origin x="55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notesMaster" Target="notesMasters/notesMaster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presProps" Target="pres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theme" Target="theme/theme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9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0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1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2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3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4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5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6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7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8.xlsx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9.xlsx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0.xlsx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1.xlsx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2.xlsx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3.xlsx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4.xlsx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5.xlsx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6.xlsx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7.xlsx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8.xlsx"/><Relationship Id="rId2" Type="http://schemas.microsoft.com/office/2011/relationships/chartColorStyle" Target="colors41.xml"/><Relationship Id="rId1" Type="http://schemas.microsoft.com/office/2011/relationships/chartStyle" Target="style4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9.xlsx"/><Relationship Id="rId2" Type="http://schemas.microsoft.com/office/2011/relationships/chartColorStyle" Target="colors42.xml"/><Relationship Id="rId1" Type="http://schemas.microsoft.com/office/2011/relationships/chartStyle" Target="style42.xml"/></Relationships>
</file>

<file path=ppt/charts/_rels/chart5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0.xlsx"/><Relationship Id="rId2" Type="http://schemas.microsoft.com/office/2011/relationships/chartColorStyle" Target="colors43.xml"/><Relationship Id="rId1" Type="http://schemas.microsoft.com/office/2011/relationships/chartStyle" Target="style43.xml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1.xlsx"/><Relationship Id="rId2" Type="http://schemas.microsoft.com/office/2011/relationships/chartColorStyle" Target="colors44.xml"/><Relationship Id="rId1" Type="http://schemas.microsoft.com/office/2011/relationships/chartStyle" Target="style44.xml"/></Relationships>
</file>

<file path=ppt/charts/_rels/chart5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2.xlsx"/><Relationship Id="rId2" Type="http://schemas.microsoft.com/office/2011/relationships/chartColorStyle" Target="colors45.xml"/><Relationship Id="rId1" Type="http://schemas.microsoft.com/office/2011/relationships/chartStyle" Target="style45.xml"/></Relationships>
</file>

<file path=ppt/charts/_rels/chart5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3.xlsx"/><Relationship Id="rId2" Type="http://schemas.microsoft.com/office/2011/relationships/chartColorStyle" Target="colors46.xml"/><Relationship Id="rId1" Type="http://schemas.microsoft.com/office/2011/relationships/chartStyle" Target="style46.xml"/></Relationships>
</file>

<file path=ppt/charts/_rels/chart5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4.xlsx"/><Relationship Id="rId2" Type="http://schemas.microsoft.com/office/2011/relationships/chartColorStyle" Target="colors47.xml"/><Relationship Id="rId1" Type="http://schemas.microsoft.com/office/2011/relationships/chartStyle" Target="style47.xml"/></Relationships>
</file>

<file path=ppt/charts/_rels/chart5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5.xlsx"/><Relationship Id="rId2" Type="http://schemas.microsoft.com/office/2011/relationships/chartColorStyle" Target="colors48.xml"/><Relationship Id="rId1" Type="http://schemas.microsoft.com/office/2011/relationships/chartStyle" Target="style48.xml"/></Relationships>
</file>

<file path=ppt/charts/_rels/chart5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6.xlsx"/><Relationship Id="rId2" Type="http://schemas.microsoft.com/office/2011/relationships/chartColorStyle" Target="colors49.xml"/><Relationship Id="rId1" Type="http://schemas.microsoft.com/office/2011/relationships/chartStyle" Target="style49.xml"/></Relationships>
</file>

<file path=ppt/charts/_rels/chart5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7.xlsx"/><Relationship Id="rId2" Type="http://schemas.microsoft.com/office/2011/relationships/chartColorStyle" Target="colors50.xml"/><Relationship Id="rId1" Type="http://schemas.microsoft.com/office/2011/relationships/chartStyle" Target="style50.xml"/></Relationships>
</file>

<file path=ppt/charts/_rels/chart5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8.xlsx"/><Relationship Id="rId2" Type="http://schemas.microsoft.com/office/2011/relationships/chartColorStyle" Target="colors51.xml"/><Relationship Id="rId1" Type="http://schemas.microsoft.com/office/2011/relationships/chartStyle" Target="style5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6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9.xlsx"/><Relationship Id="rId2" Type="http://schemas.microsoft.com/office/2011/relationships/chartColorStyle" Target="colors52.xml"/><Relationship Id="rId1" Type="http://schemas.microsoft.com/office/2011/relationships/chartStyle" Target="style52.xml"/></Relationships>
</file>

<file path=ppt/charts/_rels/chart6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0.xlsx"/><Relationship Id="rId2" Type="http://schemas.microsoft.com/office/2011/relationships/chartColorStyle" Target="colors53.xml"/><Relationship Id="rId1" Type="http://schemas.microsoft.com/office/2011/relationships/chartStyle" Target="style53.xml"/></Relationships>
</file>

<file path=ppt/charts/_rels/chart6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1.xlsx"/><Relationship Id="rId2" Type="http://schemas.microsoft.com/office/2011/relationships/chartColorStyle" Target="colors54.xml"/><Relationship Id="rId1" Type="http://schemas.microsoft.com/office/2011/relationships/chartStyle" Target="style54.xml"/></Relationships>
</file>

<file path=ppt/charts/_rels/chart6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2.xlsx"/><Relationship Id="rId2" Type="http://schemas.microsoft.com/office/2011/relationships/chartColorStyle" Target="colors55.xml"/><Relationship Id="rId1" Type="http://schemas.microsoft.com/office/2011/relationships/chartStyle" Target="style55.xml"/></Relationships>
</file>

<file path=ppt/charts/_rels/chart6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3.xlsx"/><Relationship Id="rId2" Type="http://schemas.microsoft.com/office/2011/relationships/chartColorStyle" Target="colors56.xml"/><Relationship Id="rId1" Type="http://schemas.microsoft.com/office/2011/relationships/chartStyle" Target="style56.xml"/></Relationships>
</file>

<file path=ppt/charts/_rels/chart6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4.xlsx"/><Relationship Id="rId2" Type="http://schemas.microsoft.com/office/2011/relationships/chartColorStyle" Target="colors57.xml"/><Relationship Id="rId1" Type="http://schemas.microsoft.com/office/2011/relationships/chartStyle" Target="style57.xml"/></Relationships>
</file>

<file path=ppt/charts/_rels/chart6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5.xlsx"/><Relationship Id="rId2" Type="http://schemas.microsoft.com/office/2011/relationships/chartColorStyle" Target="colors58.xml"/><Relationship Id="rId1" Type="http://schemas.microsoft.com/office/2011/relationships/chartStyle" Target="style58.xml"/></Relationships>
</file>

<file path=ppt/charts/_rels/chart6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6.xlsx"/><Relationship Id="rId2" Type="http://schemas.microsoft.com/office/2011/relationships/chartColorStyle" Target="colors59.xml"/><Relationship Id="rId1" Type="http://schemas.microsoft.com/office/2011/relationships/chartStyle" Target="style59.xml"/></Relationships>
</file>

<file path=ppt/charts/_rels/chart6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7.xlsx"/><Relationship Id="rId2" Type="http://schemas.microsoft.com/office/2011/relationships/chartColorStyle" Target="colors60.xml"/><Relationship Id="rId1" Type="http://schemas.microsoft.com/office/2011/relationships/chartStyle" Target="style60.xml"/></Relationships>
</file>

<file path=ppt/charts/_rels/chart6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8.xlsx"/><Relationship Id="rId2" Type="http://schemas.microsoft.com/office/2011/relationships/chartColorStyle" Target="colors61.xml"/><Relationship Id="rId1" Type="http://schemas.microsoft.com/office/2011/relationships/chartStyle" Target="style61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6.xlsx"/></Relationships>
</file>

<file path=ppt/charts/_rels/chart7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9.xlsx"/><Relationship Id="rId2" Type="http://schemas.microsoft.com/office/2011/relationships/chartColorStyle" Target="colors62.xml"/><Relationship Id="rId1" Type="http://schemas.microsoft.com/office/2011/relationships/chartStyle" Target="style62.xml"/></Relationships>
</file>

<file path=ppt/charts/_rels/chart7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0.xlsx"/><Relationship Id="rId2" Type="http://schemas.microsoft.com/office/2011/relationships/chartColorStyle" Target="colors63.xml"/><Relationship Id="rId1" Type="http://schemas.microsoft.com/office/2011/relationships/chartStyle" Target="style63.xml"/></Relationships>
</file>

<file path=ppt/charts/_rels/chart7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1.xlsx"/><Relationship Id="rId2" Type="http://schemas.microsoft.com/office/2011/relationships/chartColorStyle" Target="colors64.xml"/><Relationship Id="rId1" Type="http://schemas.microsoft.com/office/2011/relationships/chartStyle" Target="style64.xml"/></Relationships>
</file>

<file path=ppt/charts/_rels/chart7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2.xlsx"/><Relationship Id="rId2" Type="http://schemas.microsoft.com/office/2011/relationships/chartColorStyle" Target="colors65.xml"/><Relationship Id="rId1" Type="http://schemas.microsoft.com/office/2011/relationships/chartStyle" Target="style65.xml"/></Relationships>
</file>

<file path=ppt/charts/_rels/chart7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3.xlsx"/><Relationship Id="rId2" Type="http://schemas.microsoft.com/office/2011/relationships/chartColorStyle" Target="colors66.xml"/><Relationship Id="rId1" Type="http://schemas.microsoft.com/office/2011/relationships/chartStyle" Target="style66.xml"/></Relationships>
</file>

<file path=ppt/charts/_rels/chart7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4.xlsx"/><Relationship Id="rId2" Type="http://schemas.microsoft.com/office/2011/relationships/chartColorStyle" Target="colors67.xml"/><Relationship Id="rId1" Type="http://schemas.microsoft.com/office/2011/relationships/chartStyle" Target="style67.xml"/></Relationships>
</file>

<file path=ppt/charts/_rels/chart7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5.xlsx"/><Relationship Id="rId2" Type="http://schemas.microsoft.com/office/2011/relationships/chartColorStyle" Target="colors68.xml"/><Relationship Id="rId1" Type="http://schemas.microsoft.com/office/2011/relationships/chartStyle" Target="style68.xml"/></Relationships>
</file>

<file path=ppt/charts/_rels/chart7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6.xlsx"/><Relationship Id="rId2" Type="http://schemas.microsoft.com/office/2011/relationships/chartColorStyle" Target="colors69.xml"/><Relationship Id="rId1" Type="http://schemas.microsoft.com/office/2011/relationships/chartStyle" Target="style69.xml"/></Relationships>
</file>

<file path=ppt/charts/_rels/chart7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7.xlsx"/><Relationship Id="rId2" Type="http://schemas.microsoft.com/office/2011/relationships/chartColorStyle" Target="colors70.xml"/><Relationship Id="rId1" Type="http://schemas.microsoft.com/office/2011/relationships/chartStyle" Target="style70.xml"/></Relationships>
</file>

<file path=ppt/charts/_rels/chart7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8.xlsx"/><Relationship Id="rId2" Type="http://schemas.microsoft.com/office/2011/relationships/chartColorStyle" Target="colors71.xml"/><Relationship Id="rId1" Type="http://schemas.microsoft.com/office/2011/relationships/chartStyle" Target="style71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7.xlsx"/></Relationships>
</file>

<file path=ppt/charts/_rels/chart8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9.xlsx"/><Relationship Id="rId2" Type="http://schemas.microsoft.com/office/2011/relationships/chartColorStyle" Target="colors72.xml"/><Relationship Id="rId1" Type="http://schemas.microsoft.com/office/2011/relationships/chartStyle" Target="style72.xml"/></Relationships>
</file>

<file path=ppt/charts/_rels/chart8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0.xlsx"/><Relationship Id="rId2" Type="http://schemas.microsoft.com/office/2011/relationships/chartColorStyle" Target="colors73.xml"/><Relationship Id="rId1" Type="http://schemas.microsoft.com/office/2011/relationships/chartStyle" Target="style73.xml"/></Relationships>
</file>

<file path=ppt/charts/_rels/chart8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1.xlsx"/><Relationship Id="rId2" Type="http://schemas.microsoft.com/office/2011/relationships/chartColorStyle" Target="colors74.xml"/><Relationship Id="rId1" Type="http://schemas.microsoft.com/office/2011/relationships/chartStyle" Target="style74.xml"/></Relationships>
</file>

<file path=ppt/charts/_rels/chart8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2.xlsx"/><Relationship Id="rId2" Type="http://schemas.microsoft.com/office/2011/relationships/chartColorStyle" Target="colors75.xml"/><Relationship Id="rId1" Type="http://schemas.microsoft.com/office/2011/relationships/chartStyle" Target="style75.xml"/></Relationships>
</file>

<file path=ppt/charts/_rels/chart8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3.xlsx"/><Relationship Id="rId2" Type="http://schemas.microsoft.com/office/2011/relationships/chartColorStyle" Target="colors76.xml"/><Relationship Id="rId1" Type="http://schemas.microsoft.com/office/2011/relationships/chartStyle" Target="style76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375000000000003E-2"/>
          <c:y val="6.2884220843768518E-2"/>
          <c:w val="0.96562499999999996"/>
          <c:h val="0.68217995311393009"/>
        </c:manualLayout>
      </c:layout>
      <c:lineChart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Spalte1</c:v>
                </c:pt>
              </c:strCache>
            </c:strRef>
          </c:tx>
          <c:spPr>
            <a:ln w="25400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dk1">
                  <a:tint val="88500"/>
                </a:schemeClr>
              </a:outerShdw>
            </a:effectLst>
          </c:spPr>
          <c:marker>
            <c:symbol val="none"/>
          </c:marker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7764517716535433E-2"/>
                      <c:h val="9.428360455663917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32EA-4DF8-8C1B-AEC847DD70C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801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6202017716535439E-2"/>
                      <c:h val="9.4283604556639172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0-BC44-4680-A13F-39B3BC710D28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4639517716535431E-2"/>
                      <c:h val="9.428360455663917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32EA-4DF8-8C1B-AEC847DD70C2}"/>
                </c:ext>
              </c:extLst>
            </c:dLbl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4639517716535431E-2"/>
                      <c:h val="9.428360455663917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2EA-4DF8-8C1B-AEC847DD70C2}"/>
                </c:ext>
              </c:extLst>
            </c:dLbl>
            <c:dLbl>
              <c:idx val="4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7764517716535433E-2"/>
                      <c:h val="9.428360455663917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32EA-4DF8-8C1B-AEC847DD70C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913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3077017716535436E-2"/>
                      <c:h val="9.4283604556639172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0-CC32-478C-980C-23D74B516BAD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932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995201771653542E-2"/>
                      <c:h val="9.4283604556639172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BC44-4680-A13F-39B3BC710D28}"/>
                </c:ext>
              </c:extLst>
            </c:dLbl>
            <c:spPr>
              <a:solidFill>
                <a:schemeClr val="lt1"/>
              </a:solidFill>
              <a:ln>
                <a:solidFill>
                  <a:schemeClr val="dk1">
                    <a:tint val="885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solidFill>
                    <a:schemeClr val="dk1">
                      <a:tint val="88500"/>
                    </a:schemeClr>
                  </a:solidFill>
                  <a:ln>
                    <a:noFill/>
                  </a:ln>
                </c15:spPr>
                <c15:showLeaderLines val="1"/>
                <c15:leaderLines>
                  <c:spPr>
                    <a:ln w="9525">
                      <a:solidFill>
                        <a:schemeClr val="dk1">
                          <a:tint val="88500"/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Tabelle1!$A$2:$A$8</c:f>
              <c:strCache>
                <c:ptCount val="7"/>
                <c:pt idx="0">
                  <c:v>2000</c:v>
                </c:pt>
                <c:pt idx="1">
                  <c:v>2010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März 2025</c:v>
                </c:pt>
              </c:strCache>
            </c:strRef>
          </c:cat>
          <c:val>
            <c:numRef>
              <c:f>Tabelle1!$B$2:$B$8</c:f>
              <c:numCache>
                <c:formatCode>General</c:formatCode>
                <c:ptCount val="7"/>
                <c:pt idx="0">
                  <c:v>695</c:v>
                </c:pt>
                <c:pt idx="1">
                  <c:v>801</c:v>
                </c:pt>
                <c:pt idx="2">
                  <c:v>801</c:v>
                </c:pt>
                <c:pt idx="3">
                  <c:v>847</c:v>
                </c:pt>
                <c:pt idx="4">
                  <c:v>896</c:v>
                </c:pt>
                <c:pt idx="5">
                  <c:v>913</c:v>
                </c:pt>
                <c:pt idx="6">
                  <c:v>921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BD6-4678-96C9-82D1AD54616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2857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1832616208"/>
        <c:axId val="1832619568"/>
      </c:lineChart>
      <c:catAx>
        <c:axId val="183261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spc="30" baseline="0">
                <a:solidFill>
                  <a:schemeClr val="lt1"/>
                </a:solidFill>
                <a:effectLst>
                  <a:outerShdw blurRad="50800" dist="38100" dir="5400000" algn="t" rotWithShape="0">
                    <a:srgbClr val="FF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de-DE"/>
          </a:p>
        </c:txPr>
        <c:crossAx val="1832619568"/>
        <c:crosses val="autoZero"/>
        <c:auto val="1"/>
        <c:lblAlgn val="ctr"/>
        <c:lblOffset val="100"/>
        <c:noMultiLvlLbl val="0"/>
      </c:catAx>
      <c:valAx>
        <c:axId val="18326195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83261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>
          <a:effectLst>
            <a:outerShdw blurRad="50800" dist="38100" dir="5400000" algn="t" rotWithShape="0">
              <a:srgbClr val="FF0000">
                <a:alpha val="40000"/>
              </a:srgbClr>
            </a:outerShdw>
          </a:effectLst>
        </a:defRPr>
      </a:pPr>
      <a:endParaRPr lang="de-DE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1240239501312336E-2"/>
          <c:y val="1.8482225963831035E-4"/>
          <c:w val="0.90549125109361361"/>
          <c:h val="0.57324936799074844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Spalte1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-1.1107830271216098E-3"/>
                  <c:y val="-2.50468964311648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7F3-45CD-9A86-0CBF9B76EE60}"/>
                </c:ext>
              </c:extLst>
            </c:dLbl>
            <c:dLbl>
              <c:idx val="1"/>
              <c:layout>
                <c:manualLayout>
                  <c:x val="7.2503280839895014E-3"/>
                  <c:y val="1.353412422774281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24.050,64 €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704866579177603"/>
                      <c:h val="7.3007153806847205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F7F3-45CD-9A86-0CBF9B76EE60}"/>
                </c:ext>
              </c:extLst>
            </c:dLbl>
            <c:dLbl>
              <c:idx val="2"/>
              <c:layout>
                <c:manualLayout>
                  <c:x val="2.7250984251968504E-2"/>
                  <c:y val="-2.16953984347685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7F3-45CD-9A86-0CBF9B76EE60}"/>
                </c:ext>
              </c:extLst>
            </c:dLbl>
            <c:dLbl>
              <c:idx val="3"/>
              <c:layout>
                <c:manualLayout>
                  <c:x val="3.5473206474190729E-2"/>
                  <c:y val="-3.81880877970080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7F3-45CD-9A86-0CBF9B76EE60}"/>
                </c:ext>
              </c:extLst>
            </c:dLbl>
            <c:dLbl>
              <c:idx val="4"/>
              <c:layout>
                <c:manualLayout>
                  <c:x val="2.3167869641294837E-2"/>
                  <c:y val="-2.46011126875206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7F3-45CD-9A86-0CBF9B76EE60}"/>
                </c:ext>
              </c:extLst>
            </c:dLbl>
            <c:dLbl>
              <c:idx val="5"/>
              <c:layout>
                <c:manualLayout>
                  <c:x val="2.1639873140857392E-2"/>
                  <c:y val="-3.8794610440254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7F3-45CD-9A86-0CBF9B76EE60}"/>
                </c:ext>
              </c:extLst>
            </c:dLbl>
            <c:dLbl>
              <c:idx val="6"/>
              <c:layout>
                <c:manualLayout>
                  <c:x val="1.2694663167104112E-2"/>
                  <c:y val="-2.04624761315655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7F3-45CD-9A86-0CBF9B76EE60}"/>
                </c:ext>
              </c:extLst>
            </c:dLbl>
            <c:dLbl>
              <c:idx val="7"/>
              <c:layout>
                <c:manualLayout>
                  <c:x val="1.3243520341207196E-2"/>
                  <c:y val="-3.0537669727518198E-2"/>
                </c:manualLayout>
              </c:layout>
              <c:tx>
                <c:rich>
                  <a:bodyPr/>
                  <a:lstStyle/>
                  <a:p>
                    <a:fld id="{1F9F4073-3584-4D58-9043-262EAB42C4EA}" type="VALUE">
                      <a:rPr lang="en-US" sz="2400"/>
                      <a:pPr/>
                      <a:t>[WERT]</a:t>
                    </a:fld>
                    <a:endParaRPr lang="de-DE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F7F3-45CD-9A86-0CBF9B76EE60}"/>
                </c:ext>
              </c:extLst>
            </c:dLbl>
            <c:dLbl>
              <c:idx val="8"/>
              <c:layout>
                <c:manualLayout>
                  <c:x val="5.5555555555554482E-3"/>
                  <c:y val="-2.34818330957696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7F3-45CD-9A86-0CBF9B76EE60}"/>
                </c:ext>
              </c:extLst>
            </c:dLbl>
            <c:numFmt formatCode="#,##0.00\ &quot;€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Tabelle1!$A$2:$A$9</c:f>
              <c:strCache>
                <c:ptCount val="8"/>
                <c:pt idx="0">
                  <c:v>Mitgliedsbeiträge</c:v>
                </c:pt>
                <c:pt idx="1">
                  <c:v>Zuschüsse</c:v>
                </c:pt>
                <c:pt idx="2">
                  <c:v>Spenden</c:v>
                </c:pt>
                <c:pt idx="3">
                  <c:v>Mieteinnahmen</c:v>
                </c:pt>
                <c:pt idx="4">
                  <c:v>Bandenwerbung</c:v>
                </c:pt>
                <c:pt idx="5">
                  <c:v>Eigenbetrieb, Faschingsball, Provisionen</c:v>
                </c:pt>
                <c:pt idx="6">
                  <c:v>Versicherungsentschädigung</c:v>
                </c:pt>
                <c:pt idx="7">
                  <c:v>Gesamteinnahmen</c:v>
                </c:pt>
              </c:strCache>
            </c:strRef>
          </c:cat>
          <c:val>
            <c:numRef>
              <c:f>Tabelle1!$B$2:$B$9</c:f>
              <c:numCache>
                <c:formatCode>#,##0.00</c:formatCode>
                <c:ptCount val="8"/>
                <c:pt idx="0">
                  <c:v>39040.449999999997</c:v>
                </c:pt>
                <c:pt idx="1">
                  <c:v>29414.68</c:v>
                </c:pt>
                <c:pt idx="2" formatCode="General">
                  <c:v>22014</c:v>
                </c:pt>
                <c:pt idx="3" formatCode="General">
                  <c:v>15854.74</c:v>
                </c:pt>
                <c:pt idx="4" formatCode="General">
                  <c:v>10548.16</c:v>
                </c:pt>
                <c:pt idx="5" formatCode="General">
                  <c:v>7156.53</c:v>
                </c:pt>
                <c:pt idx="6" formatCode="General">
                  <c:v>3122.62</c:v>
                </c:pt>
                <c:pt idx="7" formatCode="General">
                  <c:v>127151.18000000001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7F3-45CD-9A86-0CBF9B76EE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0280960"/>
        <c:axId val="100282752"/>
        <c:axId val="97904384"/>
      </c:bar3DChart>
      <c:catAx>
        <c:axId val="100280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de-DE"/>
          </a:p>
        </c:txPr>
        <c:crossAx val="100282752"/>
        <c:crosses val="autoZero"/>
        <c:auto val="1"/>
        <c:lblAlgn val="ctr"/>
        <c:lblOffset val="100"/>
        <c:noMultiLvlLbl val="0"/>
      </c:catAx>
      <c:valAx>
        <c:axId val="100282752"/>
        <c:scaling>
          <c:orientation val="minMax"/>
        </c:scaling>
        <c:delete val="1"/>
        <c:axPos val="l"/>
        <c:numFmt formatCode="#,##0.00" sourceLinked="1"/>
        <c:majorTickMark val="out"/>
        <c:minorTickMark val="none"/>
        <c:tickLblPos val="none"/>
        <c:crossAx val="100280960"/>
        <c:crosses val="autoZero"/>
        <c:crossBetween val="between"/>
      </c:valAx>
      <c:serAx>
        <c:axId val="97904384"/>
        <c:scaling>
          <c:orientation val="minMax"/>
        </c:scaling>
        <c:delete val="1"/>
        <c:axPos val="b"/>
        <c:majorTickMark val="out"/>
        <c:minorTickMark val="none"/>
        <c:tickLblPos val="none"/>
        <c:crossAx val="100282752"/>
        <c:crosses val="autoZero"/>
      </c:ser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5320975503062117E-2"/>
          <c:y val="3.2020513406664335E-2"/>
          <c:w val="0.9197531714785655"/>
          <c:h val="0.70047367076352096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layout>
                <c:manualLayout>
                  <c:x val="-1.3888998250218729E-2"/>
                  <c:y val="-2.77512572950004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892-4D99-B017-4B09180963DE}"/>
                </c:ext>
              </c:extLst>
            </c:dLbl>
            <c:dLbl>
              <c:idx val="1"/>
              <c:layout>
                <c:manualLayout>
                  <c:x val="2.998433550079083E-2"/>
                  <c:y val="-3.8424817793077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892-4D99-B017-4B09180963DE}"/>
                </c:ext>
              </c:extLst>
            </c:dLbl>
            <c:dLbl>
              <c:idx val="2"/>
              <c:layout>
                <c:manualLayout>
                  <c:x val="3.2666902112933049E-2"/>
                  <c:y val="-3.41553935938466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892-4D99-B017-4B09180963DE}"/>
                </c:ext>
              </c:extLst>
            </c:dLbl>
            <c:dLbl>
              <c:idx val="3"/>
              <c:layout>
                <c:manualLayout>
                  <c:x val="1.2499999999999949E-2"/>
                  <c:y val="-1.06735604980771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892-4D99-B017-4B09180963DE}"/>
                </c:ext>
              </c:extLst>
            </c:dLbl>
            <c:dLbl>
              <c:idx val="4"/>
              <c:layout>
                <c:manualLayout>
                  <c:x val="4.3873336971323944E-2"/>
                  <c:y val="-2.88185293010246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364197071904614"/>
                      <c:h val="3.436886480380819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4892-4D99-B017-4B09180963DE}"/>
                </c:ext>
              </c:extLst>
            </c:dLbl>
            <c:dLbl>
              <c:idx val="5"/>
              <c:layout>
                <c:manualLayout>
                  <c:x val="2.361111111111111E-2"/>
                  <c:y val="-3.9135936391272494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7.306,66 €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4892-4D99-B017-4B09180963DE}"/>
                </c:ext>
              </c:extLst>
            </c:dLbl>
            <c:dLbl>
              <c:idx val="6"/>
              <c:layout>
                <c:manualLayout>
                  <c:x val="4.5357237606964702E-2"/>
                  <c:y val="-2.98859693946158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892-4D99-B017-4B09180963DE}"/>
                </c:ext>
              </c:extLst>
            </c:dLbl>
            <c:dLbl>
              <c:idx val="7"/>
              <c:layout>
                <c:manualLayout>
                  <c:x val="3.3333333333333333E-2"/>
                  <c:y val="-1.06735604980770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892-4D99-B017-4B09180963DE}"/>
                </c:ext>
              </c:extLst>
            </c:dLbl>
            <c:dLbl>
              <c:idx val="8"/>
              <c:layout>
                <c:manualLayout>
                  <c:x val="4.1238124890162722E-2"/>
                  <c:y val="-1.06735604980770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892-4D99-B017-4B09180963DE}"/>
                </c:ext>
              </c:extLst>
            </c:dLbl>
            <c:numFmt formatCode="#,##0.00\ &quot;€&quot;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Tabelle1!$A$2:$A$12</c:f>
              <c:strCache>
                <c:ptCount val="10"/>
                <c:pt idx="0">
                  <c:v>Übungsleiter, Trainer</c:v>
                </c:pt>
                <c:pt idx="1">
                  <c:v>Kosten Mähroboter (inkl. Simpact GmbH)</c:v>
                </c:pt>
                <c:pt idx="2">
                  <c:v>Laufende Kosten Sportgaststätte/-gelände</c:v>
                </c:pt>
                <c:pt idx="3">
                  <c:v>Kosten Sportbetrieb/Lizenzen</c:v>
                </c:pt>
                <c:pt idx="4">
                  <c:v>Instandhaltung Sportheim (u.a. Spülmaschine, Reperatur Vordach)</c:v>
                </c:pt>
                <c:pt idx="5">
                  <c:v>Ausgaben Eigenbtrieb, Faschingsball, Winterzauber</c:v>
                </c:pt>
                <c:pt idx="6">
                  <c:v>Abgaben Sportverbände </c:v>
                </c:pt>
                <c:pt idx="7">
                  <c:v>Zinsen, Kontoführung, Versicherungen, Steuern</c:v>
                </c:pt>
                <c:pt idx="8">
                  <c:v>Mitgliederpflege</c:v>
                </c:pt>
                <c:pt idx="9">
                  <c:v>Gesamtausgaben</c:v>
                </c:pt>
              </c:strCache>
            </c:strRef>
          </c:cat>
          <c:val>
            <c:numRef>
              <c:f>Tabelle1!$B$2:$B$12</c:f>
              <c:numCache>
                <c:formatCode>General</c:formatCode>
                <c:ptCount val="11"/>
                <c:pt idx="0">
                  <c:v>33064</c:v>
                </c:pt>
                <c:pt idx="1">
                  <c:v>26329.24</c:v>
                </c:pt>
                <c:pt idx="2">
                  <c:v>16258.46</c:v>
                </c:pt>
                <c:pt idx="3">
                  <c:v>14792.29</c:v>
                </c:pt>
                <c:pt idx="4">
                  <c:v>10370.23</c:v>
                </c:pt>
                <c:pt idx="5">
                  <c:v>8367.93</c:v>
                </c:pt>
                <c:pt idx="6">
                  <c:v>7895.35</c:v>
                </c:pt>
                <c:pt idx="7">
                  <c:v>5385.41</c:v>
                </c:pt>
                <c:pt idx="8">
                  <c:v>2375</c:v>
                </c:pt>
                <c:pt idx="9">
                  <c:v>124837.91000000003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892-4D99-B017-4B09180963DE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Spalte1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Tabelle1!$A$2:$A$12</c:f>
              <c:strCache>
                <c:ptCount val="10"/>
                <c:pt idx="0">
                  <c:v>Übungsleiter, Trainer</c:v>
                </c:pt>
                <c:pt idx="1">
                  <c:v>Kosten Mähroboter (inkl. Simpact GmbH)</c:v>
                </c:pt>
                <c:pt idx="2">
                  <c:v>Laufende Kosten Sportgaststätte/-gelände</c:v>
                </c:pt>
                <c:pt idx="3">
                  <c:v>Kosten Sportbetrieb/Lizenzen</c:v>
                </c:pt>
                <c:pt idx="4">
                  <c:v>Instandhaltung Sportheim (u.a. Spülmaschine, Reperatur Vordach)</c:v>
                </c:pt>
                <c:pt idx="5">
                  <c:v>Ausgaben Eigenbtrieb, Faschingsball, Winterzauber</c:v>
                </c:pt>
                <c:pt idx="6">
                  <c:v>Abgaben Sportverbände </c:v>
                </c:pt>
                <c:pt idx="7">
                  <c:v>Zinsen, Kontoführung, Versicherungen, Steuern</c:v>
                </c:pt>
                <c:pt idx="8">
                  <c:v>Mitgliederpflege</c:v>
                </c:pt>
                <c:pt idx="9">
                  <c:v>Gesamtausgaben</c:v>
                </c:pt>
              </c:strCache>
            </c:strRef>
          </c:cat>
          <c:val>
            <c:numRef>
              <c:f>Tabelle1!$C$2:$C$11</c:f>
              <c:numCache>
                <c:formatCode>General</c:formatCode>
                <c:ptCount val="10"/>
              </c:numCache>
            </c:numRef>
          </c:val>
          <c:extLst>
            <c:ext xmlns:c16="http://schemas.microsoft.com/office/drawing/2014/chart" uri="{C3380CC4-5D6E-409C-BE32-E72D297353CC}">
              <c16:uniqueId val="{0000000A-4892-4D99-B017-4B09180963DE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Spalte2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Tabelle1!$A$2:$A$12</c:f>
              <c:strCache>
                <c:ptCount val="10"/>
                <c:pt idx="0">
                  <c:v>Übungsleiter, Trainer</c:v>
                </c:pt>
                <c:pt idx="1">
                  <c:v>Kosten Mähroboter (inkl. Simpact GmbH)</c:v>
                </c:pt>
                <c:pt idx="2">
                  <c:v>Laufende Kosten Sportgaststätte/-gelände</c:v>
                </c:pt>
                <c:pt idx="3">
                  <c:v>Kosten Sportbetrieb/Lizenzen</c:v>
                </c:pt>
                <c:pt idx="4">
                  <c:v>Instandhaltung Sportheim (u.a. Spülmaschine, Reperatur Vordach)</c:v>
                </c:pt>
                <c:pt idx="5">
                  <c:v>Ausgaben Eigenbtrieb, Faschingsball, Winterzauber</c:v>
                </c:pt>
                <c:pt idx="6">
                  <c:v>Abgaben Sportverbände </c:v>
                </c:pt>
                <c:pt idx="7">
                  <c:v>Zinsen, Kontoführung, Versicherungen, Steuern</c:v>
                </c:pt>
                <c:pt idx="8">
                  <c:v>Mitgliederpflege</c:v>
                </c:pt>
                <c:pt idx="9">
                  <c:v>Gesamtausgaben</c:v>
                </c:pt>
              </c:strCache>
            </c:strRef>
          </c:cat>
          <c:val>
            <c:numRef>
              <c:f>Tabelle1!$D$2:$D$11</c:f>
              <c:numCache>
                <c:formatCode>General</c:formatCode>
                <c:ptCount val="10"/>
              </c:numCache>
            </c:numRef>
          </c:val>
          <c:extLst>
            <c:ext xmlns:c16="http://schemas.microsoft.com/office/drawing/2014/chart" uri="{C3380CC4-5D6E-409C-BE32-E72D297353CC}">
              <c16:uniqueId val="{0000000B-4892-4D99-B017-4B09180963D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2650624"/>
        <c:axId val="122652160"/>
        <c:axId val="111794368"/>
      </c:bar3DChart>
      <c:catAx>
        <c:axId val="1226506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22652160"/>
        <c:crosses val="autoZero"/>
        <c:auto val="1"/>
        <c:lblAlgn val="ctr"/>
        <c:lblOffset val="100"/>
        <c:noMultiLvlLbl val="0"/>
      </c:catAx>
      <c:valAx>
        <c:axId val="1226521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22650624"/>
        <c:crosses val="autoZero"/>
        <c:crossBetween val="between"/>
      </c:valAx>
      <c:serAx>
        <c:axId val="111794368"/>
        <c:scaling>
          <c:orientation val="minMax"/>
        </c:scaling>
        <c:delete val="1"/>
        <c:axPos val="b"/>
        <c:majorTickMark val="out"/>
        <c:minorTickMark val="none"/>
        <c:tickLblPos val="none"/>
        <c:crossAx val="122652160"/>
        <c:crosses val="autoZero"/>
      </c:ser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bg1"/>
          </a:solidFill>
        </a:defRPr>
      </a:pPr>
      <a:endParaRPr lang="de-DE"/>
    </a:p>
  </c:tx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1240239501312336E-2"/>
          <c:y val="1.8482225963831035E-4"/>
          <c:w val="0.90549125109361361"/>
          <c:h val="0.57324936799074844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Spalte1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-1.1107830271216098E-3"/>
                  <c:y val="-2.50468964311648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7F3-45CD-9A86-0CBF9B76EE60}"/>
                </c:ext>
              </c:extLst>
            </c:dLbl>
            <c:dLbl>
              <c:idx val="1"/>
              <c:layout>
                <c:manualLayout>
                  <c:x val="7.2503280839895014E-3"/>
                  <c:y val="1.353412422774281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24.050,64 €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704866579177603"/>
                      <c:h val="7.3007153806847205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F7F3-45CD-9A86-0CBF9B76EE60}"/>
                </c:ext>
              </c:extLst>
            </c:dLbl>
            <c:dLbl>
              <c:idx val="2"/>
              <c:layout>
                <c:manualLayout>
                  <c:x val="2.7250984251968504E-2"/>
                  <c:y val="-2.16953984347685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7F3-45CD-9A86-0CBF9B76EE60}"/>
                </c:ext>
              </c:extLst>
            </c:dLbl>
            <c:dLbl>
              <c:idx val="3"/>
              <c:layout>
                <c:manualLayout>
                  <c:x val="3.5473206474190729E-2"/>
                  <c:y val="-3.81880877970080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7F3-45CD-9A86-0CBF9B76EE60}"/>
                </c:ext>
              </c:extLst>
            </c:dLbl>
            <c:dLbl>
              <c:idx val="4"/>
              <c:layout>
                <c:manualLayout>
                  <c:x val="2.3167869641294837E-2"/>
                  <c:y val="-2.46011126875206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7F3-45CD-9A86-0CBF9B76EE60}"/>
                </c:ext>
              </c:extLst>
            </c:dLbl>
            <c:dLbl>
              <c:idx val="5"/>
              <c:layout>
                <c:manualLayout>
                  <c:x val="2.1639873140857392E-2"/>
                  <c:y val="-3.8794610440254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7F3-45CD-9A86-0CBF9B76EE60}"/>
                </c:ext>
              </c:extLst>
            </c:dLbl>
            <c:dLbl>
              <c:idx val="6"/>
              <c:layout>
                <c:manualLayout>
                  <c:x val="1.2694663167104112E-2"/>
                  <c:y val="-2.04624761315655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7F3-45CD-9A86-0CBF9B76EE60}"/>
                </c:ext>
              </c:extLst>
            </c:dLbl>
            <c:dLbl>
              <c:idx val="7"/>
              <c:layout>
                <c:manualLayout>
                  <c:x val="1.3243520341207196E-2"/>
                  <c:y val="-3.0537669727518198E-2"/>
                </c:manualLayout>
              </c:layout>
              <c:tx>
                <c:rich>
                  <a:bodyPr/>
                  <a:lstStyle/>
                  <a:p>
                    <a:fld id="{1F9F4073-3584-4D58-9043-262EAB42C4EA}" type="VALUE">
                      <a:rPr lang="en-US" sz="2400"/>
                      <a:pPr/>
                      <a:t>[WERT]</a:t>
                    </a:fld>
                    <a:endParaRPr lang="de-DE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F7F3-45CD-9A86-0CBF9B76EE60}"/>
                </c:ext>
              </c:extLst>
            </c:dLbl>
            <c:dLbl>
              <c:idx val="8"/>
              <c:layout>
                <c:manualLayout>
                  <c:x val="5.5555555555554482E-3"/>
                  <c:y val="-2.34818330957696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7F3-45CD-9A86-0CBF9B76EE60}"/>
                </c:ext>
              </c:extLst>
            </c:dLbl>
            <c:numFmt formatCode="#,##0.00\ &quot;€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Tabelle1!$A$2:$A$9</c:f>
              <c:strCache>
                <c:ptCount val="8"/>
                <c:pt idx="0">
                  <c:v>Mitgliedsbeiträge</c:v>
                </c:pt>
                <c:pt idx="1">
                  <c:v>Zuschüsse</c:v>
                </c:pt>
                <c:pt idx="2">
                  <c:v>Spenden</c:v>
                </c:pt>
                <c:pt idx="3">
                  <c:v>Mieteinnahmen</c:v>
                </c:pt>
                <c:pt idx="4">
                  <c:v>Bandenwerbung</c:v>
                </c:pt>
                <c:pt idx="5">
                  <c:v>Eigenbetrieb, Faschingsball, Provisionen</c:v>
                </c:pt>
                <c:pt idx="6">
                  <c:v>Versicherungsentschädigung</c:v>
                </c:pt>
                <c:pt idx="7">
                  <c:v>Gesamteinnahmen</c:v>
                </c:pt>
              </c:strCache>
            </c:strRef>
          </c:cat>
          <c:val>
            <c:numRef>
              <c:f>Tabelle1!$B$2:$B$9</c:f>
              <c:numCache>
                <c:formatCode>#,##0.00</c:formatCode>
                <c:ptCount val="8"/>
                <c:pt idx="0">
                  <c:v>39040.449999999997</c:v>
                </c:pt>
                <c:pt idx="1">
                  <c:v>29414.68</c:v>
                </c:pt>
                <c:pt idx="2" formatCode="General">
                  <c:v>22014</c:v>
                </c:pt>
                <c:pt idx="3" formatCode="General">
                  <c:v>15854.74</c:v>
                </c:pt>
                <c:pt idx="4" formatCode="General">
                  <c:v>10548.16</c:v>
                </c:pt>
                <c:pt idx="5" formatCode="General">
                  <c:v>7156.53</c:v>
                </c:pt>
                <c:pt idx="6" formatCode="General">
                  <c:v>3122.62</c:v>
                </c:pt>
                <c:pt idx="7" formatCode="General">
                  <c:v>127151.18000000001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7F3-45CD-9A86-0CBF9B76EE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0280960"/>
        <c:axId val="100282752"/>
        <c:axId val="97904384"/>
      </c:bar3DChart>
      <c:catAx>
        <c:axId val="100280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de-DE"/>
          </a:p>
        </c:txPr>
        <c:crossAx val="100282752"/>
        <c:crosses val="autoZero"/>
        <c:auto val="1"/>
        <c:lblAlgn val="ctr"/>
        <c:lblOffset val="100"/>
        <c:noMultiLvlLbl val="0"/>
      </c:catAx>
      <c:valAx>
        <c:axId val="100282752"/>
        <c:scaling>
          <c:orientation val="minMax"/>
        </c:scaling>
        <c:delete val="1"/>
        <c:axPos val="l"/>
        <c:numFmt formatCode="#,##0.00" sourceLinked="1"/>
        <c:majorTickMark val="out"/>
        <c:minorTickMark val="none"/>
        <c:tickLblPos val="none"/>
        <c:crossAx val="100280960"/>
        <c:crosses val="autoZero"/>
        <c:crossBetween val="between"/>
      </c:valAx>
      <c:serAx>
        <c:axId val="97904384"/>
        <c:scaling>
          <c:orientation val="minMax"/>
        </c:scaling>
        <c:delete val="1"/>
        <c:axPos val="b"/>
        <c:majorTickMark val="out"/>
        <c:minorTickMark val="none"/>
        <c:tickLblPos val="none"/>
        <c:crossAx val="100282752"/>
        <c:crosses val="autoZero"/>
      </c:ser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5320975503062117E-2"/>
          <c:y val="3.2020513406664335E-2"/>
          <c:w val="0.9197531714785655"/>
          <c:h val="0.70047367076352096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layout>
                <c:manualLayout>
                  <c:x val="-1.3888998250218729E-2"/>
                  <c:y val="-2.77512572950004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892-4D99-B017-4B09180963DE}"/>
                </c:ext>
              </c:extLst>
            </c:dLbl>
            <c:dLbl>
              <c:idx val="1"/>
              <c:layout>
                <c:manualLayout>
                  <c:x val="2.998433550079083E-2"/>
                  <c:y val="-3.8424817793077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892-4D99-B017-4B09180963DE}"/>
                </c:ext>
              </c:extLst>
            </c:dLbl>
            <c:dLbl>
              <c:idx val="2"/>
              <c:layout>
                <c:manualLayout>
                  <c:x val="3.2666902112933049E-2"/>
                  <c:y val="-3.41553935938466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892-4D99-B017-4B09180963DE}"/>
                </c:ext>
              </c:extLst>
            </c:dLbl>
            <c:dLbl>
              <c:idx val="3"/>
              <c:layout>
                <c:manualLayout>
                  <c:x val="1.2499999999999949E-2"/>
                  <c:y val="-1.06735604980771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892-4D99-B017-4B09180963DE}"/>
                </c:ext>
              </c:extLst>
            </c:dLbl>
            <c:dLbl>
              <c:idx val="4"/>
              <c:layout>
                <c:manualLayout>
                  <c:x val="4.3873336971323944E-2"/>
                  <c:y val="-2.88185293010246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364197071904614"/>
                      <c:h val="3.436886480380819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4892-4D99-B017-4B09180963DE}"/>
                </c:ext>
              </c:extLst>
            </c:dLbl>
            <c:dLbl>
              <c:idx val="5"/>
              <c:layout>
                <c:manualLayout>
                  <c:x val="2.361111111111111E-2"/>
                  <c:y val="-3.9135936391272494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7.306,66 €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4892-4D99-B017-4B09180963DE}"/>
                </c:ext>
              </c:extLst>
            </c:dLbl>
            <c:dLbl>
              <c:idx val="6"/>
              <c:layout>
                <c:manualLayout>
                  <c:x val="4.5357237606964702E-2"/>
                  <c:y val="-2.98859693946158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892-4D99-B017-4B09180963DE}"/>
                </c:ext>
              </c:extLst>
            </c:dLbl>
            <c:dLbl>
              <c:idx val="7"/>
              <c:layout>
                <c:manualLayout>
                  <c:x val="3.3333333333333333E-2"/>
                  <c:y val="-1.06735604980770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892-4D99-B017-4B09180963DE}"/>
                </c:ext>
              </c:extLst>
            </c:dLbl>
            <c:dLbl>
              <c:idx val="8"/>
              <c:layout>
                <c:manualLayout>
                  <c:x val="4.1238124890162722E-2"/>
                  <c:y val="-1.06735604980770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892-4D99-B017-4B09180963DE}"/>
                </c:ext>
              </c:extLst>
            </c:dLbl>
            <c:numFmt formatCode="#,##0.00\ &quot;€&quot;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Tabelle1!$A$2:$A$12</c:f>
              <c:strCache>
                <c:ptCount val="10"/>
                <c:pt idx="0">
                  <c:v>Übungsleiter, Trainer</c:v>
                </c:pt>
                <c:pt idx="1">
                  <c:v>Kosten Mähroboter (inkl. Simpact GmbH)</c:v>
                </c:pt>
                <c:pt idx="2">
                  <c:v>Laufende Kosten Sportgaststätte/-gelände</c:v>
                </c:pt>
                <c:pt idx="3">
                  <c:v>Kosten Sportbetrieb/Lizenzen</c:v>
                </c:pt>
                <c:pt idx="4">
                  <c:v>Instandhaltung Sportheim (u.a. Spülmaschine, Reperatur Vordach)</c:v>
                </c:pt>
                <c:pt idx="5">
                  <c:v>Ausgaben Eigenbtrieb, Faschingsball, Winterzauber</c:v>
                </c:pt>
                <c:pt idx="6">
                  <c:v>Abgaben Sportverbände </c:v>
                </c:pt>
                <c:pt idx="7">
                  <c:v>Zinsen, Kontoführung, Versicherungen, Steuern</c:v>
                </c:pt>
                <c:pt idx="8">
                  <c:v>Mitgliederpflege</c:v>
                </c:pt>
                <c:pt idx="9">
                  <c:v>Gesamtausgaben</c:v>
                </c:pt>
              </c:strCache>
            </c:strRef>
          </c:cat>
          <c:val>
            <c:numRef>
              <c:f>Tabelle1!$B$2:$B$12</c:f>
              <c:numCache>
                <c:formatCode>General</c:formatCode>
                <c:ptCount val="11"/>
                <c:pt idx="0">
                  <c:v>33064</c:v>
                </c:pt>
                <c:pt idx="1">
                  <c:v>26329.24</c:v>
                </c:pt>
                <c:pt idx="2">
                  <c:v>16258.46</c:v>
                </c:pt>
                <c:pt idx="3">
                  <c:v>14792.29</c:v>
                </c:pt>
                <c:pt idx="4">
                  <c:v>10370.23</c:v>
                </c:pt>
                <c:pt idx="5">
                  <c:v>8367.93</c:v>
                </c:pt>
                <c:pt idx="6">
                  <c:v>7895.35</c:v>
                </c:pt>
                <c:pt idx="7">
                  <c:v>5385.41</c:v>
                </c:pt>
                <c:pt idx="8">
                  <c:v>2375</c:v>
                </c:pt>
                <c:pt idx="9">
                  <c:v>124837.91000000003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892-4D99-B017-4B09180963DE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Spalte1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Tabelle1!$A$2:$A$12</c:f>
              <c:strCache>
                <c:ptCount val="10"/>
                <c:pt idx="0">
                  <c:v>Übungsleiter, Trainer</c:v>
                </c:pt>
                <c:pt idx="1">
                  <c:v>Kosten Mähroboter (inkl. Simpact GmbH)</c:v>
                </c:pt>
                <c:pt idx="2">
                  <c:v>Laufende Kosten Sportgaststätte/-gelände</c:v>
                </c:pt>
                <c:pt idx="3">
                  <c:v>Kosten Sportbetrieb/Lizenzen</c:v>
                </c:pt>
                <c:pt idx="4">
                  <c:v>Instandhaltung Sportheim (u.a. Spülmaschine, Reperatur Vordach)</c:v>
                </c:pt>
                <c:pt idx="5">
                  <c:v>Ausgaben Eigenbtrieb, Faschingsball, Winterzauber</c:v>
                </c:pt>
                <c:pt idx="6">
                  <c:v>Abgaben Sportverbände </c:v>
                </c:pt>
                <c:pt idx="7">
                  <c:v>Zinsen, Kontoführung, Versicherungen, Steuern</c:v>
                </c:pt>
                <c:pt idx="8">
                  <c:v>Mitgliederpflege</c:v>
                </c:pt>
                <c:pt idx="9">
                  <c:v>Gesamtausgaben</c:v>
                </c:pt>
              </c:strCache>
            </c:strRef>
          </c:cat>
          <c:val>
            <c:numRef>
              <c:f>Tabelle1!$C$2:$C$11</c:f>
              <c:numCache>
                <c:formatCode>General</c:formatCode>
                <c:ptCount val="10"/>
              </c:numCache>
            </c:numRef>
          </c:val>
          <c:extLst>
            <c:ext xmlns:c16="http://schemas.microsoft.com/office/drawing/2014/chart" uri="{C3380CC4-5D6E-409C-BE32-E72D297353CC}">
              <c16:uniqueId val="{0000000A-4892-4D99-B017-4B09180963DE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Spalte2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Tabelle1!$A$2:$A$12</c:f>
              <c:strCache>
                <c:ptCount val="10"/>
                <c:pt idx="0">
                  <c:v>Übungsleiter, Trainer</c:v>
                </c:pt>
                <c:pt idx="1">
                  <c:v>Kosten Mähroboter (inkl. Simpact GmbH)</c:v>
                </c:pt>
                <c:pt idx="2">
                  <c:v>Laufende Kosten Sportgaststätte/-gelände</c:v>
                </c:pt>
                <c:pt idx="3">
                  <c:v>Kosten Sportbetrieb/Lizenzen</c:v>
                </c:pt>
                <c:pt idx="4">
                  <c:v>Instandhaltung Sportheim (u.a. Spülmaschine, Reperatur Vordach)</c:v>
                </c:pt>
                <c:pt idx="5">
                  <c:v>Ausgaben Eigenbtrieb, Faschingsball, Winterzauber</c:v>
                </c:pt>
                <c:pt idx="6">
                  <c:v>Abgaben Sportverbände </c:v>
                </c:pt>
                <c:pt idx="7">
                  <c:v>Zinsen, Kontoführung, Versicherungen, Steuern</c:v>
                </c:pt>
                <c:pt idx="8">
                  <c:v>Mitgliederpflege</c:v>
                </c:pt>
                <c:pt idx="9">
                  <c:v>Gesamtausgaben</c:v>
                </c:pt>
              </c:strCache>
            </c:strRef>
          </c:cat>
          <c:val>
            <c:numRef>
              <c:f>Tabelle1!$D$2:$D$11</c:f>
              <c:numCache>
                <c:formatCode>General</c:formatCode>
                <c:ptCount val="10"/>
              </c:numCache>
            </c:numRef>
          </c:val>
          <c:extLst>
            <c:ext xmlns:c16="http://schemas.microsoft.com/office/drawing/2014/chart" uri="{C3380CC4-5D6E-409C-BE32-E72D297353CC}">
              <c16:uniqueId val="{0000000B-4892-4D99-B017-4B09180963D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2650624"/>
        <c:axId val="122652160"/>
        <c:axId val="111794368"/>
      </c:bar3DChart>
      <c:catAx>
        <c:axId val="1226506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22652160"/>
        <c:crosses val="autoZero"/>
        <c:auto val="1"/>
        <c:lblAlgn val="ctr"/>
        <c:lblOffset val="100"/>
        <c:noMultiLvlLbl val="0"/>
      </c:catAx>
      <c:valAx>
        <c:axId val="1226521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22650624"/>
        <c:crosses val="autoZero"/>
        <c:crossBetween val="between"/>
      </c:valAx>
      <c:serAx>
        <c:axId val="111794368"/>
        <c:scaling>
          <c:orientation val="minMax"/>
        </c:scaling>
        <c:delete val="1"/>
        <c:axPos val="b"/>
        <c:majorTickMark val="out"/>
        <c:minorTickMark val="none"/>
        <c:tickLblPos val="none"/>
        <c:crossAx val="122652160"/>
        <c:crosses val="autoZero"/>
      </c:ser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bg1"/>
          </a:solidFill>
        </a:defRPr>
      </a:pPr>
      <a:endParaRPr lang="de-DE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1"/>
          <c:h val="0.95303633380846087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Kassenbestand</c:v>
                </c:pt>
              </c:strCache>
            </c:strRef>
          </c:tx>
          <c:spPr>
            <a:solidFill>
              <a:srgbClr val="C00000"/>
            </a:solidFill>
            <a:ln w="1270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matte"/>
          </c:spPr>
          <c:invertIfNegative val="0"/>
          <c:dLbls>
            <c:dLbl>
              <c:idx val="0"/>
              <c:layout>
                <c:manualLayout>
                  <c:x val="-0.73535235019053891"/>
                  <c:y val="-3.49664509156048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335-4E01-A263-4D4FBEF74988}"/>
                </c:ext>
              </c:extLst>
            </c:dLbl>
            <c:dLbl>
              <c:idx val="1"/>
              <c:layout>
                <c:manualLayout>
                  <c:x val="-0.73100561093934457"/>
                  <c:y val="-2.42929112128830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335-4E01-A263-4D4FBEF74988}"/>
                </c:ext>
              </c:extLst>
            </c:dLbl>
            <c:dLbl>
              <c:idx val="2"/>
              <c:layout>
                <c:manualLayout>
                  <c:x val="-0.7070344713279374"/>
                  <c:y val="-2.64703098832640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335-4E01-A263-4D4FBEF74988}"/>
                </c:ext>
              </c:extLst>
            </c:dLbl>
            <c:dLbl>
              <c:idx val="3"/>
              <c:layout>
                <c:manualLayout>
                  <c:x val="-0.68351337204628571"/>
                  <c:y val="-1.77180244719038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335-4E01-A263-4D4FBEF74988}"/>
                </c:ext>
              </c:extLst>
            </c:dLbl>
            <c:dLbl>
              <c:idx val="4"/>
              <c:layout>
                <c:manualLayout>
                  <c:x val="-0.65031505081187913"/>
                  <c:y val="-6.83103111999909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335-4E01-A263-4D4FBEF74988}"/>
                </c:ext>
              </c:extLst>
            </c:dLbl>
            <c:dLbl>
              <c:idx val="5"/>
              <c:layout>
                <c:manualLayout>
                  <c:x val="-0.61891068110769987"/>
                  <c:y val="1.87856356152471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335-4E01-A263-4D4FBEF74988}"/>
                </c:ext>
              </c:extLst>
            </c:dLbl>
            <c:dLbl>
              <c:idx val="6"/>
              <c:layout>
                <c:manualLayout>
                  <c:x val="-0.75064980445201845"/>
                  <c:y val="1.27655390531542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335-4E01-A263-4D4FBEF74988}"/>
                </c:ext>
              </c:extLst>
            </c:dLbl>
            <c:dLbl>
              <c:idx val="7"/>
              <c:layout>
                <c:manualLayout>
                  <c:x val="-0.6462511392139807"/>
                  <c:y val="-1.54979350716861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335-4E01-A263-4D4FBEF74988}"/>
                </c:ext>
              </c:extLst>
            </c:dLbl>
            <c:dLbl>
              <c:idx val="8"/>
              <c:layout>
                <c:manualLayout>
                  <c:x val="-0.56698804017259152"/>
                  <c:y val="-1.98100416826114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335-4E01-A263-4D4FBEF74988}"/>
                </c:ext>
              </c:extLst>
            </c:dLbl>
            <c:dLbl>
              <c:idx val="9"/>
              <c:layout>
                <c:manualLayout>
                  <c:x val="-0.46339544025370261"/>
                  <c:y val="-2.1987440352992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335-4E01-A263-4D4FBEF74988}"/>
                </c:ext>
              </c:extLst>
            </c:dLbl>
            <c:dLbl>
              <c:idx val="10"/>
              <c:layout>
                <c:manualLayout>
                  <c:x val="-0.41709773891428503"/>
                  <c:y val="-2.17312959739727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335-4E01-A263-4D4FBEF74988}"/>
                </c:ext>
              </c:extLst>
            </c:dLbl>
            <c:dLbl>
              <c:idx val="11"/>
              <c:layout>
                <c:manualLayout>
                  <c:x val="-0.3455691011748469"/>
                  <c:y val="-1.7860181498820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335-4E01-A263-4D4FBEF74988}"/>
                </c:ext>
              </c:extLst>
            </c:dLbl>
            <c:dLbl>
              <c:idx val="12"/>
              <c:layout>
                <c:manualLayout>
                  <c:x val="-0.30685389066978103"/>
                  <c:y val="-1.60335720273505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335-4E01-A263-4D4FBEF74988}"/>
                </c:ext>
              </c:extLst>
            </c:dLbl>
            <c:dLbl>
              <c:idx val="13"/>
              <c:layout>
                <c:manualLayout>
                  <c:x val="-0.30111830392828987"/>
                  <c:y val="-1.60335720273504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335-4E01-A263-4D4FBEF74988}"/>
                </c:ext>
              </c:extLst>
            </c:dLbl>
            <c:numFmt formatCode="#,##0.00\ &quot;€&quot;" sourceLinked="0"/>
            <c:spPr>
              <a:noFill/>
              <a:ln>
                <a:solidFill>
                  <a:srgbClr val="C00000"/>
                </a:solidFill>
              </a:ln>
              <a:effectLst/>
            </c:spPr>
            <c:txPr>
              <a:bodyPr/>
              <a:lstStyle/>
              <a:p>
                <a:pPr>
                  <a:defRPr sz="16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Tabelle1!$A$2:$A$15</c:f>
              <c:numCache>
                <c:formatCode>General</c:formatCode>
                <c:ptCount val="14"/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</c:numCache>
            </c:numRef>
          </c:cat>
          <c:val>
            <c:numRef>
              <c:f>Tabelle1!$B$2:$B$15</c:f>
              <c:numCache>
                <c:formatCode>General</c:formatCode>
                <c:ptCount val="14"/>
                <c:pt idx="3">
                  <c:v>180340.54</c:v>
                </c:pt>
                <c:pt idx="4">
                  <c:v>168239.46</c:v>
                </c:pt>
                <c:pt idx="5">
                  <c:v>154956.9</c:v>
                </c:pt>
                <c:pt idx="6">
                  <c:v>206103.7</c:v>
                </c:pt>
                <c:pt idx="7">
                  <c:v>165507.20000000001</c:v>
                </c:pt>
                <c:pt idx="8">
                  <c:v>134851.38</c:v>
                </c:pt>
                <c:pt idx="9">
                  <c:v>94449.79</c:v>
                </c:pt>
                <c:pt idx="10">
                  <c:v>75913.95</c:v>
                </c:pt>
                <c:pt idx="11">
                  <c:v>48088.959999999999</c:v>
                </c:pt>
                <c:pt idx="12">
                  <c:v>32558.07</c:v>
                </c:pt>
                <c:pt idx="13">
                  <c:v>30244.799999999999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335-4E01-A263-4D4FBEF74988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Jahresüberschuss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chemeClr val="tx1"/>
              </a:solidFill>
            </a:ln>
          </c:spPr>
          <c:invertIfNegative val="0"/>
          <c:dPt>
            <c:idx val="6"/>
            <c:invertIfNegative val="0"/>
            <c:bubble3D val="0"/>
            <c:spPr>
              <a:solidFill>
                <a:srgbClr val="C00000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0-B335-4E01-A263-4D4FBEF74988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1-B335-4E01-A263-4D4FBEF74988}"/>
              </c:ext>
            </c:extLst>
          </c:dPt>
          <c:dLbls>
            <c:dLbl>
              <c:idx val="0"/>
              <c:layout>
                <c:manualLayout>
                  <c:x val="9.4592132039529486E-2"/>
                  <c:y val="-2.5701876746205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B335-4E01-A263-4D4FBEF74988}"/>
                </c:ext>
              </c:extLst>
            </c:dLbl>
            <c:dLbl>
              <c:idx val="1"/>
              <c:layout>
                <c:manualLayout>
                  <c:x val="8.3120958556546956E-2"/>
                  <c:y val="-1.71203542541912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B335-4E01-A263-4D4FBEF74988}"/>
                </c:ext>
              </c:extLst>
            </c:dLbl>
            <c:dLbl>
              <c:idx val="2"/>
              <c:layout>
                <c:manualLayout>
                  <c:x val="7.1694834268640428E-2"/>
                  <c:y val="-2.13470794054433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B335-4E01-A263-4D4FBEF74988}"/>
                </c:ext>
              </c:extLst>
            </c:dLbl>
            <c:dLbl>
              <c:idx val="3"/>
              <c:layout>
                <c:manualLayout>
                  <c:x val="0.10158164449659161"/>
                  <c:y val="-2.14751515949530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B335-4E01-A263-4D4FBEF74988}"/>
                </c:ext>
              </c:extLst>
            </c:dLbl>
            <c:dLbl>
              <c:idx val="4"/>
              <c:layout>
                <c:manualLayout>
                  <c:x val="9.4637181234605419E-2"/>
                  <c:y val="-2.35244780758242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B335-4E01-A263-4D4FBEF74988}"/>
                </c:ext>
              </c:extLst>
            </c:dLbl>
            <c:dLbl>
              <c:idx val="5"/>
              <c:layout>
                <c:manualLayout>
                  <c:x val="9.1589303988807019E-2"/>
                  <c:y val="-1.49429555838103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B335-4E01-A263-4D4FBEF74988}"/>
                </c:ext>
              </c:extLst>
            </c:dLbl>
            <c:dLbl>
              <c:idx val="6"/>
              <c:layout>
                <c:manualLayout>
                  <c:x val="-0.36693590520833014"/>
                  <c:y val="-1.9817852494792045E-2"/>
                </c:manualLayout>
              </c:layout>
              <c:numFmt formatCode="#,##0.00\ &quot;€&quot;" sourceLinked="0"/>
              <c:spPr>
                <a:solidFill>
                  <a:schemeClr val="bg1"/>
                </a:solidFill>
                <a:ln>
                  <a:solidFill>
                    <a:srgbClr val="C00000"/>
                  </a:solidFill>
                </a:ln>
                <a:effectLst/>
              </c:spPr>
              <c:txPr>
                <a:bodyPr anchor="ctr" anchorCtr="1"/>
                <a:lstStyle/>
                <a:p>
                  <a:pPr>
                    <a:defRPr sz="1400">
                      <a:latin typeface="Arial" pitchFamily="34" charset="0"/>
                      <a:cs typeface="Arial" pitchFamily="34" charset="0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B335-4E01-A263-4D4FBEF74988}"/>
                </c:ext>
              </c:extLst>
            </c:dLbl>
            <c:dLbl>
              <c:idx val="7"/>
              <c:layout>
                <c:manualLayout>
                  <c:x val="2.1463401085516191E-2"/>
                  <c:y val="-1.9340443654408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B335-4E01-A263-4D4FBEF74988}"/>
                </c:ext>
              </c:extLst>
            </c:dLbl>
            <c:dLbl>
              <c:idx val="8"/>
              <c:layout>
                <c:manualLayout>
                  <c:x val="4.722860513240168E-2"/>
                  <c:y val="-2.35671688056608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B335-4E01-A263-4D4FBEF74988}"/>
                </c:ext>
              </c:extLst>
            </c:dLbl>
            <c:dLbl>
              <c:idx val="9"/>
              <c:layout>
                <c:manualLayout>
                  <c:x val="2.230556135135843E-2"/>
                  <c:y val="-2.5872639665551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335-4E01-A263-4D4FBEF74988}"/>
                </c:ext>
              </c:extLst>
            </c:dLbl>
            <c:dLbl>
              <c:idx val="10"/>
              <c:layout>
                <c:manualLayout>
                  <c:x val="7.8774332210603523E-2"/>
                  <c:y val="-2.13897701352798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B335-4E01-A263-4D4FBEF74988}"/>
                </c:ext>
              </c:extLst>
            </c:dLbl>
            <c:dLbl>
              <c:idx val="11"/>
              <c:layout>
                <c:manualLayout>
                  <c:x val="5.448807404416673E-2"/>
                  <c:y val="-1.11626134367630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B335-4E01-A263-4D4FBEF74988}"/>
                </c:ext>
              </c:extLst>
            </c:dLbl>
            <c:dLbl>
              <c:idx val="12"/>
              <c:layout>
                <c:manualLayout>
                  <c:x val="8.459990443699570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B335-4E01-A263-4D4FBEF74988}"/>
                </c:ext>
              </c:extLst>
            </c:dLbl>
            <c:dLbl>
              <c:idx val="13"/>
              <c:layout>
                <c:manualLayout>
                  <c:x val="0.11901342488594312"/>
                  <c:y val="-6.1238630170582271E-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B335-4E01-A263-4D4FBEF74988}"/>
                </c:ext>
              </c:extLst>
            </c:dLbl>
            <c:numFmt formatCode="#,##0.00\ &quot;€&quot;" sourceLinked="0"/>
            <c:spPr>
              <a:solidFill>
                <a:schemeClr val="bg1"/>
              </a:solidFill>
              <a:ln>
                <a:solidFill>
                  <a:srgbClr val="00B050"/>
                </a:solidFill>
              </a:ln>
              <a:effectLst/>
            </c:spPr>
            <c:txPr>
              <a:bodyPr anchor="ctr" anchorCtr="1"/>
              <a:lstStyle/>
              <a:p>
                <a:pPr>
                  <a:defRPr sz="1400">
                    <a:latin typeface="Arial" pitchFamily="34" charset="0"/>
                    <a:cs typeface="Arial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Tabelle1!$A$2:$A$15</c:f>
              <c:numCache>
                <c:formatCode>General</c:formatCode>
                <c:ptCount val="14"/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</c:numCache>
            </c:numRef>
          </c:cat>
          <c:val>
            <c:numRef>
              <c:f>Tabelle1!$C$2:$C$15</c:f>
              <c:numCache>
                <c:formatCode>General</c:formatCode>
                <c:ptCount val="14"/>
                <c:pt idx="3">
                  <c:v>9326.19</c:v>
                </c:pt>
                <c:pt idx="4">
                  <c:v>12101.08</c:v>
                </c:pt>
                <c:pt idx="5">
                  <c:v>13283.17</c:v>
                </c:pt>
                <c:pt idx="6">
                  <c:v>-51447.4</c:v>
                </c:pt>
                <c:pt idx="7">
                  <c:v>40596.53</c:v>
                </c:pt>
                <c:pt idx="8">
                  <c:v>30655.78</c:v>
                </c:pt>
                <c:pt idx="9">
                  <c:v>40401.589999999997</c:v>
                </c:pt>
                <c:pt idx="10">
                  <c:v>18535.84</c:v>
                </c:pt>
                <c:pt idx="11">
                  <c:v>27824.99</c:v>
                </c:pt>
                <c:pt idx="12">
                  <c:v>15530.89</c:v>
                </c:pt>
                <c:pt idx="13">
                  <c:v>2313.27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B335-4E01-A263-4D4FBEF74988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Spalte1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Tabelle1!$A$2:$A$15</c:f>
              <c:numCache>
                <c:formatCode>General</c:formatCode>
                <c:ptCount val="14"/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</c:numCache>
            </c:numRef>
          </c:cat>
          <c:val>
            <c:numRef>
              <c:f>Tabelle1!$D$2:$D$15</c:f>
              <c:numCache>
                <c:formatCode>General</c:formatCode>
                <c:ptCount val="14"/>
              </c:numCache>
            </c:numRef>
          </c:val>
          <c:extLst>
            <c:ext xmlns:c16="http://schemas.microsoft.com/office/drawing/2014/chart" uri="{C3380CC4-5D6E-409C-BE32-E72D297353CC}">
              <c16:uniqueId val="{0000001F-B335-4E01-A263-4D4FBEF7498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gapDepth val="245"/>
        <c:shape val="box"/>
        <c:axId val="123260288"/>
        <c:axId val="123282560"/>
        <c:axId val="0"/>
      </c:bar3DChart>
      <c:catAx>
        <c:axId val="1232602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txPr>
          <a:bodyPr anchor="ctr" anchorCtr="0"/>
          <a:lstStyle/>
          <a:p>
            <a:pPr>
              <a:defRPr sz="1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de-DE"/>
          </a:p>
        </c:txPr>
        <c:crossAx val="123282560"/>
        <c:crosses val="autoZero"/>
        <c:auto val="1"/>
        <c:lblAlgn val="ctr"/>
        <c:lblOffset val="100"/>
        <c:noMultiLvlLbl val="0"/>
      </c:catAx>
      <c:valAx>
        <c:axId val="1232825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1232602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B-Jugend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B00-4625-874B-2F2AEFE42F3A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B00-4625-874B-2F2AEFE42F3A}"/>
              </c:ext>
            </c:extLst>
          </c:dPt>
          <c:dPt>
            <c:idx val="2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B00-4625-874B-2F2AEFE42F3A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00-4625-874B-2F2AEFE42F3A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00-4625-874B-2F2AEFE42F3A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B00-4625-874B-2F2AEFE42F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FC Arnsberg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8</c:v>
                </c:pt>
                <c:pt idx="1">
                  <c:v>5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00-4625-874B-2F2AEFE42F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G-Jugend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EE-41AD-A8E1-611CA7B89E22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AEEE-41AD-A8E1-611CA7B89E22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EE-41AD-A8E1-611CA7B89E22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EEE-41AD-A8E1-611CA7B89E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Tabelle1!$A$2:$A$3</c:f>
              <c:strCache>
                <c:ptCount val="2"/>
                <c:pt idx="0">
                  <c:v>FC Böhmfeld</c:v>
                </c:pt>
                <c:pt idx="1">
                  <c:v>SpVgg Hofstetten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21</c:v>
                </c:pt>
                <c:pt idx="1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EE-41AD-A8E1-611CA7B89E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F-Jugend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40-4648-A19F-B6BD0BC2C672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40-4648-A19F-B6BD0BC2C67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A40-4648-A19F-B6BD0BC2C672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A40-4648-A19F-B6BD0BC2C672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A40-4648-A19F-B6BD0BC2C672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A40-4648-A19F-B6BD0BC2C6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SV Lippertshofen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13</c:v>
                </c:pt>
                <c:pt idx="1">
                  <c:v>12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A40-4648-A19F-B6BD0BC2C6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E-Jugend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9E-4FDC-A39E-A99D5EE7F068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E9E-4FDC-A39E-A99D5EE7F06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E9E-4FDC-A39E-A99D5EE7F068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9E-4FDC-A39E-A99D5EE7F068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E9E-4FDC-A39E-A99D5EE7F068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E9E-4FDC-A39E-A99D5EE7F0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SV Lippertshofen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15</c:v>
                </c:pt>
                <c:pt idx="1">
                  <c:v>4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E9E-4FDC-A39E-A99D5EE7F0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D-Jugend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215-47BE-BEB3-6F506CD85293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215-47BE-BEB3-6F506CD85293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215-47BE-BEB3-6F506CD85293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215-47BE-BEB3-6F506CD852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Tabelle1!$A$2:$A$3</c:f>
              <c:strCache>
                <c:ptCount val="2"/>
                <c:pt idx="0">
                  <c:v>FC Böhmfeld</c:v>
                </c:pt>
                <c:pt idx="1">
                  <c:v>SpVgg Hofstetten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10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215-47BE-BEB3-6F506CD852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375000000000003E-2"/>
          <c:y val="6.2884220843768518E-2"/>
          <c:w val="0.96562499999999996"/>
          <c:h val="0.68217995311393009"/>
        </c:manualLayout>
      </c:layout>
      <c:lineChart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Spalte1</c:v>
                </c:pt>
              </c:strCache>
            </c:strRef>
          </c:tx>
          <c:spPr>
            <a:ln w="25400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dk1">
                  <a:tint val="88500"/>
                </a:schemeClr>
              </a:outerShdw>
            </a:effectLst>
          </c:spPr>
          <c:marker>
            <c:symbol val="none"/>
          </c:marker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7764517716535433E-2"/>
                      <c:h val="9.428360455663917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32EA-4DF8-8C1B-AEC847DD70C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801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6202017716535439E-2"/>
                      <c:h val="9.4283604556639172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0-BC44-4680-A13F-39B3BC710D28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4639517716535431E-2"/>
                      <c:h val="9.428360455663917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32EA-4DF8-8C1B-AEC847DD70C2}"/>
                </c:ext>
              </c:extLst>
            </c:dLbl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4639517716535431E-2"/>
                      <c:h val="9.428360455663917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2EA-4DF8-8C1B-AEC847DD70C2}"/>
                </c:ext>
              </c:extLst>
            </c:dLbl>
            <c:dLbl>
              <c:idx val="4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7764517716535433E-2"/>
                      <c:h val="9.428360455663917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32EA-4DF8-8C1B-AEC847DD70C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913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3077017716535436E-2"/>
                      <c:h val="9.4283604556639172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0-CC32-478C-980C-23D74B516BAD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932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995201771653542E-2"/>
                      <c:h val="9.4283604556639172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BC44-4680-A13F-39B3BC710D28}"/>
                </c:ext>
              </c:extLst>
            </c:dLbl>
            <c:spPr>
              <a:solidFill>
                <a:schemeClr val="lt1"/>
              </a:solidFill>
              <a:ln>
                <a:solidFill>
                  <a:schemeClr val="dk1">
                    <a:tint val="885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solidFill>
                    <a:schemeClr val="dk1">
                      <a:tint val="88500"/>
                    </a:schemeClr>
                  </a:solidFill>
                  <a:ln>
                    <a:noFill/>
                  </a:ln>
                </c15:spPr>
                <c15:showLeaderLines val="1"/>
                <c15:leaderLines>
                  <c:spPr>
                    <a:ln w="9525">
                      <a:solidFill>
                        <a:schemeClr val="dk1">
                          <a:tint val="88500"/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Tabelle1!$A$2:$A$8</c:f>
              <c:strCache>
                <c:ptCount val="7"/>
                <c:pt idx="0">
                  <c:v>2000</c:v>
                </c:pt>
                <c:pt idx="1">
                  <c:v>2010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März 2025</c:v>
                </c:pt>
              </c:strCache>
            </c:strRef>
          </c:cat>
          <c:val>
            <c:numRef>
              <c:f>Tabelle1!$B$2:$B$8</c:f>
              <c:numCache>
                <c:formatCode>General</c:formatCode>
                <c:ptCount val="7"/>
                <c:pt idx="0">
                  <c:v>695</c:v>
                </c:pt>
                <c:pt idx="1">
                  <c:v>801</c:v>
                </c:pt>
                <c:pt idx="2">
                  <c:v>801</c:v>
                </c:pt>
                <c:pt idx="3">
                  <c:v>847</c:v>
                </c:pt>
                <c:pt idx="4">
                  <c:v>896</c:v>
                </c:pt>
                <c:pt idx="5">
                  <c:v>913</c:v>
                </c:pt>
                <c:pt idx="6">
                  <c:v>921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BD6-4678-96C9-82D1AD54616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2857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1832616208"/>
        <c:axId val="1832619568"/>
      </c:lineChart>
      <c:catAx>
        <c:axId val="183261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spc="30" baseline="0">
                <a:solidFill>
                  <a:schemeClr val="lt1"/>
                </a:solidFill>
                <a:effectLst>
                  <a:outerShdw blurRad="50800" dist="38100" dir="5400000" algn="t" rotWithShape="0">
                    <a:srgbClr val="FF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de-DE"/>
          </a:p>
        </c:txPr>
        <c:crossAx val="1832619568"/>
        <c:crosses val="autoZero"/>
        <c:auto val="1"/>
        <c:lblAlgn val="ctr"/>
        <c:lblOffset val="100"/>
        <c:noMultiLvlLbl val="0"/>
      </c:catAx>
      <c:valAx>
        <c:axId val="18326195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83261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>
          <a:effectLst>
            <a:outerShdw blurRad="50800" dist="38100" dir="5400000" algn="t" rotWithShape="0">
              <a:srgbClr val="FF0000">
                <a:alpha val="40000"/>
              </a:srgbClr>
            </a:outerShdw>
          </a:effectLst>
        </a:defRPr>
      </a:pPr>
      <a:endParaRPr lang="de-DE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C-Jugend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91F-4D29-B7C0-E817D02A540C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91F-4D29-B7C0-E817D02A540C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91F-4D29-B7C0-E817D02A540C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91F-4D29-B7C0-E817D02A54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Tabelle1!$A$2:$A$3</c:f>
              <c:strCache>
                <c:ptCount val="2"/>
                <c:pt idx="0">
                  <c:v>FC Böhmfeld</c:v>
                </c:pt>
                <c:pt idx="1">
                  <c:v>SpVgg Hofstetten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7</c:v>
                </c:pt>
                <c:pt idx="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91F-4D29-B7C0-E817D02A54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A-Jugend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40A-4F19-BC51-27D6D5BAEA2E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40A-4F19-BC51-27D6D5BAEA2E}"/>
              </c:ext>
            </c:extLst>
          </c:dPt>
          <c:dPt>
            <c:idx val="2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40A-4F19-BC51-27D6D5BAEA2E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0A-4F19-BC51-27D6D5BAEA2E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40A-4F19-BC51-27D6D5BAEA2E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40A-4F19-BC51-27D6D5BAEA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FC Arnsberg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5</c:v>
                </c:pt>
                <c:pt idx="1">
                  <c:v>5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40A-4F19-BC51-27D6D5BAEA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B-Jugend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B00-4625-874B-2F2AEFE42F3A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B00-4625-874B-2F2AEFE42F3A}"/>
              </c:ext>
            </c:extLst>
          </c:dPt>
          <c:dPt>
            <c:idx val="2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B00-4625-874B-2F2AEFE42F3A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00-4625-874B-2F2AEFE42F3A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00-4625-874B-2F2AEFE42F3A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B00-4625-874B-2F2AEFE42F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FC Arnsberg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8</c:v>
                </c:pt>
                <c:pt idx="1">
                  <c:v>5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00-4625-874B-2F2AEFE42F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G-Jugend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EE-41AD-A8E1-611CA7B89E22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AEEE-41AD-A8E1-611CA7B89E22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EE-41AD-A8E1-611CA7B89E22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EEE-41AD-A8E1-611CA7B89E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Tabelle1!$A$2:$A$3</c:f>
              <c:strCache>
                <c:ptCount val="2"/>
                <c:pt idx="0">
                  <c:v>FC Böhmfeld</c:v>
                </c:pt>
                <c:pt idx="1">
                  <c:v>SpVgg Hofstetten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21</c:v>
                </c:pt>
                <c:pt idx="1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EE-41AD-A8E1-611CA7B89E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F-Jugend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40-4648-A19F-B6BD0BC2C672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40-4648-A19F-B6BD0BC2C67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A40-4648-A19F-B6BD0BC2C672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A40-4648-A19F-B6BD0BC2C672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A40-4648-A19F-B6BD0BC2C672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A40-4648-A19F-B6BD0BC2C6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SV Lippertshofen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13</c:v>
                </c:pt>
                <c:pt idx="1">
                  <c:v>12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A40-4648-A19F-B6BD0BC2C6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E-Jugend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9E-4FDC-A39E-A99D5EE7F068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E9E-4FDC-A39E-A99D5EE7F06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E9E-4FDC-A39E-A99D5EE7F068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9E-4FDC-A39E-A99D5EE7F068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E9E-4FDC-A39E-A99D5EE7F068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E9E-4FDC-A39E-A99D5EE7F0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SV Lippertshofen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15</c:v>
                </c:pt>
                <c:pt idx="1">
                  <c:v>4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E9E-4FDC-A39E-A99D5EE7F0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D-Jugend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215-47BE-BEB3-6F506CD85293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215-47BE-BEB3-6F506CD85293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215-47BE-BEB3-6F506CD85293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215-47BE-BEB3-6F506CD852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Tabelle1!$A$2:$A$3</c:f>
              <c:strCache>
                <c:ptCount val="2"/>
                <c:pt idx="0">
                  <c:v>FC Böhmfeld</c:v>
                </c:pt>
                <c:pt idx="1">
                  <c:v>SpVgg Hofstetten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10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215-47BE-BEB3-6F506CD852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C-Jugend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91F-4D29-B7C0-E817D02A540C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91F-4D29-B7C0-E817D02A540C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91F-4D29-B7C0-E817D02A540C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91F-4D29-B7C0-E817D02A54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Tabelle1!$A$2:$A$3</c:f>
              <c:strCache>
                <c:ptCount val="2"/>
                <c:pt idx="0">
                  <c:v>FC Böhmfeld</c:v>
                </c:pt>
                <c:pt idx="1">
                  <c:v>SpVgg Hofstetten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7</c:v>
                </c:pt>
                <c:pt idx="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91F-4D29-B7C0-E817D02A54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A-Jugend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40A-4F19-BC51-27D6D5BAEA2E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40A-4F19-BC51-27D6D5BAEA2E}"/>
              </c:ext>
            </c:extLst>
          </c:dPt>
          <c:dPt>
            <c:idx val="2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40A-4F19-BC51-27D6D5BAEA2E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0A-4F19-BC51-27D6D5BAEA2E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40A-4F19-BC51-27D6D5BAEA2E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40A-4F19-BC51-27D6D5BAEA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FC Arnsberg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5</c:v>
                </c:pt>
                <c:pt idx="1">
                  <c:v>5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40A-4F19-BC51-27D6D5BAEA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B-Jugend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B00-4625-874B-2F2AEFE42F3A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B00-4625-874B-2F2AEFE42F3A}"/>
              </c:ext>
            </c:extLst>
          </c:dPt>
          <c:dPt>
            <c:idx val="2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B00-4625-874B-2F2AEFE42F3A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00-4625-874B-2F2AEFE42F3A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00-4625-874B-2F2AEFE42F3A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B00-4625-874B-2F2AEFE42F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FC Arnsberg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8</c:v>
                </c:pt>
                <c:pt idx="1">
                  <c:v>5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00-4625-874B-2F2AEFE42F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375000000000003E-2"/>
          <c:y val="6.2884220843768518E-2"/>
          <c:w val="0.96562499999999996"/>
          <c:h val="0.68217995311393009"/>
        </c:manualLayout>
      </c:layout>
      <c:lineChart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Spalte1</c:v>
                </c:pt>
              </c:strCache>
            </c:strRef>
          </c:tx>
          <c:spPr>
            <a:ln w="25400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dk1">
                  <a:tint val="88500"/>
                </a:schemeClr>
              </a:outerShdw>
            </a:effectLst>
          </c:spPr>
          <c:marker>
            <c:symbol val="none"/>
          </c:marker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7764517716535433E-2"/>
                      <c:h val="9.428360455663917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32EA-4DF8-8C1B-AEC847DD70C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801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6202017716535439E-2"/>
                      <c:h val="9.4283604556639172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0-BC44-4680-A13F-39B3BC710D28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4639517716535431E-2"/>
                      <c:h val="9.428360455663917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32EA-4DF8-8C1B-AEC847DD70C2}"/>
                </c:ext>
              </c:extLst>
            </c:dLbl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4639517716535431E-2"/>
                      <c:h val="9.428360455663917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2EA-4DF8-8C1B-AEC847DD70C2}"/>
                </c:ext>
              </c:extLst>
            </c:dLbl>
            <c:dLbl>
              <c:idx val="4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7764517716535433E-2"/>
                      <c:h val="9.428360455663917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32EA-4DF8-8C1B-AEC847DD70C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913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3077017716535436E-2"/>
                      <c:h val="9.4283604556639172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0-CC32-478C-980C-23D74B516BAD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932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995201771653542E-2"/>
                      <c:h val="9.4283604556639172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BC44-4680-A13F-39B3BC710D28}"/>
                </c:ext>
              </c:extLst>
            </c:dLbl>
            <c:spPr>
              <a:solidFill>
                <a:schemeClr val="lt1"/>
              </a:solidFill>
              <a:ln>
                <a:solidFill>
                  <a:schemeClr val="dk1">
                    <a:tint val="885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solidFill>
                    <a:schemeClr val="dk1">
                      <a:tint val="88500"/>
                    </a:schemeClr>
                  </a:solidFill>
                  <a:ln>
                    <a:noFill/>
                  </a:ln>
                </c15:spPr>
                <c15:showLeaderLines val="1"/>
                <c15:leaderLines>
                  <c:spPr>
                    <a:ln w="9525">
                      <a:solidFill>
                        <a:schemeClr val="dk1">
                          <a:tint val="88500"/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Tabelle1!$A$2:$A$8</c:f>
              <c:strCache>
                <c:ptCount val="7"/>
                <c:pt idx="0">
                  <c:v>2000</c:v>
                </c:pt>
                <c:pt idx="1">
                  <c:v>2010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März 2025</c:v>
                </c:pt>
              </c:strCache>
            </c:strRef>
          </c:cat>
          <c:val>
            <c:numRef>
              <c:f>Tabelle1!$B$2:$B$8</c:f>
              <c:numCache>
                <c:formatCode>General</c:formatCode>
                <c:ptCount val="7"/>
                <c:pt idx="0">
                  <c:v>695</c:v>
                </c:pt>
                <c:pt idx="1">
                  <c:v>801</c:v>
                </c:pt>
                <c:pt idx="2">
                  <c:v>801</c:v>
                </c:pt>
                <c:pt idx="3">
                  <c:v>847</c:v>
                </c:pt>
                <c:pt idx="4">
                  <c:v>896</c:v>
                </c:pt>
                <c:pt idx="5">
                  <c:v>913</c:v>
                </c:pt>
                <c:pt idx="6">
                  <c:v>921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BD6-4678-96C9-82D1AD54616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2857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1832616208"/>
        <c:axId val="1832619568"/>
      </c:lineChart>
      <c:catAx>
        <c:axId val="183261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spc="30" baseline="0">
                <a:solidFill>
                  <a:schemeClr val="lt1"/>
                </a:solidFill>
                <a:effectLst>
                  <a:outerShdw blurRad="50800" dist="38100" dir="5400000" algn="t" rotWithShape="0">
                    <a:srgbClr val="FF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de-DE"/>
          </a:p>
        </c:txPr>
        <c:crossAx val="1832619568"/>
        <c:crosses val="autoZero"/>
        <c:auto val="1"/>
        <c:lblAlgn val="ctr"/>
        <c:lblOffset val="100"/>
        <c:noMultiLvlLbl val="0"/>
      </c:catAx>
      <c:valAx>
        <c:axId val="18326195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83261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>
          <a:effectLst>
            <a:outerShdw blurRad="50800" dist="38100" dir="5400000" algn="t" rotWithShape="0">
              <a:srgbClr val="FF0000">
                <a:alpha val="40000"/>
              </a:srgbClr>
            </a:outerShdw>
          </a:effectLst>
        </a:defRPr>
      </a:pPr>
      <a:endParaRPr lang="de-DE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G-Jugend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EE-41AD-A8E1-611CA7B89E22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AEEE-41AD-A8E1-611CA7B89E22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EE-41AD-A8E1-611CA7B89E22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EEE-41AD-A8E1-611CA7B89E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Tabelle1!$A$2:$A$3</c:f>
              <c:strCache>
                <c:ptCount val="2"/>
                <c:pt idx="0">
                  <c:v>FC Böhmfeld</c:v>
                </c:pt>
                <c:pt idx="1">
                  <c:v>SpVgg Hofstetten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21</c:v>
                </c:pt>
                <c:pt idx="1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EE-41AD-A8E1-611CA7B89E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F-Jugend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40-4648-A19F-B6BD0BC2C672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40-4648-A19F-B6BD0BC2C67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A40-4648-A19F-B6BD0BC2C672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A40-4648-A19F-B6BD0BC2C672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A40-4648-A19F-B6BD0BC2C672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A40-4648-A19F-B6BD0BC2C6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SV Lippertshofen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13</c:v>
                </c:pt>
                <c:pt idx="1">
                  <c:v>12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A40-4648-A19F-B6BD0BC2C6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E-Jugend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9E-4FDC-A39E-A99D5EE7F068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E9E-4FDC-A39E-A99D5EE7F06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E9E-4FDC-A39E-A99D5EE7F068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9E-4FDC-A39E-A99D5EE7F068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E9E-4FDC-A39E-A99D5EE7F068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E9E-4FDC-A39E-A99D5EE7F0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SV Lippertshofen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15</c:v>
                </c:pt>
                <c:pt idx="1">
                  <c:v>4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E9E-4FDC-A39E-A99D5EE7F0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D-Jugend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215-47BE-BEB3-6F506CD85293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215-47BE-BEB3-6F506CD85293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215-47BE-BEB3-6F506CD85293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215-47BE-BEB3-6F506CD852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Tabelle1!$A$2:$A$3</c:f>
              <c:strCache>
                <c:ptCount val="2"/>
                <c:pt idx="0">
                  <c:v>FC Böhmfeld</c:v>
                </c:pt>
                <c:pt idx="1">
                  <c:v>SpVgg Hofstetten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10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215-47BE-BEB3-6F506CD852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C-Jugend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91F-4D29-B7C0-E817D02A540C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91F-4D29-B7C0-E817D02A540C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91F-4D29-B7C0-E817D02A540C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91F-4D29-B7C0-E817D02A54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Tabelle1!$A$2:$A$3</c:f>
              <c:strCache>
                <c:ptCount val="2"/>
                <c:pt idx="0">
                  <c:v>FC Böhmfeld</c:v>
                </c:pt>
                <c:pt idx="1">
                  <c:v>SpVgg Hofstetten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7</c:v>
                </c:pt>
                <c:pt idx="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91F-4D29-B7C0-E817D02A54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A-Jugend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40A-4F19-BC51-27D6D5BAEA2E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40A-4F19-BC51-27D6D5BAEA2E}"/>
              </c:ext>
            </c:extLst>
          </c:dPt>
          <c:dPt>
            <c:idx val="2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40A-4F19-BC51-27D6D5BAEA2E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0A-4F19-BC51-27D6D5BAEA2E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40A-4F19-BC51-27D6D5BAEA2E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40A-4F19-BC51-27D6D5BAEA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FC Arnsberg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5</c:v>
                </c:pt>
                <c:pt idx="1">
                  <c:v>5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40A-4F19-BC51-27D6D5BAEA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B-Jugend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B00-4625-874B-2F2AEFE42F3A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B00-4625-874B-2F2AEFE42F3A}"/>
              </c:ext>
            </c:extLst>
          </c:dPt>
          <c:dPt>
            <c:idx val="2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B00-4625-874B-2F2AEFE42F3A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00-4625-874B-2F2AEFE42F3A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00-4625-874B-2F2AEFE42F3A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B00-4625-874B-2F2AEFE42F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FC Arnsberg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8</c:v>
                </c:pt>
                <c:pt idx="1">
                  <c:v>5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00-4625-874B-2F2AEFE42F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G-Jugend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EE-41AD-A8E1-611CA7B89E22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AEEE-41AD-A8E1-611CA7B89E22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EE-41AD-A8E1-611CA7B89E22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EEE-41AD-A8E1-611CA7B89E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Tabelle1!$A$2:$A$3</c:f>
              <c:strCache>
                <c:ptCount val="2"/>
                <c:pt idx="0">
                  <c:v>FC Böhmfeld</c:v>
                </c:pt>
                <c:pt idx="1">
                  <c:v>SpVgg Hofstetten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21</c:v>
                </c:pt>
                <c:pt idx="1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EE-41AD-A8E1-611CA7B89E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F-Jugend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40-4648-A19F-B6BD0BC2C672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40-4648-A19F-B6BD0BC2C67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A40-4648-A19F-B6BD0BC2C672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A40-4648-A19F-B6BD0BC2C672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A40-4648-A19F-B6BD0BC2C672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A40-4648-A19F-B6BD0BC2C6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SV Lippertshofen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13</c:v>
                </c:pt>
                <c:pt idx="1">
                  <c:v>12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A40-4648-A19F-B6BD0BC2C6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E-Jugend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9E-4FDC-A39E-A99D5EE7F068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E9E-4FDC-A39E-A99D5EE7F06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E9E-4FDC-A39E-A99D5EE7F068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9E-4FDC-A39E-A99D5EE7F068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E9E-4FDC-A39E-A99D5EE7F068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E9E-4FDC-A39E-A99D5EE7F0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SV Lippertshofen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15</c:v>
                </c:pt>
                <c:pt idx="1">
                  <c:v>4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E9E-4FDC-A39E-A99D5EE7F0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375000000000003E-2"/>
          <c:y val="6.2884220843768518E-2"/>
          <c:w val="0.96562499999999996"/>
          <c:h val="0.68217995311393009"/>
        </c:manualLayout>
      </c:layout>
      <c:lineChart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Spalte1</c:v>
                </c:pt>
              </c:strCache>
            </c:strRef>
          </c:tx>
          <c:spPr>
            <a:ln w="25400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dk1">
                  <a:tint val="88500"/>
                </a:schemeClr>
              </a:outerShdw>
            </a:effectLst>
          </c:spPr>
          <c:marker>
            <c:symbol val="none"/>
          </c:marker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7764517716535433E-2"/>
                      <c:h val="9.428360455663917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32EA-4DF8-8C1B-AEC847DD70C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801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6202017716535439E-2"/>
                      <c:h val="9.4283604556639172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0-BC44-4680-A13F-39B3BC710D28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4639517716535431E-2"/>
                      <c:h val="9.428360455663917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32EA-4DF8-8C1B-AEC847DD70C2}"/>
                </c:ext>
              </c:extLst>
            </c:dLbl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4639517716535431E-2"/>
                      <c:h val="9.428360455663917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2EA-4DF8-8C1B-AEC847DD70C2}"/>
                </c:ext>
              </c:extLst>
            </c:dLbl>
            <c:dLbl>
              <c:idx val="4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7764517716535433E-2"/>
                      <c:h val="9.428360455663917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32EA-4DF8-8C1B-AEC847DD70C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913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3077017716535436E-2"/>
                      <c:h val="9.4283604556639172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0-CC32-478C-980C-23D74B516BAD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921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995201771653542E-2"/>
                      <c:h val="9.4283604556639172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BC44-4680-A13F-39B3BC710D28}"/>
                </c:ext>
              </c:extLst>
            </c:dLbl>
            <c:spPr>
              <a:solidFill>
                <a:schemeClr val="lt1"/>
              </a:solidFill>
              <a:ln>
                <a:solidFill>
                  <a:schemeClr val="dk1">
                    <a:tint val="885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solidFill>
                    <a:schemeClr val="dk1">
                      <a:tint val="88500"/>
                    </a:schemeClr>
                  </a:solidFill>
                  <a:ln>
                    <a:noFill/>
                  </a:ln>
                </c15:spPr>
                <c15:showLeaderLines val="1"/>
                <c15:leaderLines>
                  <c:spPr>
                    <a:ln w="9525">
                      <a:solidFill>
                        <a:schemeClr val="dk1">
                          <a:tint val="88500"/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Tabelle1!$A$2:$A$8</c:f>
              <c:strCache>
                <c:ptCount val="7"/>
                <c:pt idx="0">
                  <c:v>2000</c:v>
                </c:pt>
                <c:pt idx="1">
                  <c:v>2010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März 2025</c:v>
                </c:pt>
              </c:strCache>
            </c:strRef>
          </c:cat>
          <c:val>
            <c:numRef>
              <c:f>Tabelle1!$B$2:$B$8</c:f>
              <c:numCache>
                <c:formatCode>General</c:formatCode>
                <c:ptCount val="7"/>
                <c:pt idx="0">
                  <c:v>695</c:v>
                </c:pt>
                <c:pt idx="1">
                  <c:v>801</c:v>
                </c:pt>
                <c:pt idx="2">
                  <c:v>801</c:v>
                </c:pt>
                <c:pt idx="3">
                  <c:v>847</c:v>
                </c:pt>
                <c:pt idx="4">
                  <c:v>896</c:v>
                </c:pt>
                <c:pt idx="5">
                  <c:v>913</c:v>
                </c:pt>
                <c:pt idx="6">
                  <c:v>921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BD6-4678-96C9-82D1AD54616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2857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1832616208"/>
        <c:axId val="1832619568"/>
      </c:lineChart>
      <c:catAx>
        <c:axId val="183261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spc="30" baseline="0">
                <a:solidFill>
                  <a:schemeClr val="lt1"/>
                </a:solidFill>
                <a:effectLst>
                  <a:outerShdw blurRad="50800" dist="38100" dir="5400000" algn="t" rotWithShape="0">
                    <a:srgbClr val="FF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de-DE"/>
          </a:p>
        </c:txPr>
        <c:crossAx val="1832619568"/>
        <c:crosses val="autoZero"/>
        <c:auto val="1"/>
        <c:lblAlgn val="ctr"/>
        <c:lblOffset val="100"/>
        <c:noMultiLvlLbl val="0"/>
      </c:catAx>
      <c:valAx>
        <c:axId val="18326195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83261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>
          <a:effectLst>
            <a:outerShdw blurRad="50800" dist="38100" dir="5400000" algn="t" rotWithShape="0">
              <a:srgbClr val="FF0000">
                <a:alpha val="40000"/>
              </a:srgbClr>
            </a:outerShdw>
          </a:effectLst>
        </a:defRPr>
      </a:pPr>
      <a:endParaRPr lang="de-DE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D-Jugend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215-47BE-BEB3-6F506CD85293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215-47BE-BEB3-6F506CD85293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215-47BE-BEB3-6F506CD85293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215-47BE-BEB3-6F506CD852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Tabelle1!$A$2:$A$3</c:f>
              <c:strCache>
                <c:ptCount val="2"/>
                <c:pt idx="0">
                  <c:v>FC Böhmfeld</c:v>
                </c:pt>
                <c:pt idx="1">
                  <c:v>SpVgg Hofstetten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10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215-47BE-BEB3-6F506CD852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C-Jugend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91F-4D29-B7C0-E817D02A540C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91F-4D29-B7C0-E817D02A540C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91F-4D29-B7C0-E817D02A540C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91F-4D29-B7C0-E817D02A54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Tabelle1!$A$2:$A$3</c:f>
              <c:strCache>
                <c:ptCount val="2"/>
                <c:pt idx="0">
                  <c:v>FC Böhmfeld</c:v>
                </c:pt>
                <c:pt idx="1">
                  <c:v>SpVgg Hofstetten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7</c:v>
                </c:pt>
                <c:pt idx="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91F-4D29-B7C0-E817D02A54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A-Jugend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40A-4F19-BC51-27D6D5BAEA2E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40A-4F19-BC51-27D6D5BAEA2E}"/>
              </c:ext>
            </c:extLst>
          </c:dPt>
          <c:dPt>
            <c:idx val="2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40A-4F19-BC51-27D6D5BAEA2E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0A-4F19-BC51-27D6D5BAEA2E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40A-4F19-BC51-27D6D5BAEA2E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40A-4F19-BC51-27D6D5BAEA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FC Arnsberg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5</c:v>
                </c:pt>
                <c:pt idx="1">
                  <c:v>5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40A-4F19-BC51-27D6D5BAEA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B-Jugend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B00-4625-874B-2F2AEFE42F3A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B00-4625-874B-2F2AEFE42F3A}"/>
              </c:ext>
            </c:extLst>
          </c:dPt>
          <c:dPt>
            <c:idx val="2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B00-4625-874B-2F2AEFE42F3A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00-4625-874B-2F2AEFE42F3A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00-4625-874B-2F2AEFE42F3A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B00-4625-874B-2F2AEFE42F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FC Arnsberg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8</c:v>
                </c:pt>
                <c:pt idx="1">
                  <c:v>5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00-4625-874B-2F2AEFE42F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G-Jugend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EE-41AD-A8E1-611CA7B89E22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AEEE-41AD-A8E1-611CA7B89E22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EE-41AD-A8E1-611CA7B89E22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EEE-41AD-A8E1-611CA7B89E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Tabelle1!$A$2:$A$3</c:f>
              <c:strCache>
                <c:ptCount val="2"/>
                <c:pt idx="0">
                  <c:v>FC Böhmfeld</c:v>
                </c:pt>
                <c:pt idx="1">
                  <c:v>SpVgg Hofstetten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21</c:v>
                </c:pt>
                <c:pt idx="1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EE-41AD-A8E1-611CA7B89E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F-Jugend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40-4648-A19F-B6BD0BC2C672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40-4648-A19F-B6BD0BC2C67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A40-4648-A19F-B6BD0BC2C672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A40-4648-A19F-B6BD0BC2C672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A40-4648-A19F-B6BD0BC2C672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A40-4648-A19F-B6BD0BC2C6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SV Lippertshofen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13</c:v>
                </c:pt>
                <c:pt idx="1">
                  <c:v>12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A40-4648-A19F-B6BD0BC2C6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E-Jugend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9E-4FDC-A39E-A99D5EE7F068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E9E-4FDC-A39E-A99D5EE7F06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E9E-4FDC-A39E-A99D5EE7F068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9E-4FDC-A39E-A99D5EE7F068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E9E-4FDC-A39E-A99D5EE7F068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E9E-4FDC-A39E-A99D5EE7F0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SV Lippertshofen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15</c:v>
                </c:pt>
                <c:pt idx="1">
                  <c:v>4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E9E-4FDC-A39E-A99D5EE7F0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D-Jugend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215-47BE-BEB3-6F506CD85293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215-47BE-BEB3-6F506CD85293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215-47BE-BEB3-6F506CD85293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215-47BE-BEB3-6F506CD852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Tabelle1!$A$2:$A$3</c:f>
              <c:strCache>
                <c:ptCount val="2"/>
                <c:pt idx="0">
                  <c:v>FC Böhmfeld</c:v>
                </c:pt>
                <c:pt idx="1">
                  <c:v>SpVgg Hofstetten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10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215-47BE-BEB3-6F506CD852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C-Jugend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91F-4D29-B7C0-E817D02A540C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91F-4D29-B7C0-E817D02A540C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91F-4D29-B7C0-E817D02A540C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91F-4D29-B7C0-E817D02A54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Tabelle1!$A$2:$A$3</c:f>
              <c:strCache>
                <c:ptCount val="2"/>
                <c:pt idx="0">
                  <c:v>FC Böhmfeld</c:v>
                </c:pt>
                <c:pt idx="1">
                  <c:v>SpVgg Hofstetten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7</c:v>
                </c:pt>
                <c:pt idx="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91F-4D29-B7C0-E817D02A54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A-Jugend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40A-4F19-BC51-27D6D5BAEA2E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40A-4F19-BC51-27D6D5BAEA2E}"/>
              </c:ext>
            </c:extLst>
          </c:dPt>
          <c:dPt>
            <c:idx val="2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40A-4F19-BC51-27D6D5BAEA2E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0A-4F19-BC51-27D6D5BAEA2E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40A-4F19-BC51-27D6D5BAEA2E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40A-4F19-BC51-27D6D5BAEA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FC Arnsberg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5</c:v>
                </c:pt>
                <c:pt idx="1">
                  <c:v>5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40A-4F19-BC51-27D6D5BAEA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375000000000003E-2"/>
          <c:y val="6.2884220843768518E-2"/>
          <c:w val="0.96562499999999996"/>
          <c:h val="0.68217995311393009"/>
        </c:manualLayout>
      </c:layout>
      <c:lineChart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Spalte1</c:v>
                </c:pt>
              </c:strCache>
            </c:strRef>
          </c:tx>
          <c:spPr>
            <a:ln w="25400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dk1">
                  <a:tint val="88500"/>
                </a:schemeClr>
              </a:outerShdw>
            </a:effectLst>
          </c:spPr>
          <c:marker>
            <c:symbol val="none"/>
          </c:marker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7764517716535433E-2"/>
                      <c:h val="9.428360455663917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32EA-4DF8-8C1B-AEC847DD70C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801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6202017716535439E-2"/>
                      <c:h val="9.4283604556639172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0-BC44-4680-A13F-39B3BC710D28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4639517716535431E-2"/>
                      <c:h val="9.428360455663917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32EA-4DF8-8C1B-AEC847DD70C2}"/>
                </c:ext>
              </c:extLst>
            </c:dLbl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4639517716535431E-2"/>
                      <c:h val="9.428360455663917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2EA-4DF8-8C1B-AEC847DD70C2}"/>
                </c:ext>
              </c:extLst>
            </c:dLbl>
            <c:dLbl>
              <c:idx val="4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7764517716535433E-2"/>
                      <c:h val="9.428360455663917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32EA-4DF8-8C1B-AEC847DD70C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913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3077017716535436E-2"/>
                      <c:h val="9.4283604556639172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0-CC32-478C-980C-23D74B516BAD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921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995201771653542E-2"/>
                      <c:h val="9.4283604556639172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BC44-4680-A13F-39B3BC710D28}"/>
                </c:ext>
              </c:extLst>
            </c:dLbl>
            <c:spPr>
              <a:solidFill>
                <a:schemeClr val="lt1"/>
              </a:solidFill>
              <a:ln>
                <a:solidFill>
                  <a:schemeClr val="dk1">
                    <a:tint val="885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solidFill>
                    <a:schemeClr val="dk1">
                      <a:tint val="88500"/>
                    </a:schemeClr>
                  </a:solidFill>
                  <a:ln>
                    <a:noFill/>
                  </a:ln>
                </c15:spPr>
                <c15:showLeaderLines val="1"/>
                <c15:leaderLines>
                  <c:spPr>
                    <a:ln w="9525">
                      <a:solidFill>
                        <a:schemeClr val="dk1">
                          <a:tint val="88500"/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Tabelle1!$A$2:$A$8</c:f>
              <c:strCache>
                <c:ptCount val="7"/>
                <c:pt idx="0">
                  <c:v>2000</c:v>
                </c:pt>
                <c:pt idx="1">
                  <c:v>2010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März 2025</c:v>
                </c:pt>
              </c:strCache>
            </c:strRef>
          </c:cat>
          <c:val>
            <c:numRef>
              <c:f>Tabelle1!$B$2:$B$8</c:f>
              <c:numCache>
                <c:formatCode>General</c:formatCode>
                <c:ptCount val="7"/>
                <c:pt idx="0">
                  <c:v>695</c:v>
                </c:pt>
                <c:pt idx="1">
                  <c:v>801</c:v>
                </c:pt>
                <c:pt idx="2">
                  <c:v>801</c:v>
                </c:pt>
                <c:pt idx="3">
                  <c:v>847</c:v>
                </c:pt>
                <c:pt idx="4">
                  <c:v>896</c:v>
                </c:pt>
                <c:pt idx="5">
                  <c:v>913</c:v>
                </c:pt>
                <c:pt idx="6">
                  <c:v>921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BD6-4678-96C9-82D1AD54616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2857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1832616208"/>
        <c:axId val="1832619568"/>
      </c:lineChart>
      <c:catAx>
        <c:axId val="183261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spc="30" baseline="0">
                <a:solidFill>
                  <a:schemeClr val="lt1"/>
                </a:solidFill>
                <a:effectLst>
                  <a:outerShdw blurRad="50800" dist="38100" dir="5400000" algn="t" rotWithShape="0">
                    <a:srgbClr val="FF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de-DE"/>
          </a:p>
        </c:txPr>
        <c:crossAx val="1832619568"/>
        <c:crosses val="autoZero"/>
        <c:auto val="1"/>
        <c:lblAlgn val="ctr"/>
        <c:lblOffset val="100"/>
        <c:noMultiLvlLbl val="0"/>
      </c:catAx>
      <c:valAx>
        <c:axId val="18326195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83261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>
          <a:effectLst>
            <a:outerShdw blurRad="50800" dist="38100" dir="5400000" algn="t" rotWithShape="0">
              <a:srgbClr val="FF0000">
                <a:alpha val="40000"/>
              </a:srgbClr>
            </a:outerShdw>
          </a:effectLst>
        </a:defRPr>
      </a:pPr>
      <a:endParaRPr lang="de-DE"/>
    </a:p>
  </c:txPr>
  <c:externalData r:id="rId3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B-Jugend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B00-4625-874B-2F2AEFE42F3A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B00-4625-874B-2F2AEFE42F3A}"/>
              </c:ext>
            </c:extLst>
          </c:dPt>
          <c:dPt>
            <c:idx val="2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B00-4625-874B-2F2AEFE42F3A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00-4625-874B-2F2AEFE42F3A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00-4625-874B-2F2AEFE42F3A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B00-4625-874B-2F2AEFE42F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FC Arnsberg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8</c:v>
                </c:pt>
                <c:pt idx="1">
                  <c:v>5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00-4625-874B-2F2AEFE42F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G-Jugend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EE-41AD-A8E1-611CA7B89E22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AEEE-41AD-A8E1-611CA7B89E22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EE-41AD-A8E1-611CA7B89E22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EEE-41AD-A8E1-611CA7B89E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Tabelle1!$A$2:$A$3</c:f>
              <c:strCache>
                <c:ptCount val="2"/>
                <c:pt idx="0">
                  <c:v>FC Böhmfeld</c:v>
                </c:pt>
                <c:pt idx="1">
                  <c:v>SpVgg Hofstetten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21</c:v>
                </c:pt>
                <c:pt idx="1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EE-41AD-A8E1-611CA7B89E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F-Jugend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40-4648-A19F-B6BD0BC2C672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40-4648-A19F-B6BD0BC2C67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A40-4648-A19F-B6BD0BC2C672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A40-4648-A19F-B6BD0BC2C672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A40-4648-A19F-B6BD0BC2C672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A40-4648-A19F-B6BD0BC2C6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SV Lippertshofen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13</c:v>
                </c:pt>
                <c:pt idx="1">
                  <c:v>12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A40-4648-A19F-B6BD0BC2C6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E-Jugend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9E-4FDC-A39E-A99D5EE7F068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E9E-4FDC-A39E-A99D5EE7F06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E9E-4FDC-A39E-A99D5EE7F068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9E-4FDC-A39E-A99D5EE7F068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E9E-4FDC-A39E-A99D5EE7F068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E9E-4FDC-A39E-A99D5EE7F0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SV Lippertshofen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15</c:v>
                </c:pt>
                <c:pt idx="1">
                  <c:v>4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E9E-4FDC-A39E-A99D5EE7F0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D-Jugend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215-47BE-BEB3-6F506CD85293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215-47BE-BEB3-6F506CD85293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215-47BE-BEB3-6F506CD85293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215-47BE-BEB3-6F506CD852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Tabelle1!$A$2:$A$3</c:f>
              <c:strCache>
                <c:ptCount val="2"/>
                <c:pt idx="0">
                  <c:v>FC Böhmfeld</c:v>
                </c:pt>
                <c:pt idx="1">
                  <c:v>SpVgg Hofstetten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10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215-47BE-BEB3-6F506CD852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C-Jugend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91F-4D29-B7C0-E817D02A540C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91F-4D29-B7C0-E817D02A540C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91F-4D29-B7C0-E817D02A540C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91F-4D29-B7C0-E817D02A54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Tabelle1!$A$2:$A$3</c:f>
              <c:strCache>
                <c:ptCount val="2"/>
                <c:pt idx="0">
                  <c:v>FC Böhmfeld</c:v>
                </c:pt>
                <c:pt idx="1">
                  <c:v>SpVgg Hofstetten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7</c:v>
                </c:pt>
                <c:pt idx="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91F-4D29-B7C0-E817D02A54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A-Jugend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40A-4F19-BC51-27D6D5BAEA2E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40A-4F19-BC51-27D6D5BAEA2E}"/>
              </c:ext>
            </c:extLst>
          </c:dPt>
          <c:dPt>
            <c:idx val="2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40A-4F19-BC51-27D6D5BAEA2E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0A-4F19-BC51-27D6D5BAEA2E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40A-4F19-BC51-27D6D5BAEA2E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40A-4F19-BC51-27D6D5BAEA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FC Arnsberg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5</c:v>
                </c:pt>
                <c:pt idx="1">
                  <c:v>5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40A-4F19-BC51-27D6D5BAEA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B-Jugend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B00-4625-874B-2F2AEFE42F3A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B00-4625-874B-2F2AEFE42F3A}"/>
              </c:ext>
            </c:extLst>
          </c:dPt>
          <c:dPt>
            <c:idx val="2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B00-4625-874B-2F2AEFE42F3A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00-4625-874B-2F2AEFE42F3A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00-4625-874B-2F2AEFE42F3A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B00-4625-874B-2F2AEFE42F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FC Arnsberg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8</c:v>
                </c:pt>
                <c:pt idx="1">
                  <c:v>5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00-4625-874B-2F2AEFE42F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G-Jugend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EE-41AD-A8E1-611CA7B89E22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AEEE-41AD-A8E1-611CA7B89E22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EE-41AD-A8E1-611CA7B89E22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EEE-41AD-A8E1-611CA7B89E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Tabelle1!$A$2:$A$3</c:f>
              <c:strCache>
                <c:ptCount val="2"/>
                <c:pt idx="0">
                  <c:v>FC Böhmfeld</c:v>
                </c:pt>
                <c:pt idx="1">
                  <c:v>SpVgg Hofstetten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21</c:v>
                </c:pt>
                <c:pt idx="1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EE-41AD-A8E1-611CA7B89E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F-Jugend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40-4648-A19F-B6BD0BC2C672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40-4648-A19F-B6BD0BC2C67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A40-4648-A19F-B6BD0BC2C672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A40-4648-A19F-B6BD0BC2C672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A40-4648-A19F-B6BD0BC2C672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A40-4648-A19F-B6BD0BC2C6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SV Lippertshofen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13</c:v>
                </c:pt>
                <c:pt idx="1">
                  <c:v>12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A40-4648-A19F-B6BD0BC2C6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Mitglieder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dPt>
            <c:idx val="0"/>
            <c:bubble3D val="0"/>
            <c:explosion val="3"/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>
                <a:innerShdw blurRad="114300">
                  <a:schemeClr val="accent1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CB2F-49DA-A229-35939F55695D}"/>
              </c:ext>
            </c:extLst>
          </c:dPt>
          <c:dPt>
            <c:idx val="1"/>
            <c:bubble3D val="0"/>
            <c:explosion val="6"/>
            <c:spPr>
              <a:solidFill>
                <a:schemeClr val="bg2">
                  <a:lumMod val="90000"/>
                </a:schemeClr>
              </a:solidFill>
              <a:ln w="19050">
                <a:solidFill>
                  <a:schemeClr val="tx1"/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B2F-49DA-A229-35939F55695D}"/>
              </c:ext>
            </c:extLst>
          </c:dPt>
          <c:dPt>
            <c:idx val="2"/>
            <c:bubble3D val="0"/>
            <c:spPr>
              <a:solidFill>
                <a:schemeClr val="accent3">
                  <a:alpha val="90000"/>
                </a:schemeClr>
              </a:solidFill>
              <a:ln w="19050">
                <a:solidFill>
                  <a:schemeClr val="tx1"/>
                </a:solidFill>
              </a:ln>
              <a:effectLst>
                <a:innerShdw blurRad="114300">
                  <a:schemeClr val="accent3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0-5BE6-4121-92F9-08363EAFB840}"/>
              </c:ext>
            </c:extLst>
          </c:dPt>
          <c:dPt>
            <c:idx val="3"/>
            <c:bubble3D val="0"/>
            <c:spPr>
              <a:solidFill>
                <a:schemeClr val="accent4">
                  <a:alpha val="90000"/>
                </a:schemeClr>
              </a:solidFill>
              <a:ln w="19050">
                <a:solidFill>
                  <a:schemeClr val="tx1"/>
                </a:solidFill>
              </a:ln>
              <a:effectLst>
                <a:innerShdw blurRad="114300">
                  <a:schemeClr val="accent4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BE6-4121-92F9-08363EAFB840}"/>
              </c:ext>
            </c:extLst>
          </c:dPt>
          <c:dLbls>
            <c:dLbl>
              <c:idx val="0"/>
              <c:layout>
                <c:manualLayout>
                  <c:x val="-0.29973765899454874"/>
                  <c:y val="-0.157242537154309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0" i="0" u="none" strike="noStrike" kern="1200" baseline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err="1"/>
                      <a:t>Mitglieder</a:t>
                    </a:r>
                    <a:r>
                      <a:rPr lang="en-US" baseline="0" dirty="0"/>
                      <a:t>
43,9%</a:t>
                    </a:r>
                  </a:p>
                </c:rich>
              </c:tx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tx1"/>
                  </a:solidFill>
                  <a:round/>
                </a:ln>
                <a:effectLst>
                  <a:outerShdw blurRad="50800" dist="38100" dir="2700000" algn="tl" rotWithShape="0">
                    <a:schemeClr val="accent1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tx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CB2F-49DA-A229-35939F55695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0.27627403846153842"/>
                      <c:h val="0.1637610163620361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CB2F-49DA-A229-35939F55695D}"/>
                </c:ext>
              </c:extLst>
            </c:dLbl>
            <c:dLbl>
              <c:idx val="2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tx1"/>
                  </a:solidFill>
                  <a:round/>
                </a:ln>
                <a:effectLst>
                  <a:outerShdw blurRad="50800" dist="38100" dir="2700000" algn="tl" rotWithShape="0">
                    <a:schemeClr val="accent3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tx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0-5BE6-4121-92F9-08363EAFB840}"/>
                </c:ext>
              </c:extLst>
            </c:dLbl>
            <c:dLbl>
              <c:idx val="3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tx1"/>
                  </a:solidFill>
                  <a:round/>
                </a:ln>
                <a:effectLst>
                  <a:outerShdw blurRad="50800" dist="38100" dir="2700000" algn="tl" rotWithShape="0">
                    <a:schemeClr val="accent4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tx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5BE6-4121-92F9-08363EAFB840}"/>
                </c:ext>
              </c:extLst>
            </c:dLbl>
            <c:spPr>
              <a:ln>
                <a:solidFill>
                  <a:schemeClr val="tx1"/>
                </a:solidFill>
              </a:ln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Tabelle1!$A$2:$A$5</c:f>
              <c:strCache>
                <c:ptCount val="2"/>
                <c:pt idx="0">
                  <c:v>Böhmfeld</c:v>
                </c:pt>
                <c:pt idx="1">
                  <c:v>Andere Ortschaften</c:v>
                </c:pt>
              </c:strCache>
            </c:str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43.9</c:v>
                </c:pt>
                <c:pt idx="1">
                  <c:v>56.1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2F-49DA-A229-35939F55695D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E-Jugend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9E-4FDC-A39E-A99D5EE7F068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E9E-4FDC-A39E-A99D5EE7F06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E9E-4FDC-A39E-A99D5EE7F068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9E-4FDC-A39E-A99D5EE7F068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E9E-4FDC-A39E-A99D5EE7F068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E9E-4FDC-A39E-A99D5EE7F0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SV Lippertshofen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15</c:v>
                </c:pt>
                <c:pt idx="1">
                  <c:v>4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E9E-4FDC-A39E-A99D5EE7F0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D-Jugend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215-47BE-BEB3-6F506CD85293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215-47BE-BEB3-6F506CD85293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215-47BE-BEB3-6F506CD85293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215-47BE-BEB3-6F506CD852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Tabelle1!$A$2:$A$3</c:f>
              <c:strCache>
                <c:ptCount val="2"/>
                <c:pt idx="0">
                  <c:v>FC Böhmfeld</c:v>
                </c:pt>
                <c:pt idx="1">
                  <c:v>SpVgg Hofstetten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10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215-47BE-BEB3-6F506CD852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C-Jugend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91F-4D29-B7C0-E817D02A540C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91F-4D29-B7C0-E817D02A540C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91F-4D29-B7C0-E817D02A540C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91F-4D29-B7C0-E817D02A54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Tabelle1!$A$2:$A$3</c:f>
              <c:strCache>
                <c:ptCount val="2"/>
                <c:pt idx="0">
                  <c:v>FC Böhmfeld</c:v>
                </c:pt>
                <c:pt idx="1">
                  <c:v>SpVgg Hofstetten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7</c:v>
                </c:pt>
                <c:pt idx="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91F-4D29-B7C0-E817D02A54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A-Jugend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40A-4F19-BC51-27D6D5BAEA2E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40A-4F19-BC51-27D6D5BAEA2E}"/>
              </c:ext>
            </c:extLst>
          </c:dPt>
          <c:dPt>
            <c:idx val="2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40A-4F19-BC51-27D6D5BAEA2E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0A-4F19-BC51-27D6D5BAEA2E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40A-4F19-BC51-27D6D5BAEA2E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40A-4F19-BC51-27D6D5BAEA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FC Arnsberg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5</c:v>
                </c:pt>
                <c:pt idx="1">
                  <c:v>5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40A-4F19-BC51-27D6D5BAEA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B-Jugend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B00-4625-874B-2F2AEFE42F3A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B00-4625-874B-2F2AEFE42F3A}"/>
              </c:ext>
            </c:extLst>
          </c:dPt>
          <c:dPt>
            <c:idx val="2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B00-4625-874B-2F2AEFE42F3A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00-4625-874B-2F2AEFE42F3A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00-4625-874B-2F2AEFE42F3A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B00-4625-874B-2F2AEFE42F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FC Arnsberg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8</c:v>
                </c:pt>
                <c:pt idx="1">
                  <c:v>5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00-4625-874B-2F2AEFE42F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G-Jugend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EE-41AD-A8E1-611CA7B89E22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AEEE-41AD-A8E1-611CA7B89E22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EE-41AD-A8E1-611CA7B89E22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EEE-41AD-A8E1-611CA7B89E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Tabelle1!$A$2:$A$3</c:f>
              <c:strCache>
                <c:ptCount val="2"/>
                <c:pt idx="0">
                  <c:v>FC Böhmfeld</c:v>
                </c:pt>
                <c:pt idx="1">
                  <c:v>SpVgg Hofstetten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21</c:v>
                </c:pt>
                <c:pt idx="1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EE-41AD-A8E1-611CA7B89E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F-Jugend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40-4648-A19F-B6BD0BC2C672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40-4648-A19F-B6BD0BC2C67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A40-4648-A19F-B6BD0BC2C672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A40-4648-A19F-B6BD0BC2C672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A40-4648-A19F-B6BD0BC2C672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A40-4648-A19F-B6BD0BC2C6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SV Lippertshofen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13</c:v>
                </c:pt>
                <c:pt idx="1">
                  <c:v>12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A40-4648-A19F-B6BD0BC2C6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6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E-Jugend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9E-4FDC-A39E-A99D5EE7F068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E9E-4FDC-A39E-A99D5EE7F06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E9E-4FDC-A39E-A99D5EE7F068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9E-4FDC-A39E-A99D5EE7F068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E9E-4FDC-A39E-A99D5EE7F068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E9E-4FDC-A39E-A99D5EE7F0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SV Lippertshofen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15</c:v>
                </c:pt>
                <c:pt idx="1">
                  <c:v>4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E9E-4FDC-A39E-A99D5EE7F0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6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D-Jugend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215-47BE-BEB3-6F506CD85293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215-47BE-BEB3-6F506CD85293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215-47BE-BEB3-6F506CD85293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215-47BE-BEB3-6F506CD852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Tabelle1!$A$2:$A$3</c:f>
              <c:strCache>
                <c:ptCount val="2"/>
                <c:pt idx="0">
                  <c:v>FC Böhmfeld</c:v>
                </c:pt>
                <c:pt idx="1">
                  <c:v>SpVgg Hofstetten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10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215-47BE-BEB3-6F506CD852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6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C-Jugend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91F-4D29-B7C0-E817D02A540C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91F-4D29-B7C0-E817D02A540C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91F-4D29-B7C0-E817D02A540C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91F-4D29-B7C0-E817D02A54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Tabelle1!$A$2:$A$3</c:f>
              <c:strCache>
                <c:ptCount val="2"/>
                <c:pt idx="0">
                  <c:v>FC Böhmfeld</c:v>
                </c:pt>
                <c:pt idx="1">
                  <c:v>SpVgg Hofstetten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7</c:v>
                </c:pt>
                <c:pt idx="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91F-4D29-B7C0-E817D02A54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1240239501312336E-2"/>
          <c:y val="1.8482225963831035E-4"/>
          <c:w val="0.90549125109361361"/>
          <c:h val="0.57324936799074844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Spalte1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-1.1107830271216098E-3"/>
                  <c:y val="-2.50468964311648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7F3-45CD-9A86-0CBF9B76EE60}"/>
                </c:ext>
              </c:extLst>
            </c:dLbl>
            <c:dLbl>
              <c:idx val="1"/>
              <c:layout>
                <c:manualLayout>
                  <c:x val="7.2503280839895014E-3"/>
                  <c:y val="1.353412422774281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24.050,64 €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704866579177603"/>
                      <c:h val="7.3007153806847205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F7F3-45CD-9A86-0CBF9B76EE60}"/>
                </c:ext>
              </c:extLst>
            </c:dLbl>
            <c:dLbl>
              <c:idx val="2"/>
              <c:layout>
                <c:manualLayout>
                  <c:x val="2.7250984251968504E-2"/>
                  <c:y val="-2.16953984347685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7F3-45CD-9A86-0CBF9B76EE60}"/>
                </c:ext>
              </c:extLst>
            </c:dLbl>
            <c:dLbl>
              <c:idx val="3"/>
              <c:layout>
                <c:manualLayout>
                  <c:x val="3.5473206474190729E-2"/>
                  <c:y val="-3.81880877970080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7F3-45CD-9A86-0CBF9B76EE60}"/>
                </c:ext>
              </c:extLst>
            </c:dLbl>
            <c:dLbl>
              <c:idx val="4"/>
              <c:layout>
                <c:manualLayout>
                  <c:x val="2.3167869641294837E-2"/>
                  <c:y val="-2.46011126875206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7F3-45CD-9A86-0CBF9B76EE60}"/>
                </c:ext>
              </c:extLst>
            </c:dLbl>
            <c:dLbl>
              <c:idx val="5"/>
              <c:layout>
                <c:manualLayout>
                  <c:x val="2.1639873140857392E-2"/>
                  <c:y val="-3.8794610440254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7F3-45CD-9A86-0CBF9B76EE60}"/>
                </c:ext>
              </c:extLst>
            </c:dLbl>
            <c:dLbl>
              <c:idx val="6"/>
              <c:layout>
                <c:manualLayout>
                  <c:x val="1.2694663167104112E-2"/>
                  <c:y val="-2.04624761315655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7F3-45CD-9A86-0CBF9B76EE60}"/>
                </c:ext>
              </c:extLst>
            </c:dLbl>
            <c:dLbl>
              <c:idx val="7"/>
              <c:layout>
                <c:manualLayout>
                  <c:x val="1.3243520341207196E-2"/>
                  <c:y val="-3.0537669727518198E-2"/>
                </c:manualLayout>
              </c:layout>
              <c:tx>
                <c:rich>
                  <a:bodyPr/>
                  <a:lstStyle/>
                  <a:p>
                    <a:fld id="{1F9F4073-3584-4D58-9043-262EAB42C4EA}" type="VALUE">
                      <a:rPr lang="en-US" sz="2400"/>
                      <a:pPr/>
                      <a:t>[WERT]</a:t>
                    </a:fld>
                    <a:endParaRPr lang="de-DE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F7F3-45CD-9A86-0CBF9B76EE60}"/>
                </c:ext>
              </c:extLst>
            </c:dLbl>
            <c:dLbl>
              <c:idx val="8"/>
              <c:layout>
                <c:manualLayout>
                  <c:x val="5.5555555555554482E-3"/>
                  <c:y val="-2.34818330957696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7F3-45CD-9A86-0CBF9B76EE60}"/>
                </c:ext>
              </c:extLst>
            </c:dLbl>
            <c:numFmt formatCode="#,##0.00\ &quot;€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Tabelle1!$A$2:$A$9</c:f>
              <c:strCache>
                <c:ptCount val="8"/>
                <c:pt idx="0">
                  <c:v>Mitgliedsbeiträge</c:v>
                </c:pt>
                <c:pt idx="1">
                  <c:v>Zuschüsse</c:v>
                </c:pt>
                <c:pt idx="2">
                  <c:v>Spenden</c:v>
                </c:pt>
                <c:pt idx="3">
                  <c:v>Mieteinnahmen</c:v>
                </c:pt>
                <c:pt idx="4">
                  <c:v>Bandenwerbung</c:v>
                </c:pt>
                <c:pt idx="5">
                  <c:v>Eigenbetrieb, Faschingsball, Provisionen</c:v>
                </c:pt>
                <c:pt idx="6">
                  <c:v>Versicherungsentschädigung</c:v>
                </c:pt>
                <c:pt idx="7">
                  <c:v>Gesamteinnahmen</c:v>
                </c:pt>
              </c:strCache>
            </c:strRef>
          </c:cat>
          <c:val>
            <c:numRef>
              <c:f>Tabelle1!$B$2:$B$9</c:f>
              <c:numCache>
                <c:formatCode>#,##0.00</c:formatCode>
                <c:ptCount val="8"/>
                <c:pt idx="0">
                  <c:v>39040.449999999997</c:v>
                </c:pt>
                <c:pt idx="1">
                  <c:v>29414.68</c:v>
                </c:pt>
                <c:pt idx="2" formatCode="General">
                  <c:v>22014</c:v>
                </c:pt>
                <c:pt idx="3" formatCode="General">
                  <c:v>15854.74</c:v>
                </c:pt>
                <c:pt idx="4" formatCode="General">
                  <c:v>10548.16</c:v>
                </c:pt>
                <c:pt idx="5" formatCode="General">
                  <c:v>7156.53</c:v>
                </c:pt>
                <c:pt idx="6" formatCode="General">
                  <c:v>3122.62</c:v>
                </c:pt>
                <c:pt idx="7" formatCode="General">
                  <c:v>127151.18000000001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7F3-45CD-9A86-0CBF9B76EE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0280960"/>
        <c:axId val="100282752"/>
        <c:axId val="97904384"/>
      </c:bar3DChart>
      <c:catAx>
        <c:axId val="100280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de-DE"/>
          </a:p>
        </c:txPr>
        <c:crossAx val="100282752"/>
        <c:crosses val="autoZero"/>
        <c:auto val="1"/>
        <c:lblAlgn val="ctr"/>
        <c:lblOffset val="100"/>
        <c:noMultiLvlLbl val="0"/>
      </c:catAx>
      <c:valAx>
        <c:axId val="100282752"/>
        <c:scaling>
          <c:orientation val="minMax"/>
        </c:scaling>
        <c:delete val="1"/>
        <c:axPos val="l"/>
        <c:numFmt formatCode="#,##0.00" sourceLinked="1"/>
        <c:majorTickMark val="out"/>
        <c:minorTickMark val="none"/>
        <c:tickLblPos val="none"/>
        <c:crossAx val="100280960"/>
        <c:crosses val="autoZero"/>
        <c:crossBetween val="between"/>
      </c:valAx>
      <c:serAx>
        <c:axId val="97904384"/>
        <c:scaling>
          <c:orientation val="minMax"/>
        </c:scaling>
        <c:delete val="1"/>
        <c:axPos val="b"/>
        <c:majorTickMark val="out"/>
        <c:minorTickMark val="none"/>
        <c:tickLblPos val="none"/>
        <c:crossAx val="100282752"/>
        <c:crosses val="autoZero"/>
      </c:ser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  <c:userShapes r:id="rId2"/>
</c:chartSpace>
</file>

<file path=ppt/charts/chart7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A-Jugend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40A-4F19-BC51-27D6D5BAEA2E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40A-4F19-BC51-27D6D5BAEA2E}"/>
              </c:ext>
            </c:extLst>
          </c:dPt>
          <c:dPt>
            <c:idx val="2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40A-4F19-BC51-27D6D5BAEA2E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0A-4F19-BC51-27D6D5BAEA2E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40A-4F19-BC51-27D6D5BAEA2E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40A-4F19-BC51-27D6D5BAEA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FC Arnsberg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5</c:v>
                </c:pt>
                <c:pt idx="1">
                  <c:v>5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40A-4F19-BC51-27D6D5BAEA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7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B-Jugend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B00-4625-874B-2F2AEFE42F3A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B00-4625-874B-2F2AEFE42F3A}"/>
              </c:ext>
            </c:extLst>
          </c:dPt>
          <c:dPt>
            <c:idx val="2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B00-4625-874B-2F2AEFE42F3A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00-4625-874B-2F2AEFE42F3A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00-4625-874B-2F2AEFE42F3A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B00-4625-874B-2F2AEFE42F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FC Arnsberg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8</c:v>
                </c:pt>
                <c:pt idx="1">
                  <c:v>5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00-4625-874B-2F2AEFE42F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7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G-Jugend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EE-41AD-A8E1-611CA7B89E22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AEEE-41AD-A8E1-611CA7B89E22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EE-41AD-A8E1-611CA7B89E22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EEE-41AD-A8E1-611CA7B89E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Tabelle1!$A$2:$A$3</c:f>
              <c:strCache>
                <c:ptCount val="2"/>
                <c:pt idx="0">
                  <c:v>FC Böhmfeld</c:v>
                </c:pt>
                <c:pt idx="1">
                  <c:v>SpVgg Hofstetten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21</c:v>
                </c:pt>
                <c:pt idx="1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EE-41AD-A8E1-611CA7B89E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7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F-Jugend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40-4648-A19F-B6BD0BC2C672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40-4648-A19F-B6BD0BC2C67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A40-4648-A19F-B6BD0BC2C672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A40-4648-A19F-B6BD0BC2C672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A40-4648-A19F-B6BD0BC2C672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A40-4648-A19F-B6BD0BC2C6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SV Lippertshofen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13</c:v>
                </c:pt>
                <c:pt idx="1">
                  <c:v>12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A40-4648-A19F-B6BD0BC2C6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7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E-Jugend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9E-4FDC-A39E-A99D5EE7F068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E9E-4FDC-A39E-A99D5EE7F06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E9E-4FDC-A39E-A99D5EE7F068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9E-4FDC-A39E-A99D5EE7F068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E9E-4FDC-A39E-A99D5EE7F068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E9E-4FDC-A39E-A99D5EE7F0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SV Lippertshofen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15</c:v>
                </c:pt>
                <c:pt idx="1">
                  <c:v>4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E9E-4FDC-A39E-A99D5EE7F0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7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D-Jugend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215-47BE-BEB3-6F506CD85293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215-47BE-BEB3-6F506CD85293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215-47BE-BEB3-6F506CD85293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215-47BE-BEB3-6F506CD852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Tabelle1!$A$2:$A$3</c:f>
              <c:strCache>
                <c:ptCount val="2"/>
                <c:pt idx="0">
                  <c:v>FC Böhmfeld</c:v>
                </c:pt>
                <c:pt idx="1">
                  <c:v>SpVgg Hofstetten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10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215-47BE-BEB3-6F506CD852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7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C-Jugend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91F-4D29-B7C0-E817D02A540C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91F-4D29-B7C0-E817D02A540C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91F-4D29-B7C0-E817D02A540C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91F-4D29-B7C0-E817D02A54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Tabelle1!$A$2:$A$3</c:f>
              <c:strCache>
                <c:ptCount val="2"/>
                <c:pt idx="0">
                  <c:v>FC Böhmfeld</c:v>
                </c:pt>
                <c:pt idx="1">
                  <c:v>SpVgg Hofstetten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7</c:v>
                </c:pt>
                <c:pt idx="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91F-4D29-B7C0-E817D02A54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7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A-Jugend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40A-4F19-BC51-27D6D5BAEA2E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40A-4F19-BC51-27D6D5BAEA2E}"/>
              </c:ext>
            </c:extLst>
          </c:dPt>
          <c:dPt>
            <c:idx val="2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40A-4F19-BC51-27D6D5BAEA2E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0A-4F19-BC51-27D6D5BAEA2E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40A-4F19-BC51-27D6D5BAEA2E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40A-4F19-BC51-27D6D5BAEA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FC Arnsberg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5</c:v>
                </c:pt>
                <c:pt idx="1">
                  <c:v>5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40A-4F19-BC51-27D6D5BAEA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7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B-Jugend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B00-4625-874B-2F2AEFE42F3A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B00-4625-874B-2F2AEFE42F3A}"/>
              </c:ext>
            </c:extLst>
          </c:dPt>
          <c:dPt>
            <c:idx val="2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B00-4625-874B-2F2AEFE42F3A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00-4625-874B-2F2AEFE42F3A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00-4625-874B-2F2AEFE42F3A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B00-4625-874B-2F2AEFE42F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FC Arnsberg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8</c:v>
                </c:pt>
                <c:pt idx="1">
                  <c:v>5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00-4625-874B-2F2AEFE42F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7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G-Jugend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EE-41AD-A8E1-611CA7B89E22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AEEE-41AD-A8E1-611CA7B89E22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EE-41AD-A8E1-611CA7B89E22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EEE-41AD-A8E1-611CA7B89E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Tabelle1!$A$2:$A$3</c:f>
              <c:strCache>
                <c:ptCount val="2"/>
                <c:pt idx="0">
                  <c:v>FC Böhmfeld</c:v>
                </c:pt>
                <c:pt idx="1">
                  <c:v>SpVgg Hofstetten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21</c:v>
                </c:pt>
                <c:pt idx="1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EE-41AD-A8E1-611CA7B89E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1240239501312336E-2"/>
          <c:y val="1.8482225963831035E-4"/>
          <c:w val="0.90549125109361361"/>
          <c:h val="0.57324936799074844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Spalte1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-1.1107830271216098E-3"/>
                  <c:y val="-2.50468964311648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7F3-45CD-9A86-0CBF9B76EE60}"/>
                </c:ext>
              </c:extLst>
            </c:dLbl>
            <c:dLbl>
              <c:idx val="1"/>
              <c:layout>
                <c:manualLayout>
                  <c:x val="7.2503280839895014E-3"/>
                  <c:y val="1.353412422774281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24.050,64 €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704866579177603"/>
                      <c:h val="7.3007153806847205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F7F3-45CD-9A86-0CBF9B76EE60}"/>
                </c:ext>
              </c:extLst>
            </c:dLbl>
            <c:dLbl>
              <c:idx val="2"/>
              <c:layout>
                <c:manualLayout>
                  <c:x val="2.7250984251968504E-2"/>
                  <c:y val="-2.16953984347685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7F3-45CD-9A86-0CBF9B76EE60}"/>
                </c:ext>
              </c:extLst>
            </c:dLbl>
            <c:dLbl>
              <c:idx val="3"/>
              <c:layout>
                <c:manualLayout>
                  <c:x val="3.5473206474190729E-2"/>
                  <c:y val="-3.81880877970080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7F3-45CD-9A86-0CBF9B76EE60}"/>
                </c:ext>
              </c:extLst>
            </c:dLbl>
            <c:dLbl>
              <c:idx val="4"/>
              <c:layout>
                <c:manualLayout>
                  <c:x val="2.3167869641294837E-2"/>
                  <c:y val="-2.46011126875206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7F3-45CD-9A86-0CBF9B76EE60}"/>
                </c:ext>
              </c:extLst>
            </c:dLbl>
            <c:dLbl>
              <c:idx val="5"/>
              <c:layout>
                <c:manualLayout>
                  <c:x val="2.1639873140857392E-2"/>
                  <c:y val="-3.8794610440254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7F3-45CD-9A86-0CBF9B76EE60}"/>
                </c:ext>
              </c:extLst>
            </c:dLbl>
            <c:dLbl>
              <c:idx val="6"/>
              <c:layout>
                <c:manualLayout>
                  <c:x val="1.2694663167104112E-2"/>
                  <c:y val="-2.04624761315655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7F3-45CD-9A86-0CBF9B76EE60}"/>
                </c:ext>
              </c:extLst>
            </c:dLbl>
            <c:dLbl>
              <c:idx val="7"/>
              <c:layout>
                <c:manualLayout>
                  <c:x val="1.3243520341207196E-2"/>
                  <c:y val="-3.0537669727518198E-2"/>
                </c:manualLayout>
              </c:layout>
              <c:tx>
                <c:rich>
                  <a:bodyPr/>
                  <a:lstStyle/>
                  <a:p>
                    <a:fld id="{1F9F4073-3584-4D58-9043-262EAB42C4EA}" type="VALUE">
                      <a:rPr lang="en-US" sz="2400"/>
                      <a:pPr/>
                      <a:t>[WERT]</a:t>
                    </a:fld>
                    <a:endParaRPr lang="de-DE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F7F3-45CD-9A86-0CBF9B76EE60}"/>
                </c:ext>
              </c:extLst>
            </c:dLbl>
            <c:dLbl>
              <c:idx val="8"/>
              <c:layout>
                <c:manualLayout>
                  <c:x val="5.5555555555554482E-3"/>
                  <c:y val="-2.34818330957696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7F3-45CD-9A86-0CBF9B76EE60}"/>
                </c:ext>
              </c:extLst>
            </c:dLbl>
            <c:numFmt formatCode="#,##0.00\ &quot;€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Tabelle1!$A$2:$A$9</c:f>
              <c:strCache>
                <c:ptCount val="8"/>
                <c:pt idx="0">
                  <c:v>Mitgliedsbeiträge</c:v>
                </c:pt>
                <c:pt idx="1">
                  <c:v>Zuschüsse</c:v>
                </c:pt>
                <c:pt idx="2">
                  <c:v>Spenden</c:v>
                </c:pt>
                <c:pt idx="3">
                  <c:v>Mieteinnahmen</c:v>
                </c:pt>
                <c:pt idx="4">
                  <c:v>Bandenwerbung</c:v>
                </c:pt>
                <c:pt idx="5">
                  <c:v>Eigenbetrieb, Faschingsball, Provisionen</c:v>
                </c:pt>
                <c:pt idx="6">
                  <c:v>Versicherungsentschädigung</c:v>
                </c:pt>
                <c:pt idx="7">
                  <c:v>Gesamteinnahmen</c:v>
                </c:pt>
              </c:strCache>
            </c:strRef>
          </c:cat>
          <c:val>
            <c:numRef>
              <c:f>Tabelle1!$B$2:$B$9</c:f>
              <c:numCache>
                <c:formatCode>#,##0.00</c:formatCode>
                <c:ptCount val="8"/>
                <c:pt idx="0">
                  <c:v>39040.449999999997</c:v>
                </c:pt>
                <c:pt idx="1">
                  <c:v>29414.68</c:v>
                </c:pt>
                <c:pt idx="2" formatCode="General">
                  <c:v>22014</c:v>
                </c:pt>
                <c:pt idx="3" formatCode="General">
                  <c:v>15854.74</c:v>
                </c:pt>
                <c:pt idx="4" formatCode="General">
                  <c:v>10548.16</c:v>
                </c:pt>
                <c:pt idx="5" formatCode="General">
                  <c:v>7156.53</c:v>
                </c:pt>
                <c:pt idx="6" formatCode="General">
                  <c:v>3122.62</c:v>
                </c:pt>
                <c:pt idx="7" formatCode="General">
                  <c:v>127151.18000000001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7F3-45CD-9A86-0CBF9B76EE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0280960"/>
        <c:axId val="100282752"/>
        <c:axId val="97904384"/>
      </c:bar3DChart>
      <c:catAx>
        <c:axId val="100280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de-DE"/>
          </a:p>
        </c:txPr>
        <c:crossAx val="100282752"/>
        <c:crosses val="autoZero"/>
        <c:auto val="1"/>
        <c:lblAlgn val="ctr"/>
        <c:lblOffset val="100"/>
        <c:noMultiLvlLbl val="0"/>
      </c:catAx>
      <c:valAx>
        <c:axId val="100282752"/>
        <c:scaling>
          <c:orientation val="minMax"/>
        </c:scaling>
        <c:delete val="1"/>
        <c:axPos val="l"/>
        <c:numFmt formatCode="#,##0.00" sourceLinked="1"/>
        <c:majorTickMark val="out"/>
        <c:minorTickMark val="none"/>
        <c:tickLblPos val="none"/>
        <c:crossAx val="100280960"/>
        <c:crosses val="autoZero"/>
        <c:crossBetween val="between"/>
      </c:valAx>
      <c:serAx>
        <c:axId val="97904384"/>
        <c:scaling>
          <c:orientation val="minMax"/>
        </c:scaling>
        <c:delete val="1"/>
        <c:axPos val="b"/>
        <c:majorTickMark val="out"/>
        <c:minorTickMark val="none"/>
        <c:tickLblPos val="none"/>
        <c:crossAx val="100282752"/>
        <c:crosses val="autoZero"/>
      </c:ser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  <c:userShapes r:id="rId2"/>
</c:chartSpace>
</file>

<file path=ppt/charts/chart8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F-Jugend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40-4648-A19F-B6BD0BC2C672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40-4648-A19F-B6BD0BC2C67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A40-4648-A19F-B6BD0BC2C672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A40-4648-A19F-B6BD0BC2C672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A40-4648-A19F-B6BD0BC2C672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A40-4648-A19F-B6BD0BC2C6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SV Lippertshofen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13</c:v>
                </c:pt>
                <c:pt idx="1">
                  <c:v>12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A40-4648-A19F-B6BD0BC2C6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8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E-Jugend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9E-4FDC-A39E-A99D5EE7F068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E9E-4FDC-A39E-A99D5EE7F06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E9E-4FDC-A39E-A99D5EE7F068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9E-4FDC-A39E-A99D5EE7F068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E9E-4FDC-A39E-A99D5EE7F068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E9E-4FDC-A39E-A99D5EE7F0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SV Lippertshofen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15</c:v>
                </c:pt>
                <c:pt idx="1">
                  <c:v>4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E9E-4FDC-A39E-A99D5EE7F0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8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D-Jugend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215-47BE-BEB3-6F506CD85293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215-47BE-BEB3-6F506CD85293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215-47BE-BEB3-6F506CD85293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215-47BE-BEB3-6F506CD852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Tabelle1!$A$2:$A$3</c:f>
              <c:strCache>
                <c:ptCount val="2"/>
                <c:pt idx="0">
                  <c:v>FC Böhmfeld</c:v>
                </c:pt>
                <c:pt idx="1">
                  <c:v>SpVgg Hofstetten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10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215-47BE-BEB3-6F506CD852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8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C-Jugend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91F-4D29-B7C0-E817D02A540C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91F-4D29-B7C0-E817D02A540C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91F-4D29-B7C0-E817D02A540C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91F-4D29-B7C0-E817D02A54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Tabelle1!$A$2:$A$3</c:f>
              <c:strCache>
                <c:ptCount val="2"/>
                <c:pt idx="0">
                  <c:v>FC Böhmfeld</c:v>
                </c:pt>
                <c:pt idx="1">
                  <c:v>SpVgg Hofstetten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7</c:v>
                </c:pt>
                <c:pt idx="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91F-4D29-B7C0-E817D02A54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8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24173867519832681"/>
          <c:y val="0.21561545903122795"/>
          <c:w val="0.51768876395114749"/>
          <c:h val="0.71426970671126166"/>
        </c:manualLayout>
      </c:layout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A-Jugend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40A-4F19-BC51-27D6D5BAEA2E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40A-4F19-BC51-27D6D5BAEA2E}"/>
              </c:ext>
            </c:extLst>
          </c:dPt>
          <c:dPt>
            <c:idx val="2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40A-4F19-BC51-27D6D5BAEA2E}"/>
              </c:ext>
            </c:extLst>
          </c:dPt>
          <c:dLbls>
            <c:dLbl>
              <c:idx val="0"/>
              <c:layout>
                <c:manualLayout>
                  <c:x val="-5.6363631522094249E-3"/>
                  <c:y val="-2.766680453387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0A-4F19-BC51-27D6D5BAEA2E}"/>
                </c:ext>
              </c:extLst>
            </c:dLbl>
            <c:dLbl>
              <c:idx val="1"/>
              <c:layout>
                <c:manualLayout>
                  <c:x val="5.6363631522092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40A-4F19-BC51-27D6D5BAEA2E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40A-4F19-BC51-27D6D5BAEA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FC Böhmfeld</c:v>
                </c:pt>
                <c:pt idx="1">
                  <c:v>SpVgg Hofstetten</c:v>
                </c:pt>
                <c:pt idx="2">
                  <c:v>FC Arnsberg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5</c:v>
                </c:pt>
                <c:pt idx="1">
                  <c:v>5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40A-4F19-BC51-27D6D5BAEA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de-DE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5320975503062117E-2"/>
          <c:y val="3.2020513406664335E-2"/>
          <c:w val="0.9197531714785655"/>
          <c:h val="0.70047367076352096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layout>
                <c:manualLayout>
                  <c:x val="-1.3888998250218729E-2"/>
                  <c:y val="-2.77512572950004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892-4D99-B017-4B09180963DE}"/>
                </c:ext>
              </c:extLst>
            </c:dLbl>
            <c:dLbl>
              <c:idx val="1"/>
              <c:layout>
                <c:manualLayout>
                  <c:x val="2.998433550079083E-2"/>
                  <c:y val="-3.8424817793077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892-4D99-B017-4B09180963DE}"/>
                </c:ext>
              </c:extLst>
            </c:dLbl>
            <c:dLbl>
              <c:idx val="2"/>
              <c:layout>
                <c:manualLayout>
                  <c:x val="3.2666902112933049E-2"/>
                  <c:y val="-3.41553935938466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892-4D99-B017-4B09180963DE}"/>
                </c:ext>
              </c:extLst>
            </c:dLbl>
            <c:dLbl>
              <c:idx val="3"/>
              <c:layout>
                <c:manualLayout>
                  <c:x val="1.2499999999999949E-2"/>
                  <c:y val="-1.06735604980771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892-4D99-B017-4B09180963DE}"/>
                </c:ext>
              </c:extLst>
            </c:dLbl>
            <c:dLbl>
              <c:idx val="4"/>
              <c:layout>
                <c:manualLayout>
                  <c:x val="4.3873336971323944E-2"/>
                  <c:y val="-2.88185293010246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364197071904614"/>
                      <c:h val="3.436886480380819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4892-4D99-B017-4B09180963DE}"/>
                </c:ext>
              </c:extLst>
            </c:dLbl>
            <c:dLbl>
              <c:idx val="5"/>
              <c:layout>
                <c:manualLayout>
                  <c:x val="2.361111111111111E-2"/>
                  <c:y val="-3.9135936391272494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7.306,66 €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4892-4D99-B017-4B09180963DE}"/>
                </c:ext>
              </c:extLst>
            </c:dLbl>
            <c:dLbl>
              <c:idx val="6"/>
              <c:layout>
                <c:manualLayout>
                  <c:x val="4.5357237606964702E-2"/>
                  <c:y val="-2.98859693946158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892-4D99-B017-4B09180963DE}"/>
                </c:ext>
              </c:extLst>
            </c:dLbl>
            <c:dLbl>
              <c:idx val="7"/>
              <c:layout>
                <c:manualLayout>
                  <c:x val="3.3333333333333333E-2"/>
                  <c:y val="-1.06735604980770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892-4D99-B017-4B09180963DE}"/>
                </c:ext>
              </c:extLst>
            </c:dLbl>
            <c:dLbl>
              <c:idx val="8"/>
              <c:layout>
                <c:manualLayout>
                  <c:x val="4.1238124890162722E-2"/>
                  <c:y val="-1.06735604980770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892-4D99-B017-4B09180963DE}"/>
                </c:ext>
              </c:extLst>
            </c:dLbl>
            <c:numFmt formatCode="#,##0.00\ &quot;€&quot;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Tabelle1!$A$2:$A$12</c:f>
              <c:strCache>
                <c:ptCount val="10"/>
                <c:pt idx="0">
                  <c:v>Übungsleiter, Trainer</c:v>
                </c:pt>
                <c:pt idx="1">
                  <c:v>Kosten Mähroboter (inkl. Simpact GmbH)</c:v>
                </c:pt>
                <c:pt idx="2">
                  <c:v>Laufende Kosten Sportgaststätte/-gelände</c:v>
                </c:pt>
                <c:pt idx="3">
                  <c:v>Kosten Sportbetrieb/Lizenzen</c:v>
                </c:pt>
                <c:pt idx="4">
                  <c:v>Instandhaltung Sportheim (u.a. Spülmaschine, Reperatur Vordach)</c:v>
                </c:pt>
                <c:pt idx="5">
                  <c:v>Ausgaben Eigenbtrieb, Faschingsball, Winterzauber</c:v>
                </c:pt>
                <c:pt idx="6">
                  <c:v>Abgaben Sportverbände </c:v>
                </c:pt>
                <c:pt idx="7">
                  <c:v>Zinsen, Kontoführung, Versicherungen, Steuern</c:v>
                </c:pt>
                <c:pt idx="8">
                  <c:v>Mitgliederpflege</c:v>
                </c:pt>
                <c:pt idx="9">
                  <c:v>Gesamtausgaben</c:v>
                </c:pt>
              </c:strCache>
            </c:strRef>
          </c:cat>
          <c:val>
            <c:numRef>
              <c:f>Tabelle1!$B$2:$B$12</c:f>
              <c:numCache>
                <c:formatCode>General</c:formatCode>
                <c:ptCount val="11"/>
                <c:pt idx="0">
                  <c:v>33064</c:v>
                </c:pt>
                <c:pt idx="1">
                  <c:v>26329.24</c:v>
                </c:pt>
                <c:pt idx="2">
                  <c:v>16258.46</c:v>
                </c:pt>
                <c:pt idx="3">
                  <c:v>14792.29</c:v>
                </c:pt>
                <c:pt idx="4">
                  <c:v>10370.23</c:v>
                </c:pt>
                <c:pt idx="5">
                  <c:v>8367.93</c:v>
                </c:pt>
                <c:pt idx="6">
                  <c:v>7895.35</c:v>
                </c:pt>
                <c:pt idx="7">
                  <c:v>5385.41</c:v>
                </c:pt>
                <c:pt idx="8">
                  <c:v>2375</c:v>
                </c:pt>
                <c:pt idx="9">
                  <c:v>124837.91000000003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892-4D99-B017-4B09180963DE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Spalte1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Tabelle1!$A$2:$A$12</c:f>
              <c:strCache>
                <c:ptCount val="10"/>
                <c:pt idx="0">
                  <c:v>Übungsleiter, Trainer</c:v>
                </c:pt>
                <c:pt idx="1">
                  <c:v>Kosten Mähroboter (inkl. Simpact GmbH)</c:v>
                </c:pt>
                <c:pt idx="2">
                  <c:v>Laufende Kosten Sportgaststätte/-gelände</c:v>
                </c:pt>
                <c:pt idx="3">
                  <c:v>Kosten Sportbetrieb/Lizenzen</c:v>
                </c:pt>
                <c:pt idx="4">
                  <c:v>Instandhaltung Sportheim (u.a. Spülmaschine, Reperatur Vordach)</c:v>
                </c:pt>
                <c:pt idx="5">
                  <c:v>Ausgaben Eigenbtrieb, Faschingsball, Winterzauber</c:v>
                </c:pt>
                <c:pt idx="6">
                  <c:v>Abgaben Sportverbände </c:v>
                </c:pt>
                <c:pt idx="7">
                  <c:v>Zinsen, Kontoführung, Versicherungen, Steuern</c:v>
                </c:pt>
                <c:pt idx="8">
                  <c:v>Mitgliederpflege</c:v>
                </c:pt>
                <c:pt idx="9">
                  <c:v>Gesamtausgaben</c:v>
                </c:pt>
              </c:strCache>
            </c:strRef>
          </c:cat>
          <c:val>
            <c:numRef>
              <c:f>Tabelle1!$C$2:$C$11</c:f>
              <c:numCache>
                <c:formatCode>General</c:formatCode>
                <c:ptCount val="10"/>
              </c:numCache>
            </c:numRef>
          </c:val>
          <c:extLst>
            <c:ext xmlns:c16="http://schemas.microsoft.com/office/drawing/2014/chart" uri="{C3380CC4-5D6E-409C-BE32-E72D297353CC}">
              <c16:uniqueId val="{0000000A-4892-4D99-B017-4B09180963DE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Spalte2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Tabelle1!$A$2:$A$12</c:f>
              <c:strCache>
                <c:ptCount val="10"/>
                <c:pt idx="0">
                  <c:v>Übungsleiter, Trainer</c:v>
                </c:pt>
                <c:pt idx="1">
                  <c:v>Kosten Mähroboter (inkl. Simpact GmbH)</c:v>
                </c:pt>
                <c:pt idx="2">
                  <c:v>Laufende Kosten Sportgaststätte/-gelände</c:v>
                </c:pt>
                <c:pt idx="3">
                  <c:v>Kosten Sportbetrieb/Lizenzen</c:v>
                </c:pt>
                <c:pt idx="4">
                  <c:v>Instandhaltung Sportheim (u.a. Spülmaschine, Reperatur Vordach)</c:v>
                </c:pt>
                <c:pt idx="5">
                  <c:v>Ausgaben Eigenbtrieb, Faschingsball, Winterzauber</c:v>
                </c:pt>
                <c:pt idx="6">
                  <c:v>Abgaben Sportverbände </c:v>
                </c:pt>
                <c:pt idx="7">
                  <c:v>Zinsen, Kontoführung, Versicherungen, Steuern</c:v>
                </c:pt>
                <c:pt idx="8">
                  <c:v>Mitgliederpflege</c:v>
                </c:pt>
                <c:pt idx="9">
                  <c:v>Gesamtausgaben</c:v>
                </c:pt>
              </c:strCache>
            </c:strRef>
          </c:cat>
          <c:val>
            <c:numRef>
              <c:f>Tabelle1!$D$2:$D$11</c:f>
              <c:numCache>
                <c:formatCode>General</c:formatCode>
                <c:ptCount val="10"/>
              </c:numCache>
            </c:numRef>
          </c:val>
          <c:extLst>
            <c:ext xmlns:c16="http://schemas.microsoft.com/office/drawing/2014/chart" uri="{C3380CC4-5D6E-409C-BE32-E72D297353CC}">
              <c16:uniqueId val="{0000000B-4892-4D99-B017-4B09180963D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2650624"/>
        <c:axId val="122652160"/>
        <c:axId val="111794368"/>
      </c:bar3DChart>
      <c:catAx>
        <c:axId val="1226506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22652160"/>
        <c:crosses val="autoZero"/>
        <c:auto val="1"/>
        <c:lblAlgn val="ctr"/>
        <c:lblOffset val="100"/>
        <c:noMultiLvlLbl val="0"/>
      </c:catAx>
      <c:valAx>
        <c:axId val="1226521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22650624"/>
        <c:crosses val="autoZero"/>
        <c:crossBetween val="between"/>
      </c:valAx>
      <c:serAx>
        <c:axId val="111794368"/>
        <c:scaling>
          <c:orientation val="minMax"/>
        </c:scaling>
        <c:delete val="1"/>
        <c:axPos val="b"/>
        <c:majorTickMark val="out"/>
        <c:minorTickMark val="none"/>
        <c:tickLblPos val="none"/>
        <c:crossAx val="122652160"/>
        <c:crosses val="autoZero"/>
      </c:ser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bg1"/>
          </a:solidFill>
        </a:defRPr>
      </a:pPr>
      <a:endParaRPr lang="de-DE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5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8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defRPr sz="1197" kern="1200" spc="3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lt1">
            <a:lumMod val="85000"/>
          </a:schemeClr>
        </a:solidFill>
        <a:round/>
      </a:ln>
    </cs:spPr>
    <cs:defRPr sz="1330" kern="1200"/>
  </cs:chartArea>
  <cs:dataLabel>
    <cs:lnRef idx="0"/>
    <cs:fillRef idx="0">
      <cs:styleClr val="0"/>
    </cs:fillRef>
    <cs:effectRef idx="0"/>
    <cs:fontRef idx="minor">
      <a:schemeClr val="lt1"/>
    </cs:fontRef>
    <cs:spPr>
      <a:solidFill>
        <a:schemeClr val="phClr"/>
      </a:solidFill>
    </cs:spPr>
    <cs:defRPr sz="1197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25400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38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defRPr sz="1197" kern="1200" spc="3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lt1">
            <a:lumMod val="85000"/>
          </a:schemeClr>
        </a:solidFill>
        <a:round/>
      </a:ln>
    </cs:spPr>
    <cs:defRPr sz="1330" kern="1200"/>
  </cs:chartArea>
  <cs:dataLabel>
    <cs:lnRef idx="0"/>
    <cs:fillRef idx="0">
      <cs:styleClr val="0"/>
    </cs:fillRef>
    <cs:effectRef idx="0"/>
    <cs:fontRef idx="minor">
      <a:schemeClr val="lt1"/>
    </cs:fontRef>
    <cs:spPr>
      <a:solidFill>
        <a:schemeClr val="phClr"/>
      </a:solidFill>
    </cs:spPr>
    <cs:defRPr sz="1197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25400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38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defRPr sz="1197" kern="1200" spc="3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lt1">
            <a:lumMod val="85000"/>
          </a:schemeClr>
        </a:solidFill>
        <a:round/>
      </a:ln>
    </cs:spPr>
    <cs:defRPr sz="1330" kern="1200"/>
  </cs:chartArea>
  <cs:dataLabel>
    <cs:lnRef idx="0"/>
    <cs:fillRef idx="0">
      <cs:styleClr val="0"/>
    </cs:fillRef>
    <cs:effectRef idx="0"/>
    <cs:fontRef idx="minor">
      <a:schemeClr val="lt1"/>
    </cs:fontRef>
    <cs:spPr>
      <a:solidFill>
        <a:schemeClr val="phClr"/>
      </a:solidFill>
    </cs:spPr>
    <cs:defRPr sz="1197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25400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38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defRPr sz="1197" kern="1200" spc="3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lt1">
            <a:lumMod val="85000"/>
          </a:schemeClr>
        </a:solidFill>
        <a:round/>
      </a:ln>
    </cs:spPr>
    <cs:defRPr sz="1330" kern="1200"/>
  </cs:chartArea>
  <cs:dataLabel>
    <cs:lnRef idx="0"/>
    <cs:fillRef idx="0">
      <cs:styleClr val="0"/>
    </cs:fillRef>
    <cs:effectRef idx="0"/>
    <cs:fontRef idx="minor">
      <a:schemeClr val="lt1"/>
    </cs:fontRef>
    <cs:spPr>
      <a:solidFill>
        <a:schemeClr val="phClr"/>
      </a:solidFill>
    </cs:spPr>
    <cs:defRPr sz="1197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25400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38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defRPr sz="1197" kern="1200" spc="3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lt1">
            <a:lumMod val="85000"/>
          </a:schemeClr>
        </a:solidFill>
        <a:round/>
      </a:ln>
    </cs:spPr>
    <cs:defRPr sz="1330" kern="1200"/>
  </cs:chartArea>
  <cs:dataLabel>
    <cs:lnRef idx="0"/>
    <cs:fillRef idx="0">
      <cs:styleClr val="0"/>
    </cs:fillRef>
    <cs:effectRef idx="0"/>
    <cs:fontRef idx="minor">
      <a:schemeClr val="lt1"/>
    </cs:fontRef>
    <cs:spPr>
      <a:solidFill>
        <a:schemeClr val="phClr"/>
      </a:solidFill>
    </cs:spPr>
    <cs:defRPr sz="1197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25400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6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0.60884</cdr:x>
      <cdr:y>0</cdr:y>
    </cdr:from>
    <cdr:to>
      <cdr:x>0.78996</cdr:x>
      <cdr:y>0.17808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5940152" y="-2520280"/>
          <a:ext cx="1767111" cy="1450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200" b="1" dirty="0"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0.06688</cdr:x>
      <cdr:y>0.05088</cdr:y>
    </cdr:from>
    <cdr:to>
      <cdr:x>0.3425</cdr:x>
      <cdr:y>0.19079</cdr:y>
    </cdr:to>
    <cdr:sp macro="" textlink="">
      <cdr:nvSpPr>
        <cdr:cNvPr id="5" name="Textfeld 4"/>
        <cdr:cNvSpPr txBox="1"/>
      </cdr:nvSpPr>
      <cdr:spPr>
        <a:xfrm xmlns:a="http://schemas.openxmlformats.org/drawingml/2006/main">
          <a:off x="611560" y="288032"/>
          <a:ext cx="2520280" cy="7920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200" b="1" dirty="0">
            <a:latin typeface="Arial Black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0.60884</cdr:x>
      <cdr:y>0</cdr:y>
    </cdr:from>
    <cdr:to>
      <cdr:x>0.78996</cdr:x>
      <cdr:y>0.17808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5940152" y="-2520280"/>
          <a:ext cx="1767111" cy="1450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200" b="1" dirty="0"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0.06688</cdr:x>
      <cdr:y>0.05088</cdr:y>
    </cdr:from>
    <cdr:to>
      <cdr:x>0.3425</cdr:x>
      <cdr:y>0.19079</cdr:y>
    </cdr:to>
    <cdr:sp macro="" textlink="">
      <cdr:nvSpPr>
        <cdr:cNvPr id="5" name="Textfeld 4"/>
        <cdr:cNvSpPr txBox="1"/>
      </cdr:nvSpPr>
      <cdr:spPr>
        <a:xfrm xmlns:a="http://schemas.openxmlformats.org/drawingml/2006/main">
          <a:off x="611560" y="288032"/>
          <a:ext cx="2520280" cy="7920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200" b="1" dirty="0">
            <a:latin typeface="Arial Black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0.20075</cdr:x>
      <cdr:y>0.10893</cdr:y>
    </cdr:from>
    <cdr:to>
      <cdr:x>0.35037</cdr:x>
      <cdr:y>0.30259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1835696" y="648072"/>
          <a:ext cx="1368125" cy="11521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200" b="1" dirty="0">
            <a:latin typeface="Arial Black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0.51575</cdr:x>
      <cdr:y>0.08473</cdr:y>
    </cdr:from>
    <cdr:to>
      <cdr:x>0.71262</cdr:x>
      <cdr:y>0.3268</cdr:y>
    </cdr:to>
    <cdr:sp macro="" textlink="">
      <cdr:nvSpPr>
        <cdr:cNvPr id="8" name="Textfeld 7"/>
        <cdr:cNvSpPr txBox="1"/>
      </cdr:nvSpPr>
      <cdr:spPr>
        <a:xfrm xmlns:a="http://schemas.openxmlformats.org/drawingml/2006/main">
          <a:off x="4716016" y="504056"/>
          <a:ext cx="1800200" cy="14401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200" dirty="0"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0.81047</cdr:x>
      <cdr:y>0.59932</cdr:y>
    </cdr:from>
    <cdr:to>
      <cdr:x>0.85772</cdr:x>
      <cdr:y>0.85316</cdr:y>
    </cdr:to>
    <cdr:sp macro="" textlink="">
      <cdr:nvSpPr>
        <cdr:cNvPr id="5" name="Textfeld 4"/>
        <cdr:cNvSpPr txBox="1"/>
      </cdr:nvSpPr>
      <cdr:spPr>
        <a:xfrm xmlns:a="http://schemas.openxmlformats.org/drawingml/2006/main" rot="18829701">
          <a:off x="6871922" y="4104603"/>
          <a:ext cx="1510165" cy="4320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800" dirty="0">
            <a:latin typeface="Arial" pitchFamily="34" charset="0"/>
            <a:cs typeface="Arial" pitchFamily="34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0.60884</cdr:x>
      <cdr:y>0</cdr:y>
    </cdr:from>
    <cdr:to>
      <cdr:x>0.78996</cdr:x>
      <cdr:y>0.17808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5940152" y="-2520280"/>
          <a:ext cx="1767111" cy="1450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200" b="1" dirty="0"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0.06688</cdr:x>
      <cdr:y>0.05088</cdr:y>
    </cdr:from>
    <cdr:to>
      <cdr:x>0.3425</cdr:x>
      <cdr:y>0.19079</cdr:y>
    </cdr:to>
    <cdr:sp macro="" textlink="">
      <cdr:nvSpPr>
        <cdr:cNvPr id="5" name="Textfeld 4"/>
        <cdr:cNvSpPr txBox="1"/>
      </cdr:nvSpPr>
      <cdr:spPr>
        <a:xfrm xmlns:a="http://schemas.openxmlformats.org/drawingml/2006/main">
          <a:off x="611560" y="288032"/>
          <a:ext cx="2520280" cy="7920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200" b="1" dirty="0">
            <a:latin typeface="Arial Black" pitchFamily="34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0.20075</cdr:x>
      <cdr:y>0.10893</cdr:y>
    </cdr:from>
    <cdr:to>
      <cdr:x>0.35037</cdr:x>
      <cdr:y>0.30259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1835696" y="648072"/>
          <a:ext cx="1368125" cy="11521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200" b="1" dirty="0">
            <a:latin typeface="Arial Black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0.51575</cdr:x>
      <cdr:y>0.08473</cdr:y>
    </cdr:from>
    <cdr:to>
      <cdr:x>0.71262</cdr:x>
      <cdr:y>0.3268</cdr:y>
    </cdr:to>
    <cdr:sp macro="" textlink="">
      <cdr:nvSpPr>
        <cdr:cNvPr id="8" name="Textfeld 7"/>
        <cdr:cNvSpPr txBox="1"/>
      </cdr:nvSpPr>
      <cdr:spPr>
        <a:xfrm xmlns:a="http://schemas.openxmlformats.org/drawingml/2006/main">
          <a:off x="4716016" y="504056"/>
          <a:ext cx="1800200" cy="14401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200" dirty="0"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0.81047</cdr:x>
      <cdr:y>0.59932</cdr:y>
    </cdr:from>
    <cdr:to>
      <cdr:x>0.85772</cdr:x>
      <cdr:y>0.85316</cdr:y>
    </cdr:to>
    <cdr:sp macro="" textlink="">
      <cdr:nvSpPr>
        <cdr:cNvPr id="5" name="Textfeld 4"/>
        <cdr:cNvSpPr txBox="1"/>
      </cdr:nvSpPr>
      <cdr:spPr>
        <a:xfrm xmlns:a="http://schemas.openxmlformats.org/drawingml/2006/main" rot="18829701">
          <a:off x="6871922" y="4104603"/>
          <a:ext cx="1510165" cy="4320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800" dirty="0">
            <a:latin typeface="Arial" pitchFamily="34" charset="0"/>
            <a:cs typeface="Arial" pitchFamily="34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0.60884</cdr:x>
      <cdr:y>0</cdr:y>
    </cdr:from>
    <cdr:to>
      <cdr:x>0.78996</cdr:x>
      <cdr:y>0.17808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5940152" y="-2520280"/>
          <a:ext cx="1767111" cy="1450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200" b="1" dirty="0"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0.06688</cdr:x>
      <cdr:y>0.05088</cdr:y>
    </cdr:from>
    <cdr:to>
      <cdr:x>0.3425</cdr:x>
      <cdr:y>0.19079</cdr:y>
    </cdr:to>
    <cdr:sp macro="" textlink="">
      <cdr:nvSpPr>
        <cdr:cNvPr id="5" name="Textfeld 4"/>
        <cdr:cNvSpPr txBox="1"/>
      </cdr:nvSpPr>
      <cdr:spPr>
        <a:xfrm xmlns:a="http://schemas.openxmlformats.org/drawingml/2006/main">
          <a:off x="611560" y="288032"/>
          <a:ext cx="2520280" cy="7920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200" b="1" dirty="0">
            <a:latin typeface="Arial Black" pitchFamily="34" charset="0"/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0.20075</cdr:x>
      <cdr:y>0.10893</cdr:y>
    </cdr:from>
    <cdr:to>
      <cdr:x>0.35037</cdr:x>
      <cdr:y>0.30259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1835696" y="648072"/>
          <a:ext cx="1368125" cy="11521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200" b="1" dirty="0">
            <a:latin typeface="Arial Black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0.51575</cdr:x>
      <cdr:y>0.08473</cdr:y>
    </cdr:from>
    <cdr:to>
      <cdr:x>0.71262</cdr:x>
      <cdr:y>0.3268</cdr:y>
    </cdr:to>
    <cdr:sp macro="" textlink="">
      <cdr:nvSpPr>
        <cdr:cNvPr id="8" name="Textfeld 7"/>
        <cdr:cNvSpPr txBox="1"/>
      </cdr:nvSpPr>
      <cdr:spPr>
        <a:xfrm xmlns:a="http://schemas.openxmlformats.org/drawingml/2006/main">
          <a:off x="4716016" y="504056"/>
          <a:ext cx="1800200" cy="14401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200" dirty="0"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0.81047</cdr:x>
      <cdr:y>0.59932</cdr:y>
    </cdr:from>
    <cdr:to>
      <cdr:x>0.85772</cdr:x>
      <cdr:y>0.85316</cdr:y>
    </cdr:to>
    <cdr:sp macro="" textlink="">
      <cdr:nvSpPr>
        <cdr:cNvPr id="5" name="Textfeld 4"/>
        <cdr:cNvSpPr txBox="1"/>
      </cdr:nvSpPr>
      <cdr:spPr>
        <a:xfrm xmlns:a="http://schemas.openxmlformats.org/drawingml/2006/main" rot="18829701">
          <a:off x="6871922" y="4104603"/>
          <a:ext cx="1510165" cy="4320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800" dirty="0">
            <a:latin typeface="Arial" pitchFamily="34" charset="0"/>
            <a:cs typeface="Arial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430C41-8A58-418B-924B-741A447205C4}" type="datetimeFigureOut">
              <a:rPr lang="de-DE" smtClean="0"/>
              <a:t>13.08.2026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AF928B-EFC7-4AD2-91C3-36FA9DA701B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4500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E8BB1-52BA-97BF-D556-E7F4388EE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A42A5C0-A1D3-B547-8953-8AC73D70E0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FA2BDF3-1935-5C4C-3D20-E1A136377F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7421F85-3EAE-6EEB-7641-40B8164CB9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E6397C-60CC-45F7-88BB-D78F1A3C78E4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59654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AF601-E029-FB21-A1FB-184A3A692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63D6E05-948B-C054-353F-23CAA7783B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4D9C389-31FB-3256-44F1-8C18D7552D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8ED87A1-5E9D-3B25-44D6-9CDED44927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E6397C-60CC-45F7-88BB-D78F1A3C78E4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692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Falls wer genauer wissen möchte, gerne bei mir melden fürs Vollständige Protokoll.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F928B-EFC7-4AD2-91C3-36FA9DA701B8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0171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Jahreszahlen kontrollieren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F928B-EFC7-4AD2-91C3-36FA9DA701B8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5151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A05C4-EAA3-ED98-9807-E17253BEE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68FE5D8-527A-AD0D-4505-6D6250AF20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DB635A1-1E0F-B2FA-3F1A-456A6F0E29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Jahreszahlen kontrollieren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2C8B9B2-CC19-9266-DB41-4333C496F6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F928B-EFC7-4AD2-91C3-36FA9DA701B8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50346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692CB9-F532-C7C3-5E45-74C07F434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DDBC60A-C0A9-6ED2-D3A5-48E383FF50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5EC1E67-D188-1434-9E11-CD84A4E4E5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Jahreszahlen kontrollieren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FB5B2DC-8E17-40DC-5FA4-B7A2F0B67C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F928B-EFC7-4AD2-91C3-36FA9DA701B8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56886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142B7-CB3B-96FE-2AC5-ED37F176B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62903CE-B306-4FC5-2E6A-F4BE708EA0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ED0EECB-BCA2-9D64-F750-9BC1FB0994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Jahreszahlen kontrollieren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3DE24E9-F756-97E4-C1C1-9BF4E45169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F928B-EFC7-4AD2-91C3-36FA9DA701B8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6179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B34B7-7A22-D390-FEA1-DD58B7B30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7047A57-3B84-3C77-395F-AFA0692B24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0D1DFFD-08FD-F5B0-D2FD-EC0FD5F2CE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Fitness einfügen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18D1BF2-026F-761B-E07F-7C1FEC7F69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F928B-EFC7-4AD2-91C3-36FA9DA701B8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46273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913 klicken, der </a:t>
            </a:r>
            <a:r>
              <a:rPr lang="de-DE" dirty="0" err="1"/>
              <a:t>rest</a:t>
            </a:r>
            <a:r>
              <a:rPr lang="de-DE" dirty="0"/>
              <a:t> kommt von alleine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F928B-EFC7-4AD2-91C3-36FA9DA701B8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76403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Nach zweiten klick warten, kommt von selbst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F928B-EFC7-4AD2-91C3-36FA9DA701B8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50690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F928B-EFC7-4AD2-91C3-36FA9DA701B8}" type="slidenum">
              <a:rPr lang="de-DE" smtClean="0"/>
              <a:t>54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7209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25432-AFD3-7C4C-0FBC-CDF2AEA4D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E4151AC-31DB-14FE-07BB-669C2BD52C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118F628-4C0E-D095-C0EA-5303875DA1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A73BA3B-B273-E263-25E6-38B4304CAC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E6397C-60CC-45F7-88BB-D78F1A3C78E4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27017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F928B-EFC7-4AD2-91C3-36FA9DA701B8}" type="slidenum">
              <a:rPr lang="de-DE" smtClean="0"/>
              <a:t>67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97505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AC4DF-5590-0FC8-6420-082A392AB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D5329D1-1971-2498-D525-7DC1A473D7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8C603BE-7380-C465-B46A-5D001346B5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741C79F-E3A7-66FB-6A1F-C4B89FBF2D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F928B-EFC7-4AD2-91C3-36FA9DA701B8}" type="slidenum">
              <a:rPr lang="de-DE" smtClean="0"/>
              <a:t>68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28882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534BB-8237-1B8F-B040-24B1CA8E2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1466B7C-18D9-0105-A734-291C27F609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DAFB08C-3FA0-D80C-6C76-1860504524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A91764B-0B97-ACF4-ADD2-BEB042247E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F928B-EFC7-4AD2-91C3-36FA9DA701B8}" type="slidenum">
              <a:rPr lang="de-DE" smtClean="0"/>
              <a:t>69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60662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8AAC9-06BB-DC19-FAA1-CF1992B69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500A4FF-C550-8166-08FA-F3986944EA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6DADDF2-500C-36CB-5DC9-563FDBA50F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B5689F7-C47B-0481-FA79-585A1B4ED7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F928B-EFC7-4AD2-91C3-36FA9DA701B8}" type="slidenum">
              <a:rPr lang="de-DE" smtClean="0"/>
              <a:t>70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89565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F9D49-E5C3-B00B-5E27-1B5C18976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0B0C384-1A94-916E-D355-F6B0F273FE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560810D-EBC9-349D-B80E-283B257E57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7C5DF1A-F0C3-C54B-D047-9343FE5BFA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F928B-EFC7-4AD2-91C3-36FA9DA701B8}" type="slidenum">
              <a:rPr lang="de-DE" smtClean="0"/>
              <a:t>71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16448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F928B-EFC7-4AD2-91C3-36FA9DA701B8}" type="slidenum">
              <a:rPr lang="de-DE" smtClean="0"/>
              <a:t>75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79946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B60251-10D6-7C0C-5AD1-B8F30FB47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FADC950-F034-9B6F-30BF-48AC264A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5E9A7D8-01EA-9B8B-8A86-D7F7FBC21D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67C14E9-D27D-0DFA-0212-6D92EDFE61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F928B-EFC7-4AD2-91C3-36FA9DA701B8}" type="slidenum">
              <a:rPr lang="de-DE" smtClean="0"/>
              <a:t>76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30265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D093E-76F1-5A86-B4B1-FFC58D8BA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65A3026-EC25-7E1F-EA9A-915C762F1A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69B2E0F-6D9C-BBC7-9464-FE19B60CF2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093A1B7-EAB7-C9A2-15BB-3D879B6AD2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F928B-EFC7-4AD2-91C3-36FA9DA701B8}" type="slidenum">
              <a:rPr lang="de-DE" smtClean="0"/>
              <a:t>77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54187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34556E-5344-C623-ACAA-1D8BAF129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93CAB81-7F71-2843-D6BC-C281631344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C4F62B7-19A1-78C4-BF93-84E12ADD88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A4CC393-A75E-D6AA-2A2B-35CB760075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F928B-EFC7-4AD2-91C3-36FA9DA701B8}" type="slidenum">
              <a:rPr lang="de-DE" smtClean="0"/>
              <a:t>78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50764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80392-2A3F-97F6-22DF-BF3877815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74173E5-635E-A689-BD4B-4D3455C8E0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5FC9E83-89CA-DCFC-2A17-400499B231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07785EF-F4CE-0BAF-6247-3B58DCB797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F928B-EFC7-4AD2-91C3-36FA9DA701B8}" type="slidenum">
              <a:rPr lang="de-DE" smtClean="0"/>
              <a:t>79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82090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5A684-19FE-2562-E756-5DEABDB0E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D515BD5-E24D-B6D0-8CC2-C79AA4BD7B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668812C-82E3-9632-BE7E-4203F18B2D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56D2A98-CCB8-147E-2321-6C9A2580E1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E6397C-60CC-45F7-88BB-D78F1A3C78E4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355299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9CD57-99FE-70FD-3E63-F811F2EBC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61600B8-1273-D545-1B65-884685FE32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DD922D0-039C-D7B5-0CD0-934E4EA0F8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39DD05F-ACCD-8100-A1BA-0BB3CB5FBA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F928B-EFC7-4AD2-91C3-36FA9DA701B8}" type="slidenum">
              <a:rPr lang="de-DE" smtClean="0"/>
              <a:t>80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947605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3C1C0-620C-3ABD-9050-2836EDC3B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6B0BC49-468C-E211-2275-E8E4F03D0F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202D3C8-F3C6-CC54-C7AE-A191F6E3C3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CD9B198-EF49-B254-FB6A-8B76E81511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F928B-EFC7-4AD2-91C3-36FA9DA701B8}" type="slidenum">
              <a:rPr lang="de-DE" smtClean="0"/>
              <a:t>81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373345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CE91E-3A44-B215-415E-9726083E3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1B7EDC8-3341-937C-41E9-43F6195275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6EB6A3A-0C6F-EE94-AE1C-69D6C07FB8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E9B30B0-9A13-D776-D840-2C4D823BB8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F928B-EFC7-4AD2-91C3-36FA9DA701B8}" type="slidenum">
              <a:rPr lang="de-DE" smtClean="0"/>
              <a:t>82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511452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7531B-7761-19B9-29B1-D484402EC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26EC131-7963-5FEF-21A1-9E2C313E87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640D8F8-6E26-7FD7-D03C-8E476C9CF5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Zahlen noch einfügen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000B4BA-63A0-6B64-E2A6-00A0AA40F5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F928B-EFC7-4AD2-91C3-36FA9DA701B8}" type="slidenum">
              <a:rPr lang="de-DE" smtClean="0"/>
              <a:t>83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963182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8AA49-2D29-24F0-F5FC-E71539D91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F32BDD7-1355-5008-9D65-3AF5D5C4F6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D0CDF80-8EFA-730E-097F-B6FE008139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FC2C5C7-08F6-D518-90F3-AD9C3644CD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F928B-EFC7-4AD2-91C3-36FA9DA701B8}" type="slidenum">
              <a:rPr lang="de-DE" smtClean="0"/>
              <a:t>84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728910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88F9C-AAE3-898D-7EFE-47E3DAB81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E85AFEE-78CD-AB3B-459E-68FD46FC91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39E1633-80DA-12CD-B790-7775457356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D57E7F9-011A-C13B-9902-7B42C77C89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AF928B-EFC7-4AD2-91C3-36FA9DA701B8}" type="slidenum">
              <a:rPr lang="de-DE" smtClean="0"/>
              <a:t>85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34361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7D25B-E00A-F766-B235-B36D4C1BA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98CFB2C-E242-42F0-48D4-664731E3A2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8441CB6-5738-D50F-4088-06F8B1F9C6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E650CE-0CE5-60DA-CCBD-56E9794504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E6397C-60CC-45F7-88BB-D78F1A3C78E4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11423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BDE80-2E34-AFE8-B2A6-C05780F31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01BF6FC-011A-9F18-8859-4127DCB08E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D55ABAB-3CDC-CAE3-59F3-EF644C3201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2C7F90A-2272-4AC0-49F6-C75B13C582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E6397C-60CC-45F7-88BB-D78F1A3C78E4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38700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0BEF57-46AE-7E34-32FE-5FFE745E7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5176C03-FF91-6297-D716-CBD8D827D8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EFC4EC2-CA3D-A210-5592-A0E17951A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BEE359A-5057-39C8-F0ED-288A258897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E6397C-60CC-45F7-88BB-D78F1A3C78E4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0615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36E73B-F44B-E1B0-168F-58F4C6C4F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171ED63-B2AF-CCD8-1D5F-CF08D13594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84DCBBB-835C-810A-EAE9-1DE6889F21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094FBFE-4018-A6DB-C1FE-5CE1DAABC8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E6397C-60CC-45F7-88BB-D78F1A3C78E4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479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490EE-6E96-B449-1646-37E966544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FFB9A97-1486-18D0-384D-E85FF420DD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56C1860-69E0-0935-B59C-06759C046B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EC9787E-226A-1A4D-C281-20E5252403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E6397C-60CC-45F7-88BB-D78F1A3C78E4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12522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8F7D6-C202-4F7F-48DE-B2C50833A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5C501E8-D880-0CD0-1676-8D19990D75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57F5D0D-97DB-3A60-C2B0-4DBB1E8E2E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9FC84EF-9E2B-87E0-621A-C8064A1B4A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E6397C-60CC-45F7-88BB-D78F1A3C78E4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6692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C64273-36E5-E8D0-D3AF-B90336C3AF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6465398-704C-1A4B-360A-2C6458B636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4E20974-9E05-4B5E-E6C0-8CEB76ADA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EC737-2085-4180-A7A7-29F72C1733FA}" type="datetimeFigureOut">
              <a:rPr lang="de-DE" smtClean="0"/>
              <a:t>13.08.2026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7C8483C-B66C-4748-706C-9A84FBD68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8E49345-9383-976B-D656-A123B788D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FB72B-2AF7-4D4D-B7E9-8801F829A6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0731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D1C98A-B28A-7004-A5D4-EC80C47A4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6E65F68-8241-7F72-2D61-3330D8F643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12332A3-93EC-318F-4D12-FED6C7FD5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EC737-2085-4180-A7A7-29F72C1733FA}" type="datetimeFigureOut">
              <a:rPr lang="de-DE" smtClean="0"/>
              <a:t>13.08.2026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3D5A8CC-7057-0DB1-C535-1F2ECF874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3B5F449-E014-587A-F48D-60AC35FDC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FB72B-2AF7-4D4D-B7E9-8801F829A6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3041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583F13B-FCE7-0892-7D6E-ABB49488A2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8760ECF-7DA8-D4FE-72A7-10E2BFF6CE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2C32A92-C9EB-D636-D86E-1FAF7EF0F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EC737-2085-4180-A7A7-29F72C1733FA}" type="datetimeFigureOut">
              <a:rPr lang="de-DE" smtClean="0"/>
              <a:t>13.08.2026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9368639-19B7-3F9E-EEF1-D0415BB55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7E53ADD-55FC-EE91-A999-89F086D1A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FB72B-2AF7-4D4D-B7E9-8801F829A6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6787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B34184-331D-E5D0-0082-95AC73B87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B78731-94AD-1DED-4C3F-695A906F71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2692A86-8805-FC44-AF0B-D4A02A847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EC737-2085-4180-A7A7-29F72C1733FA}" type="datetimeFigureOut">
              <a:rPr lang="de-DE" smtClean="0"/>
              <a:t>13.08.2026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53F3E97-EFAC-95AA-22F2-D43299C97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4A00EC-0EBA-6401-4497-001FF4DB5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FB72B-2AF7-4D4D-B7E9-8801F829A6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273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BF1747-C927-1C5B-3600-EDC40A0A3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4D84B94-2212-316B-06E2-081DBED8C8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B0B1D3B-E988-E7BA-AD03-82B6CFED0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EC737-2085-4180-A7A7-29F72C1733FA}" type="datetimeFigureOut">
              <a:rPr lang="de-DE" smtClean="0"/>
              <a:t>13.08.2026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6878E2-5D77-0EAC-12BF-FAE2BA449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AC975AD-93BD-F498-EA27-07C71C310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FB72B-2AF7-4D4D-B7E9-8801F829A6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6804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5333C3-C8F1-45C1-2917-733FF65A9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77494C4-4992-D29A-2BEF-FB106152B0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ED58758-7E32-55E3-9D23-53AA2A2BDA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E3D81F4-F489-9EA3-2803-321D3F9E2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EC737-2085-4180-A7A7-29F72C1733FA}" type="datetimeFigureOut">
              <a:rPr lang="de-DE" smtClean="0"/>
              <a:t>13.08.2026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FF439C3-B093-AA4D-36C3-AFC29D46C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18E26D8-87D0-E3E7-B7AA-528BC106B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FB72B-2AF7-4D4D-B7E9-8801F829A6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6725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D2C2AA-3586-2429-8ECD-C1C375C68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DFBDA8D-7E9A-1674-0CF6-F71681BB4F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510B8E8-0CFB-EC3C-D233-D505ADF0D0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D3B250D-F87A-8D44-2D57-FD8FF9F57B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976BD55-458A-B1FB-42A2-7E6902268E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FB54CF7-CA21-E958-6AB6-ACFE03876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EC737-2085-4180-A7A7-29F72C1733FA}" type="datetimeFigureOut">
              <a:rPr lang="de-DE" smtClean="0"/>
              <a:t>13.08.2026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24F7652-E980-FAF9-9A25-FDC1DFE03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61B96DD-D71C-240E-7D35-8C0C9AB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FB72B-2AF7-4D4D-B7E9-8801F829A6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8861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991FCC-E33B-D24D-C63D-3A5598570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69E862C-0992-E36A-3392-E6A57931F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EC737-2085-4180-A7A7-29F72C1733FA}" type="datetimeFigureOut">
              <a:rPr lang="de-DE" smtClean="0"/>
              <a:t>13.08.2026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63ABD52-F26A-01D6-61D0-D92A1F6D8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FE14E81-8A46-EE96-ABAF-DE0F96D80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FB72B-2AF7-4D4D-B7E9-8801F829A6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2903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0A5F8DC-FD21-CDB3-5DF8-BD762B23D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EC737-2085-4180-A7A7-29F72C1733FA}" type="datetimeFigureOut">
              <a:rPr lang="de-DE" smtClean="0"/>
              <a:t>13.08.2026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4E40C21-B176-1261-08E9-CB48CB05A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798CB68-0F96-5804-7393-189FCC9C8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FB72B-2AF7-4D4D-B7E9-8801F829A6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1975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8C7E6E-28BD-FA16-CFAF-00B3D477F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8F08981-E21A-1001-2C16-678CCB4AEC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C67C3B8-2143-D02C-2F8C-39E8228D29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E4AFDD5-5C33-039C-8AD9-C04BFC4C1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EC737-2085-4180-A7A7-29F72C1733FA}" type="datetimeFigureOut">
              <a:rPr lang="de-DE" smtClean="0"/>
              <a:t>13.08.2026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4B3BCC6-EAFF-35F3-88E6-E88FC362D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B41BFD3-A36F-54E6-9D52-E9F233790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FB72B-2AF7-4D4D-B7E9-8801F829A6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6947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96B7C7-AFA2-AE39-829B-4C810BFED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DC8D00D-B1B2-95A1-F8C0-709098C56B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C807879-1EAA-271F-B2D5-C16DE9CB5B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2B8C1C1-06C7-8E95-98A5-FFCE73E9B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EC737-2085-4180-A7A7-29F72C1733FA}" type="datetimeFigureOut">
              <a:rPr lang="de-DE" smtClean="0"/>
              <a:t>13.08.2026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B6FCD4C-348F-7552-D38C-9E4B475D7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F7C3BE5-7B34-8B9F-534C-D89C137DE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FB72B-2AF7-4D4D-B7E9-8801F829A6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7792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D23CC5A-B02D-22DA-DF65-83608B603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F93DCEA-7DC3-B8C7-75B5-135833B8DD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69B7134-3CC6-E952-14B6-D615F48CC3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AEC737-2085-4180-A7A7-29F72C1733FA}" type="datetimeFigureOut">
              <a:rPr lang="de-DE" smtClean="0"/>
              <a:t>13.08.2026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353E42C-F158-7B83-B273-9DB2B3F202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5109466-4E8B-003D-4467-EC2211D864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FFB72B-2AF7-4D4D-B7E9-8801F829A6F4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2719BE8-D2A3-0797-088A-8E6101FA11EF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72580"/>
            <a:ext cx="531813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de-DE" sz="800">
                <a:solidFill>
                  <a:srgbClr val="000000">
                    <a:alpha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1143378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hyperlink" Target="https://www.btv.de/de/spielbetrieb/tabelle-spielplan.html?groupid=2214346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4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hyperlink" Target="https://www.btv.de/de/spielbetrieb/tabelle-spielplan.html?groupid=2214424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6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hyperlink" Target="https://www.btv.de/de/spielbetrieb/tabelle-spielplan.html?groupid=2214547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8.png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hyperlink" Target="mailto:tennis@fc-boehmfeld.de" TargetMode="External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sv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sv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sv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svg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sv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svg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svg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image" Target="../media/image90.svg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image" Target="../media/image90.sv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90.sv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1.jp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image" Target="../media/image90.sv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sv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4.jpg"/><Relationship Id="rId4" Type="http://schemas.openxmlformats.org/officeDocument/2006/relationships/image" Target="../media/image9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93.sv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4.jpg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8.sv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7" Type="http://schemas.openxmlformats.org/officeDocument/2006/relationships/image" Target="../media/image16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1.mp4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1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svg"/><Relationship Id="rId4" Type="http://schemas.openxmlformats.org/officeDocument/2006/relationships/image" Target="../media/image21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svg"/><Relationship Id="rId4" Type="http://schemas.openxmlformats.org/officeDocument/2006/relationships/image" Target="../media/image21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mailto:vorstand@fc-beohmfeld.de" TargetMode="External"/><Relationship Id="rId2" Type="http://schemas.openxmlformats.org/officeDocument/2006/relationships/hyperlink" Target="mailto:kassier@fc-boehmfeld.de" TargetMode="Externa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7" Type="http://schemas.openxmlformats.org/officeDocument/2006/relationships/image" Target="../media/image31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7" Type="http://schemas.openxmlformats.org/officeDocument/2006/relationships/image" Target="../media/image31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7" Type="http://schemas.openxmlformats.org/officeDocument/2006/relationships/image" Target="../media/image31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image" Target="../media/image27.jpg"/><Relationship Id="rId7" Type="http://schemas.openxmlformats.org/officeDocument/2006/relationships/image" Target="../media/image31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g"/><Relationship Id="rId3" Type="http://schemas.openxmlformats.org/officeDocument/2006/relationships/image" Target="../media/image34.jpg"/><Relationship Id="rId7" Type="http://schemas.openxmlformats.org/officeDocument/2006/relationships/image" Target="../media/image38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10" Type="http://schemas.openxmlformats.org/officeDocument/2006/relationships/image" Target="../media/image41.jpeg"/><Relationship Id="rId4" Type="http://schemas.openxmlformats.org/officeDocument/2006/relationships/image" Target="../media/image35.jpg"/><Relationship Id="rId9" Type="http://schemas.openxmlformats.org/officeDocument/2006/relationships/image" Target="../media/image4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g"/><Relationship Id="rId3" Type="http://schemas.openxmlformats.org/officeDocument/2006/relationships/image" Target="../media/image34.jpg"/><Relationship Id="rId7" Type="http://schemas.openxmlformats.org/officeDocument/2006/relationships/image" Target="../media/image38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10" Type="http://schemas.openxmlformats.org/officeDocument/2006/relationships/image" Target="../media/image41.jpeg"/><Relationship Id="rId4" Type="http://schemas.openxmlformats.org/officeDocument/2006/relationships/image" Target="../media/image35.jpg"/><Relationship Id="rId9" Type="http://schemas.openxmlformats.org/officeDocument/2006/relationships/image" Target="../media/image40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5" Type="http://schemas.openxmlformats.org/officeDocument/2006/relationships/image" Target="../media/image44.svg"/><Relationship Id="rId4" Type="http://schemas.openxmlformats.org/officeDocument/2006/relationships/image" Target="../media/image43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5" Type="http://schemas.openxmlformats.org/officeDocument/2006/relationships/image" Target="../media/image44.svg"/><Relationship Id="rId4" Type="http://schemas.openxmlformats.org/officeDocument/2006/relationships/image" Target="../media/image43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2.jpeg"/><Relationship Id="rId7" Type="http://schemas.openxmlformats.org/officeDocument/2006/relationships/image" Target="../media/image45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svg"/><Relationship Id="rId5" Type="http://schemas.openxmlformats.org/officeDocument/2006/relationships/image" Target="../media/image43.jpeg"/><Relationship Id="rId4" Type="http://schemas.openxmlformats.org/officeDocument/2006/relationships/image" Target="../media/image47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jpeg"/><Relationship Id="rId4" Type="http://schemas.openxmlformats.org/officeDocument/2006/relationships/image" Target="../media/image42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jpeg"/><Relationship Id="rId4" Type="http://schemas.openxmlformats.org/officeDocument/2006/relationships/image" Target="../media/image53.jp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jpeg"/><Relationship Id="rId4" Type="http://schemas.openxmlformats.org/officeDocument/2006/relationships/image" Target="../media/image53.jp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jpeg"/><Relationship Id="rId4" Type="http://schemas.openxmlformats.org/officeDocument/2006/relationships/image" Target="../media/image53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png"/><Relationship Id="rId7" Type="http://schemas.openxmlformats.org/officeDocument/2006/relationships/image" Target="../media/image56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g"/><Relationship Id="rId9" Type="http://schemas.openxmlformats.org/officeDocument/2006/relationships/image" Target="../media/image58.jpe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png"/><Relationship Id="rId7" Type="http://schemas.openxmlformats.org/officeDocument/2006/relationships/image" Target="../media/image56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g"/><Relationship Id="rId9" Type="http://schemas.openxmlformats.org/officeDocument/2006/relationships/image" Target="../media/image58.jpe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png"/><Relationship Id="rId7" Type="http://schemas.openxmlformats.org/officeDocument/2006/relationships/image" Target="../media/image56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g"/><Relationship Id="rId9" Type="http://schemas.openxmlformats.org/officeDocument/2006/relationships/image" Target="../media/image58.jpe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0.xml"/><Relationship Id="rId3" Type="http://schemas.openxmlformats.org/officeDocument/2006/relationships/chart" Target="../charts/chart15.xml"/><Relationship Id="rId7" Type="http://schemas.openxmlformats.org/officeDocument/2006/relationships/chart" Target="../charts/chart19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8.xml"/><Relationship Id="rId5" Type="http://schemas.openxmlformats.org/officeDocument/2006/relationships/chart" Target="../charts/chart17.xml"/><Relationship Id="rId4" Type="http://schemas.openxmlformats.org/officeDocument/2006/relationships/chart" Target="../charts/chart16.xml"/><Relationship Id="rId9" Type="http://schemas.openxmlformats.org/officeDocument/2006/relationships/chart" Target="../charts/chart21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7.xml"/><Relationship Id="rId3" Type="http://schemas.openxmlformats.org/officeDocument/2006/relationships/chart" Target="../charts/chart22.xml"/><Relationship Id="rId7" Type="http://schemas.openxmlformats.org/officeDocument/2006/relationships/chart" Target="../charts/chart26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5.xml"/><Relationship Id="rId5" Type="http://schemas.openxmlformats.org/officeDocument/2006/relationships/chart" Target="../charts/chart24.xml"/><Relationship Id="rId4" Type="http://schemas.openxmlformats.org/officeDocument/2006/relationships/chart" Target="../charts/chart23.xml"/><Relationship Id="rId9" Type="http://schemas.openxmlformats.org/officeDocument/2006/relationships/chart" Target="../charts/chart28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4.xml"/><Relationship Id="rId3" Type="http://schemas.openxmlformats.org/officeDocument/2006/relationships/chart" Target="../charts/chart29.xml"/><Relationship Id="rId7" Type="http://schemas.openxmlformats.org/officeDocument/2006/relationships/chart" Target="../charts/chart33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2.xml"/><Relationship Id="rId5" Type="http://schemas.openxmlformats.org/officeDocument/2006/relationships/chart" Target="../charts/chart31.xml"/><Relationship Id="rId4" Type="http://schemas.openxmlformats.org/officeDocument/2006/relationships/chart" Target="../charts/chart30.xml"/><Relationship Id="rId9" Type="http://schemas.openxmlformats.org/officeDocument/2006/relationships/chart" Target="../charts/chart35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1.xml"/><Relationship Id="rId3" Type="http://schemas.openxmlformats.org/officeDocument/2006/relationships/chart" Target="../charts/chart36.xml"/><Relationship Id="rId7" Type="http://schemas.openxmlformats.org/officeDocument/2006/relationships/chart" Target="../charts/chart40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9.xml"/><Relationship Id="rId5" Type="http://schemas.openxmlformats.org/officeDocument/2006/relationships/chart" Target="../charts/chart38.xml"/><Relationship Id="rId4" Type="http://schemas.openxmlformats.org/officeDocument/2006/relationships/chart" Target="../charts/chart37.xml"/><Relationship Id="rId9" Type="http://schemas.openxmlformats.org/officeDocument/2006/relationships/chart" Target="../charts/chart42.xml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8.xml"/><Relationship Id="rId3" Type="http://schemas.openxmlformats.org/officeDocument/2006/relationships/chart" Target="../charts/chart43.xml"/><Relationship Id="rId7" Type="http://schemas.openxmlformats.org/officeDocument/2006/relationships/chart" Target="../charts/chart47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6.xml"/><Relationship Id="rId5" Type="http://schemas.openxmlformats.org/officeDocument/2006/relationships/chart" Target="../charts/chart45.xml"/><Relationship Id="rId4" Type="http://schemas.openxmlformats.org/officeDocument/2006/relationships/chart" Target="../charts/chart44.xml"/><Relationship Id="rId9" Type="http://schemas.openxmlformats.org/officeDocument/2006/relationships/chart" Target="../charts/chart4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5.xml"/><Relationship Id="rId3" Type="http://schemas.openxmlformats.org/officeDocument/2006/relationships/chart" Target="../charts/chart50.xml"/><Relationship Id="rId7" Type="http://schemas.openxmlformats.org/officeDocument/2006/relationships/chart" Target="../charts/chart54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53.xml"/><Relationship Id="rId5" Type="http://schemas.openxmlformats.org/officeDocument/2006/relationships/chart" Target="../charts/chart52.xml"/><Relationship Id="rId4" Type="http://schemas.openxmlformats.org/officeDocument/2006/relationships/chart" Target="../charts/chart51.xml"/><Relationship Id="rId9" Type="http://schemas.openxmlformats.org/officeDocument/2006/relationships/chart" Target="../charts/chart56.xml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2.xml"/><Relationship Id="rId3" Type="http://schemas.openxmlformats.org/officeDocument/2006/relationships/chart" Target="../charts/chart57.xml"/><Relationship Id="rId7" Type="http://schemas.openxmlformats.org/officeDocument/2006/relationships/chart" Target="../charts/chart61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60.xml"/><Relationship Id="rId5" Type="http://schemas.openxmlformats.org/officeDocument/2006/relationships/chart" Target="../charts/chart59.xml"/><Relationship Id="rId4" Type="http://schemas.openxmlformats.org/officeDocument/2006/relationships/chart" Target="../charts/chart58.xml"/><Relationship Id="rId9" Type="http://schemas.openxmlformats.org/officeDocument/2006/relationships/chart" Target="../charts/chart63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9.xml"/><Relationship Id="rId3" Type="http://schemas.openxmlformats.org/officeDocument/2006/relationships/chart" Target="../charts/chart64.xml"/><Relationship Id="rId7" Type="http://schemas.openxmlformats.org/officeDocument/2006/relationships/chart" Target="../charts/chart68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67.xml"/><Relationship Id="rId5" Type="http://schemas.openxmlformats.org/officeDocument/2006/relationships/chart" Target="../charts/chart66.xml"/><Relationship Id="rId4" Type="http://schemas.openxmlformats.org/officeDocument/2006/relationships/chart" Target="../charts/chart65.xml"/><Relationship Id="rId9" Type="http://schemas.openxmlformats.org/officeDocument/2006/relationships/chart" Target="../charts/chart70.xml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6.xml"/><Relationship Id="rId3" Type="http://schemas.openxmlformats.org/officeDocument/2006/relationships/chart" Target="../charts/chart71.xml"/><Relationship Id="rId7" Type="http://schemas.openxmlformats.org/officeDocument/2006/relationships/chart" Target="../charts/chart75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74.xml"/><Relationship Id="rId5" Type="http://schemas.openxmlformats.org/officeDocument/2006/relationships/chart" Target="../charts/chart73.xml"/><Relationship Id="rId4" Type="http://schemas.openxmlformats.org/officeDocument/2006/relationships/chart" Target="../charts/chart72.xml"/><Relationship Id="rId9" Type="http://schemas.openxmlformats.org/officeDocument/2006/relationships/chart" Target="../charts/chart77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83.xml"/><Relationship Id="rId3" Type="http://schemas.openxmlformats.org/officeDocument/2006/relationships/chart" Target="../charts/chart78.xml"/><Relationship Id="rId7" Type="http://schemas.openxmlformats.org/officeDocument/2006/relationships/chart" Target="../charts/chart82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81.xml"/><Relationship Id="rId5" Type="http://schemas.openxmlformats.org/officeDocument/2006/relationships/chart" Target="../charts/chart80.xml"/><Relationship Id="rId4" Type="http://schemas.openxmlformats.org/officeDocument/2006/relationships/chart" Target="../charts/chart79.xml"/><Relationship Id="rId9" Type="http://schemas.openxmlformats.org/officeDocument/2006/relationships/chart" Target="../charts/chart84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g"/><Relationship Id="rId13" Type="http://schemas.openxmlformats.org/officeDocument/2006/relationships/image" Target="../media/image77.jpg"/><Relationship Id="rId3" Type="http://schemas.openxmlformats.org/officeDocument/2006/relationships/image" Target="../media/image67.jpg"/><Relationship Id="rId7" Type="http://schemas.openxmlformats.org/officeDocument/2006/relationships/image" Target="../media/image71.jpg"/><Relationship Id="rId12" Type="http://schemas.openxmlformats.org/officeDocument/2006/relationships/image" Target="../media/image76.jp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jpg"/><Relationship Id="rId11" Type="http://schemas.openxmlformats.org/officeDocument/2006/relationships/image" Target="../media/image75.jpg"/><Relationship Id="rId5" Type="http://schemas.openxmlformats.org/officeDocument/2006/relationships/image" Target="../media/image69.jpg"/><Relationship Id="rId10" Type="http://schemas.openxmlformats.org/officeDocument/2006/relationships/image" Target="../media/image74.jpg"/><Relationship Id="rId4" Type="http://schemas.openxmlformats.org/officeDocument/2006/relationships/image" Target="../media/image68.jpg"/><Relationship Id="rId9" Type="http://schemas.openxmlformats.org/officeDocument/2006/relationships/image" Target="../media/image73.jp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g"/><Relationship Id="rId13" Type="http://schemas.openxmlformats.org/officeDocument/2006/relationships/image" Target="../media/image77.jpg"/><Relationship Id="rId3" Type="http://schemas.openxmlformats.org/officeDocument/2006/relationships/image" Target="../media/image67.jpg"/><Relationship Id="rId7" Type="http://schemas.openxmlformats.org/officeDocument/2006/relationships/image" Target="../media/image71.jpg"/><Relationship Id="rId12" Type="http://schemas.openxmlformats.org/officeDocument/2006/relationships/image" Target="../media/image76.jp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jpg"/><Relationship Id="rId11" Type="http://schemas.openxmlformats.org/officeDocument/2006/relationships/image" Target="../media/image75.jpg"/><Relationship Id="rId5" Type="http://schemas.openxmlformats.org/officeDocument/2006/relationships/image" Target="../media/image69.jpg"/><Relationship Id="rId10" Type="http://schemas.openxmlformats.org/officeDocument/2006/relationships/image" Target="../media/image74.jpg"/><Relationship Id="rId4" Type="http://schemas.openxmlformats.org/officeDocument/2006/relationships/image" Target="../media/image68.jpg"/><Relationship Id="rId9" Type="http://schemas.openxmlformats.org/officeDocument/2006/relationships/image" Target="../media/image73.jp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g"/><Relationship Id="rId13" Type="http://schemas.openxmlformats.org/officeDocument/2006/relationships/image" Target="../media/image77.jpg"/><Relationship Id="rId3" Type="http://schemas.openxmlformats.org/officeDocument/2006/relationships/image" Target="../media/image67.jpg"/><Relationship Id="rId7" Type="http://schemas.openxmlformats.org/officeDocument/2006/relationships/image" Target="../media/image71.jpg"/><Relationship Id="rId12" Type="http://schemas.openxmlformats.org/officeDocument/2006/relationships/image" Target="../media/image76.jp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jpg"/><Relationship Id="rId11" Type="http://schemas.openxmlformats.org/officeDocument/2006/relationships/image" Target="../media/image75.jpg"/><Relationship Id="rId5" Type="http://schemas.openxmlformats.org/officeDocument/2006/relationships/image" Target="../media/image69.jpg"/><Relationship Id="rId10" Type="http://schemas.openxmlformats.org/officeDocument/2006/relationships/image" Target="../media/image72.jpg"/><Relationship Id="rId4" Type="http://schemas.openxmlformats.org/officeDocument/2006/relationships/image" Target="../media/image68.jpg"/><Relationship Id="rId9" Type="http://schemas.openxmlformats.org/officeDocument/2006/relationships/image" Target="../media/image74.jp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g"/><Relationship Id="rId13" Type="http://schemas.openxmlformats.org/officeDocument/2006/relationships/image" Target="../media/image77.jpg"/><Relationship Id="rId3" Type="http://schemas.openxmlformats.org/officeDocument/2006/relationships/image" Target="../media/image67.jpg"/><Relationship Id="rId7" Type="http://schemas.openxmlformats.org/officeDocument/2006/relationships/image" Target="../media/image71.jpg"/><Relationship Id="rId12" Type="http://schemas.openxmlformats.org/officeDocument/2006/relationships/image" Target="../media/image75.jp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jpg"/><Relationship Id="rId11" Type="http://schemas.openxmlformats.org/officeDocument/2006/relationships/image" Target="../media/image76.jpg"/><Relationship Id="rId5" Type="http://schemas.openxmlformats.org/officeDocument/2006/relationships/image" Target="../media/image69.jpg"/><Relationship Id="rId10" Type="http://schemas.openxmlformats.org/officeDocument/2006/relationships/image" Target="../media/image72.jpg"/><Relationship Id="rId4" Type="http://schemas.openxmlformats.org/officeDocument/2006/relationships/image" Target="../media/image68.jpg"/><Relationship Id="rId9" Type="http://schemas.openxmlformats.org/officeDocument/2006/relationships/image" Target="../media/image74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g"/><Relationship Id="rId13" Type="http://schemas.openxmlformats.org/officeDocument/2006/relationships/image" Target="../media/image77.jpg"/><Relationship Id="rId3" Type="http://schemas.openxmlformats.org/officeDocument/2006/relationships/image" Target="../media/image67.jpg"/><Relationship Id="rId7" Type="http://schemas.openxmlformats.org/officeDocument/2006/relationships/image" Target="../media/image71.jpg"/><Relationship Id="rId12" Type="http://schemas.openxmlformats.org/officeDocument/2006/relationships/image" Target="../media/image75.jp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jpg"/><Relationship Id="rId11" Type="http://schemas.openxmlformats.org/officeDocument/2006/relationships/image" Target="../media/image76.jpg"/><Relationship Id="rId5" Type="http://schemas.openxmlformats.org/officeDocument/2006/relationships/image" Target="../media/image69.jpg"/><Relationship Id="rId10" Type="http://schemas.openxmlformats.org/officeDocument/2006/relationships/image" Target="../media/image72.jpg"/><Relationship Id="rId4" Type="http://schemas.openxmlformats.org/officeDocument/2006/relationships/image" Target="../media/image68.jpg"/><Relationship Id="rId9" Type="http://schemas.openxmlformats.org/officeDocument/2006/relationships/image" Target="../media/image74.jpg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" Target="slide95.xml"/><Relationship Id="rId7" Type="http://schemas.openxmlformats.org/officeDocument/2006/relationships/slide" Target="slide98.xml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Relationship Id="rId6" Type="http://schemas.openxmlformats.org/officeDocument/2006/relationships/slide" Target="slide97.xml"/><Relationship Id="rId5" Type="http://schemas.openxmlformats.org/officeDocument/2006/relationships/slide" Target="slide96.xml"/><Relationship Id="rId4" Type="http://schemas.openxmlformats.org/officeDocument/2006/relationships/image" Target="../media/image78.png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A3F245-C218-763D-12AE-972B18B719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39711" y="1071007"/>
            <a:ext cx="9144000" cy="2387600"/>
          </a:xfrm>
        </p:spPr>
        <p:txBody>
          <a:bodyPr>
            <a:normAutofit/>
          </a:bodyPr>
          <a:lstStyle/>
          <a:p>
            <a:r>
              <a:rPr lang="de-DE" sz="440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25400" sx="102000" sy="102000" algn="ctr" rotWithShape="0">
                    <a:prstClr val="black"/>
                  </a:outerShdw>
                </a:effectLst>
                <a:latin typeface="Aptos Black" panose="020B0004020202020204" pitchFamily="34" charset="0"/>
              </a:rPr>
              <a:t>Jahreshauptversammlung</a:t>
            </a:r>
            <a:r>
              <a:rPr lang="de-DE" sz="4400">
                <a:solidFill>
                  <a:schemeClr val="bg1"/>
                </a:solidFill>
                <a:effectLst>
                  <a:outerShdw blurRad="25400" sx="102000" sy="102000" algn="ctr" rotWithShape="0">
                    <a:prstClr val="black"/>
                  </a:outerShdw>
                </a:effectLst>
                <a:latin typeface="Aptos Black" panose="020B0004020202020204" pitchFamily="34" charset="0"/>
              </a:rPr>
              <a:t> 2026</a:t>
            </a:r>
            <a:endParaRPr lang="de-DE" sz="4400" dirty="0">
              <a:solidFill>
                <a:schemeClr val="bg1"/>
              </a:solidFill>
              <a:effectLst>
                <a:outerShdw blurRad="25400" sx="102000" sy="102000" algn="ctr" rotWithShape="0">
                  <a:prstClr val="black"/>
                </a:outerShdw>
              </a:effectLst>
              <a:latin typeface="Aptos Black" panose="020B0004020202020204" pitchFamily="34" charset="0"/>
            </a:endParaRPr>
          </a:p>
        </p:txBody>
      </p:sp>
      <p:sp>
        <p:nvSpPr>
          <p:cNvPr id="7" name="Bogen 6">
            <a:extLst>
              <a:ext uri="{FF2B5EF4-FFF2-40B4-BE49-F238E27FC236}">
                <a16:creationId xmlns:a16="http://schemas.microsoft.com/office/drawing/2014/main" id="{D18E7992-6835-FF2B-BFDF-56FDC55E33FF}"/>
              </a:ext>
            </a:extLst>
          </p:cNvPr>
          <p:cNvSpPr/>
          <p:nvPr/>
        </p:nvSpPr>
        <p:spPr>
          <a:xfrm rot="15696802">
            <a:off x="2525485" y="732303"/>
            <a:ext cx="7141029" cy="8239351"/>
          </a:xfrm>
          <a:prstGeom prst="arc">
            <a:avLst>
              <a:gd name="adj1" fmla="val 15557958"/>
              <a:gd name="adj2" fmla="val 1127005"/>
            </a:avLst>
          </a:prstGeom>
          <a:ln w="127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84B2A5B3-7956-8D4A-25AC-237B115DAC5D}"/>
              </a:ext>
            </a:extLst>
          </p:cNvPr>
          <p:cNvGrpSpPr/>
          <p:nvPr/>
        </p:nvGrpSpPr>
        <p:grpSpPr>
          <a:xfrm>
            <a:off x="3890390" y="146959"/>
            <a:ext cx="1131531" cy="1840624"/>
            <a:chOff x="5015999" y="-201531"/>
            <a:chExt cx="1131531" cy="1840624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B8D7EE-3A66-74C5-F390-DA6D13729362}"/>
                </a:ext>
              </a:extLst>
            </p:cNvPr>
            <p:cNvSpPr/>
            <p:nvPr/>
          </p:nvSpPr>
          <p:spPr>
            <a:xfrm>
              <a:off x="5015999" y="178781"/>
              <a:ext cx="1080000" cy="1080000"/>
            </a:xfrm>
            <a:prstGeom prst="ellipse">
              <a:avLst/>
            </a:prstGeom>
            <a:noFill/>
            <a:ln w="6350">
              <a:solidFill>
                <a:srgbClr val="FF0000"/>
              </a:solidFill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FE93CB0A-BC5D-0EB2-F654-ABAB19DE016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015999" y="-201531"/>
              <a:ext cx="1131531" cy="1840624"/>
            </a:xfrm>
            <a:prstGeom prst="rect">
              <a:avLst/>
            </a:prstGeom>
            <a:effectLst>
              <a:outerShdw blurRad="25400" sx="102000" sy="102000" algn="ctr" rotWithShape="0">
                <a:prstClr val="black"/>
              </a:outerShdw>
            </a:effectLst>
          </p:spPr>
        </p:pic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34E3CA11-E9B5-19F4-FE73-678E3802D37F}"/>
              </a:ext>
            </a:extLst>
          </p:cNvPr>
          <p:cNvGrpSpPr/>
          <p:nvPr/>
        </p:nvGrpSpPr>
        <p:grpSpPr>
          <a:xfrm>
            <a:off x="5667378" y="178148"/>
            <a:ext cx="1080000" cy="1080000"/>
            <a:chOff x="1971678" y="1612151"/>
            <a:chExt cx="1080000" cy="1080000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B0AB6E61-7047-8677-6D09-C68945762952}"/>
                </a:ext>
              </a:extLst>
            </p:cNvPr>
            <p:cNvSpPr/>
            <p:nvPr/>
          </p:nvSpPr>
          <p:spPr>
            <a:xfrm>
              <a:off x="1971678" y="1612151"/>
              <a:ext cx="1080000" cy="1080000"/>
            </a:xfrm>
            <a:prstGeom prst="ellipse">
              <a:avLst/>
            </a:prstGeom>
            <a:noFill/>
            <a:ln w="6350">
              <a:solidFill>
                <a:srgbClr val="FF0000"/>
              </a:solidFill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72B02B02-0AAC-E3C3-C38E-91C99ECEDC7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39179" y="1801757"/>
              <a:ext cx="507673" cy="700787"/>
            </a:xfrm>
            <a:prstGeom prst="rect">
              <a:avLst/>
            </a:prstGeom>
            <a:effectLst>
              <a:outerShdw blurRad="25400" sx="105000" sy="105000" algn="ctr" rotWithShape="0">
                <a:schemeClr val="tx1"/>
              </a:outerShdw>
            </a:effectLst>
          </p:spPr>
        </p:pic>
      </p:grp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7EE25282-3404-0225-1E00-E27544740C58}"/>
              </a:ext>
            </a:extLst>
          </p:cNvPr>
          <p:cNvGrpSpPr/>
          <p:nvPr/>
        </p:nvGrpSpPr>
        <p:grpSpPr>
          <a:xfrm>
            <a:off x="2482217" y="1310785"/>
            <a:ext cx="1080000" cy="1080000"/>
            <a:chOff x="3149698" y="553384"/>
            <a:chExt cx="1080000" cy="1080000"/>
          </a:xfrm>
        </p:grpSpPr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8819CE96-3FDB-9BF7-34AF-6C0CBD4D3DB6}"/>
                </a:ext>
              </a:extLst>
            </p:cNvPr>
            <p:cNvSpPr/>
            <p:nvPr/>
          </p:nvSpPr>
          <p:spPr>
            <a:xfrm>
              <a:off x="3149698" y="553384"/>
              <a:ext cx="1080000" cy="1080000"/>
            </a:xfrm>
            <a:prstGeom prst="ellipse">
              <a:avLst/>
            </a:prstGeom>
            <a:noFill/>
            <a:ln w="6350">
              <a:solidFill>
                <a:srgbClr val="FF0000"/>
              </a:solidFill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285E89FF-1BD2-96A1-DB88-594264599ED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02630" y="783035"/>
              <a:ext cx="536179" cy="597591"/>
            </a:xfrm>
            <a:prstGeom prst="rect">
              <a:avLst/>
            </a:prstGeom>
            <a:effectLst>
              <a:outerShdw blurRad="25400" sx="102000" sy="102000" algn="ctr" rotWithShape="0">
                <a:prstClr val="black"/>
              </a:outerShdw>
            </a:effectLst>
          </p:spPr>
        </p:pic>
      </p:grp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F330B06F-DB71-3907-9C60-96EBFAD869EE}"/>
              </a:ext>
            </a:extLst>
          </p:cNvPr>
          <p:cNvGrpSpPr/>
          <p:nvPr/>
        </p:nvGrpSpPr>
        <p:grpSpPr>
          <a:xfrm>
            <a:off x="1422000" y="2554884"/>
            <a:ext cx="1080000" cy="1080000"/>
            <a:chOff x="959610" y="5463305"/>
            <a:chExt cx="1080000" cy="1080000"/>
          </a:xfrm>
        </p:grpSpPr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323FCEFA-05F8-B832-760E-9B2434309E01}"/>
                </a:ext>
              </a:extLst>
            </p:cNvPr>
            <p:cNvSpPr/>
            <p:nvPr/>
          </p:nvSpPr>
          <p:spPr>
            <a:xfrm>
              <a:off x="959610" y="5463305"/>
              <a:ext cx="1080000" cy="1080000"/>
            </a:xfrm>
            <a:prstGeom prst="ellipse">
              <a:avLst/>
            </a:prstGeom>
            <a:noFill/>
            <a:ln w="6350">
              <a:solidFill>
                <a:srgbClr val="FF0000"/>
              </a:solidFill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2" name="Grafik 21">
              <a:extLst>
                <a:ext uri="{FF2B5EF4-FFF2-40B4-BE49-F238E27FC236}">
                  <a16:creationId xmlns:a16="http://schemas.microsoft.com/office/drawing/2014/main" id="{88C99A7E-C202-6616-E42D-649423990C7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67577" y="5759878"/>
              <a:ext cx="664066" cy="498049"/>
            </a:xfrm>
            <a:prstGeom prst="rect">
              <a:avLst/>
            </a:prstGeom>
            <a:effectLst>
              <a:outerShdw blurRad="25400" sx="102000" sy="102000" algn="ctr" rotWithShape="0">
                <a:prstClr val="black"/>
              </a:outerShdw>
            </a:effectLst>
          </p:spPr>
        </p:pic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7D51D91B-9C96-A64B-B8A6-6D2A4CA6C3ED}"/>
              </a:ext>
            </a:extLst>
          </p:cNvPr>
          <p:cNvGrpSpPr/>
          <p:nvPr/>
        </p:nvGrpSpPr>
        <p:grpSpPr>
          <a:xfrm>
            <a:off x="936000" y="3993854"/>
            <a:ext cx="1123580" cy="1125623"/>
            <a:chOff x="1093211" y="2902731"/>
            <a:chExt cx="1123580" cy="1125623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68E42058-5FC3-BFD7-14C9-4D566BF9845D}"/>
                </a:ext>
              </a:extLst>
            </p:cNvPr>
            <p:cNvSpPr/>
            <p:nvPr/>
          </p:nvSpPr>
          <p:spPr>
            <a:xfrm>
              <a:off x="1093211" y="2948354"/>
              <a:ext cx="1080000" cy="1080000"/>
            </a:xfrm>
            <a:prstGeom prst="ellipse">
              <a:avLst/>
            </a:prstGeom>
            <a:noFill/>
            <a:ln w="6350">
              <a:solidFill>
                <a:srgbClr val="FF0000"/>
              </a:solidFill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4" name="Grafik 23">
              <a:extLst>
                <a:ext uri="{FF2B5EF4-FFF2-40B4-BE49-F238E27FC236}">
                  <a16:creationId xmlns:a16="http://schemas.microsoft.com/office/drawing/2014/main" id="{F9F4A4F3-FBD5-92B2-62F4-60B9AEF5B54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21886" t="48010" r="48759" b="35367"/>
            <a:stretch>
              <a:fillRect/>
            </a:stretch>
          </p:blipFill>
          <p:spPr>
            <a:xfrm>
              <a:off x="1120001" y="2902731"/>
              <a:ext cx="1096790" cy="1010355"/>
            </a:xfrm>
            <a:prstGeom prst="rect">
              <a:avLst/>
            </a:prstGeom>
            <a:effectLst>
              <a:outerShdw blurRad="25400" sx="102000" sy="102000" algn="ctr" rotWithShape="0">
                <a:prstClr val="black"/>
              </a:outerShdw>
            </a:effectLst>
          </p:spPr>
        </p:pic>
      </p:grp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6F130A3E-35C8-0D75-AD21-087D6D6908F5}"/>
              </a:ext>
            </a:extLst>
          </p:cNvPr>
          <p:cNvGrpSpPr/>
          <p:nvPr/>
        </p:nvGrpSpPr>
        <p:grpSpPr>
          <a:xfrm>
            <a:off x="1044000" y="5363179"/>
            <a:ext cx="1080000" cy="1259354"/>
            <a:chOff x="891678" y="4167572"/>
            <a:chExt cx="1080000" cy="1259354"/>
          </a:xfrm>
        </p:grpSpPr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C53E69B5-385A-B31A-DBB6-29F0DFCAF4DE}"/>
                </a:ext>
              </a:extLst>
            </p:cNvPr>
            <p:cNvSpPr/>
            <p:nvPr/>
          </p:nvSpPr>
          <p:spPr>
            <a:xfrm>
              <a:off x="891678" y="4244087"/>
              <a:ext cx="1080000" cy="1080000"/>
            </a:xfrm>
            <a:prstGeom prst="ellipse">
              <a:avLst/>
            </a:prstGeom>
            <a:noFill/>
            <a:ln w="6350">
              <a:solidFill>
                <a:srgbClr val="FF0000"/>
              </a:solidFill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FED91D8A-95D6-A03B-8736-B92DDBB719E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36990" t="53136" r="53388" b="38249"/>
            <a:stretch>
              <a:fillRect/>
            </a:stretch>
          </p:blipFill>
          <p:spPr>
            <a:xfrm>
              <a:off x="1009577" y="4167572"/>
              <a:ext cx="864708" cy="1259354"/>
            </a:xfrm>
            <a:prstGeom prst="rect">
              <a:avLst/>
            </a:prstGeom>
            <a:effectLst>
              <a:outerShdw blurRad="25400" sx="102000" sy="102000" algn="ctr" rotWithShape="0">
                <a:prstClr val="black"/>
              </a:outerShdw>
            </a:effectLst>
          </p:spPr>
        </p:pic>
      </p:grpSp>
      <p:pic>
        <p:nvPicPr>
          <p:cNvPr id="6" name="Grafik 5" descr="Ein Bild, das Text, Grafiken, Schrift, Logo enthält.&#10;&#10;KI-generierte Inhalte können fehlerhaft sein.">
            <a:extLst>
              <a:ext uri="{FF2B5EF4-FFF2-40B4-BE49-F238E27FC236}">
                <a16:creationId xmlns:a16="http://schemas.microsoft.com/office/drawing/2014/main" id="{D1E9D83F-1279-296E-0A2E-92315070D02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148" y="3900926"/>
            <a:ext cx="2042807" cy="2259290"/>
          </a:xfrm>
          <a:prstGeom prst="rect">
            <a:avLst/>
          </a:prstGeom>
          <a:effectLst>
            <a:outerShdw blurRad="25400" dist="101600" sx="107000" sy="107000" algn="ctr" rotWithShape="0">
              <a:prstClr val="black"/>
            </a:outerShdw>
          </a:effectLst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6CBCB38D-5C4B-705A-AADF-AA202365F50E}"/>
              </a:ext>
            </a:extLst>
          </p:cNvPr>
          <p:cNvSpPr/>
          <p:nvPr/>
        </p:nvSpPr>
        <p:spPr>
          <a:xfrm>
            <a:off x="-345407" y="-921938"/>
            <a:ext cx="125374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000" cap="none" spc="50" dirty="0">
                <a:ln w="952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/>
                <a:latin typeface="Aptos Black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Agenda</a:t>
            </a:r>
            <a:r>
              <a:rPr lang="de-DE" sz="100" b="1" u="sng" cap="none" spc="50" dirty="0">
                <a:ln w="9525" cmpd="sng">
                  <a:solidFill>
                    <a:srgbClr val="80849D">
                      <a:alpha val="0"/>
                    </a:srgb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rgbClr val="526486"/>
                  </a:outerShdw>
                </a:effectLst>
                <a:latin typeface="Aptos Black" panose="020B00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2978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BBF6D-6519-AE4C-7A12-F77FB51D7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65E77163-A9BC-6055-A40B-F795A064A84D}"/>
              </a:ext>
            </a:extLst>
          </p:cNvPr>
          <p:cNvSpPr/>
          <p:nvPr/>
        </p:nvSpPr>
        <p:spPr>
          <a:xfrm>
            <a:off x="-345407" y="-64914"/>
            <a:ext cx="125374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000" cap="none" spc="50" dirty="0">
                <a:ln w="952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/>
                <a:latin typeface="Aptos Black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Agenda</a:t>
            </a:r>
            <a:r>
              <a:rPr lang="de-DE" sz="100" b="1" u="sng" cap="none" spc="50" dirty="0">
                <a:ln w="9525" cmpd="sng">
                  <a:solidFill>
                    <a:srgbClr val="80849D">
                      <a:alpha val="0"/>
                    </a:srgb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rgbClr val="526486"/>
                  </a:outerShdw>
                </a:effectLst>
                <a:latin typeface="Aptos Black" panose="020B0004020202020204" pitchFamily="34" charset="0"/>
              </a:rPr>
              <a:t>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1C92F24B-8982-C56A-756C-D3C4D22227B3}"/>
              </a:ext>
            </a:extLst>
          </p:cNvPr>
          <p:cNvSpPr txBox="1"/>
          <p:nvPr/>
        </p:nvSpPr>
        <p:spPr>
          <a:xfrm>
            <a:off x="2520000" y="3196166"/>
            <a:ext cx="923337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5. </a:t>
            </a:r>
            <a:r>
              <a:rPr lang="de-DE" sz="3600" dirty="0">
                <a:solidFill>
                  <a:schemeClr val="bg1"/>
                </a:solidFill>
              </a:rPr>
              <a:t>Berichte der Abteilungsleiter </a:t>
            </a:r>
          </a:p>
          <a:p>
            <a:r>
              <a:rPr lang="de-DE" sz="3600" dirty="0">
                <a:solidFill>
                  <a:schemeClr val="bg1"/>
                </a:solidFill>
              </a:rPr>
              <a:t>      </a:t>
            </a:r>
            <a:r>
              <a:rPr lang="de-DE" sz="2800" dirty="0">
                <a:solidFill>
                  <a:schemeClr val="bg1"/>
                </a:solidFill>
              </a:rPr>
              <a:t>Fitness – Fußball – Karate – Ski – Tennis – Volleyball </a:t>
            </a:r>
          </a:p>
          <a:p>
            <a:endParaRPr lang="de-DE" sz="2800" dirty="0">
              <a:solidFill>
                <a:schemeClr val="bg1"/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A4D3FA1-795F-C83D-27EF-20F3F18B1CD2}"/>
              </a:ext>
            </a:extLst>
          </p:cNvPr>
          <p:cNvSpPr txBox="1"/>
          <p:nvPr/>
        </p:nvSpPr>
        <p:spPr>
          <a:xfrm>
            <a:off x="1080000" y="607518"/>
            <a:ext cx="4633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1. Begrüßung 1. Vorsitzender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274183A-07A1-8928-97E5-1FA5D07F9414}"/>
              </a:ext>
            </a:extLst>
          </p:cNvPr>
          <p:cNvSpPr txBox="1"/>
          <p:nvPr/>
        </p:nvSpPr>
        <p:spPr>
          <a:xfrm>
            <a:off x="1800000" y="1747954"/>
            <a:ext cx="4893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3.  Bericht des 1. Vorsitzenden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8FA235C-E37D-4F2F-8873-78EBE4A5F1E0}"/>
              </a:ext>
            </a:extLst>
          </p:cNvPr>
          <p:cNvSpPr txBox="1"/>
          <p:nvPr/>
        </p:nvSpPr>
        <p:spPr>
          <a:xfrm>
            <a:off x="2160000" y="2318172"/>
            <a:ext cx="48938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4"/>
            </a:pPr>
            <a:r>
              <a:rPr lang="de-DE" sz="2800" dirty="0">
                <a:solidFill>
                  <a:schemeClr val="bg1"/>
                </a:solidFill>
              </a:rPr>
              <a:t>Bericht des Hauptkassiers </a:t>
            </a:r>
          </a:p>
          <a:p>
            <a:r>
              <a:rPr lang="de-DE" sz="2000" dirty="0">
                <a:solidFill>
                  <a:schemeClr val="bg1"/>
                </a:solidFill>
              </a:rPr>
              <a:t>         – mit Entlastung der Vorstandschaft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FDEB203-8851-8A09-267A-C99A44467BC9}"/>
              </a:ext>
            </a:extLst>
          </p:cNvPr>
          <p:cNvSpPr txBox="1"/>
          <p:nvPr/>
        </p:nvSpPr>
        <p:spPr>
          <a:xfrm>
            <a:off x="2880000" y="4254150"/>
            <a:ext cx="6204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6"/>
            </a:pPr>
            <a:r>
              <a:rPr lang="de-DE" sz="2800" dirty="0">
                <a:solidFill>
                  <a:schemeClr val="bg1"/>
                </a:solidFill>
              </a:rPr>
              <a:t>Ehrungen</a:t>
            </a:r>
            <a:endParaRPr lang="de-DE" sz="2000" dirty="0">
              <a:solidFill>
                <a:schemeClr val="bg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A27DA4F-6E6A-F1B4-5F26-ED8C39878546}"/>
              </a:ext>
            </a:extLst>
          </p:cNvPr>
          <p:cNvSpPr txBox="1"/>
          <p:nvPr/>
        </p:nvSpPr>
        <p:spPr>
          <a:xfrm>
            <a:off x="3240000" y="4767490"/>
            <a:ext cx="498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7. Wahlen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3314498-9380-7F2B-37D3-3313F9378808}"/>
              </a:ext>
            </a:extLst>
          </p:cNvPr>
          <p:cNvSpPr txBox="1"/>
          <p:nvPr/>
        </p:nvSpPr>
        <p:spPr>
          <a:xfrm>
            <a:off x="1440000" y="1177736"/>
            <a:ext cx="4616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2. Protokoll vom 05.04.2025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9803175-A40D-BCA1-1665-69D54C836C76}"/>
              </a:ext>
            </a:extLst>
          </p:cNvPr>
          <p:cNvSpPr txBox="1"/>
          <p:nvPr/>
        </p:nvSpPr>
        <p:spPr>
          <a:xfrm>
            <a:off x="3600000" y="5337707"/>
            <a:ext cx="498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8. Verschiedenes und Anfragen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6D6C5FF6-9201-C984-8C90-E80BFAF0DB75}"/>
              </a:ext>
            </a:extLst>
          </p:cNvPr>
          <p:cNvSpPr/>
          <p:nvPr/>
        </p:nvSpPr>
        <p:spPr>
          <a:xfrm>
            <a:off x="0" y="6337050"/>
            <a:ext cx="12192000" cy="540000"/>
          </a:xfrm>
          <a:prstGeom prst="rect">
            <a:avLst/>
          </a:prstGeom>
          <a:solidFill>
            <a:srgbClr val="FF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E703E9EC-38B0-C0CD-8527-D3CD617A6323}"/>
              </a:ext>
            </a:extLst>
          </p:cNvPr>
          <p:cNvGrpSpPr/>
          <p:nvPr/>
        </p:nvGrpSpPr>
        <p:grpSpPr>
          <a:xfrm>
            <a:off x="268497" y="6337050"/>
            <a:ext cx="540000" cy="540000"/>
            <a:chOff x="184104" y="6072437"/>
            <a:chExt cx="720000" cy="720000"/>
          </a:xfrm>
        </p:grpSpPr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1B0EBE46-37AB-840B-D685-073DAA89C6D0}"/>
                </a:ext>
              </a:extLst>
            </p:cNvPr>
            <p:cNvSpPr/>
            <p:nvPr/>
          </p:nvSpPr>
          <p:spPr>
            <a:xfrm>
              <a:off x="184104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62DC02FA-439B-9C63-57FA-17A8FBE1C6E4}"/>
                </a:ext>
              </a:extLst>
            </p:cNvPr>
            <p:cNvSpPr txBox="1"/>
            <p:nvPr/>
          </p:nvSpPr>
          <p:spPr>
            <a:xfrm>
              <a:off x="341341" y="6186212"/>
              <a:ext cx="435428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7DE6BDE2-67C4-2978-8234-F405D090C591}"/>
              </a:ext>
            </a:extLst>
          </p:cNvPr>
          <p:cNvGrpSpPr/>
          <p:nvPr/>
        </p:nvGrpSpPr>
        <p:grpSpPr>
          <a:xfrm>
            <a:off x="1865967" y="6352170"/>
            <a:ext cx="540000" cy="540000"/>
            <a:chOff x="1563545" y="6072437"/>
            <a:chExt cx="720000" cy="720000"/>
          </a:xfrm>
        </p:grpSpPr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E2D7011F-31B2-5A7D-A2F8-3C07394F64AA}"/>
                </a:ext>
              </a:extLst>
            </p:cNvPr>
            <p:cNvSpPr/>
            <p:nvPr/>
          </p:nvSpPr>
          <p:spPr>
            <a:xfrm>
              <a:off x="1563545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183EC2DA-5862-1213-2C99-98781AB473E8}"/>
                </a:ext>
              </a:extLst>
            </p:cNvPr>
            <p:cNvSpPr txBox="1"/>
            <p:nvPr/>
          </p:nvSpPr>
          <p:spPr>
            <a:xfrm>
              <a:off x="1720782" y="618621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35CC145C-5BD3-8628-B122-FC3080B995C1}"/>
              </a:ext>
            </a:extLst>
          </p:cNvPr>
          <p:cNvGrpSpPr/>
          <p:nvPr/>
        </p:nvGrpSpPr>
        <p:grpSpPr>
          <a:xfrm>
            <a:off x="3463437" y="6352170"/>
            <a:ext cx="540000" cy="540000"/>
            <a:chOff x="2942986" y="6072437"/>
            <a:chExt cx="720000" cy="720000"/>
          </a:xfrm>
        </p:grpSpPr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170F51DA-2A18-F063-9AF3-EA920BC81384}"/>
                </a:ext>
              </a:extLst>
            </p:cNvPr>
            <p:cNvSpPr/>
            <p:nvPr/>
          </p:nvSpPr>
          <p:spPr>
            <a:xfrm>
              <a:off x="2942986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B68E747E-BE38-C141-B6BF-637DC8AA32BA}"/>
                </a:ext>
              </a:extLst>
            </p:cNvPr>
            <p:cNvSpPr txBox="1"/>
            <p:nvPr/>
          </p:nvSpPr>
          <p:spPr>
            <a:xfrm>
              <a:off x="3092747" y="6206384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F757B6CD-6FEB-4056-B26E-F50F2AC67BDF}"/>
              </a:ext>
            </a:extLst>
          </p:cNvPr>
          <p:cNvGrpSpPr/>
          <p:nvPr/>
        </p:nvGrpSpPr>
        <p:grpSpPr>
          <a:xfrm>
            <a:off x="5038480" y="6321930"/>
            <a:ext cx="540000" cy="540000"/>
            <a:chOff x="4322427" y="6072437"/>
            <a:chExt cx="720000" cy="720000"/>
          </a:xfrm>
        </p:grpSpPr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1CBCDA85-8269-B39F-00E1-D55F88A29E8D}"/>
                </a:ext>
              </a:extLst>
            </p:cNvPr>
            <p:cNvSpPr/>
            <p:nvPr/>
          </p:nvSpPr>
          <p:spPr>
            <a:xfrm>
              <a:off x="4322427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10F5C67C-DC69-6F55-6DC8-3B245C979F4B}"/>
                </a:ext>
              </a:extLst>
            </p:cNvPr>
            <p:cNvSpPr txBox="1"/>
            <p:nvPr/>
          </p:nvSpPr>
          <p:spPr>
            <a:xfrm>
              <a:off x="4464712" y="618621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4</a:t>
              </a:r>
            </a:p>
          </p:txBody>
        </p:sp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771CCCCB-B512-5621-9828-6818397EACDA}"/>
              </a:ext>
            </a:extLst>
          </p:cNvPr>
          <p:cNvGrpSpPr/>
          <p:nvPr/>
        </p:nvGrpSpPr>
        <p:grpSpPr>
          <a:xfrm>
            <a:off x="6613522" y="6344610"/>
            <a:ext cx="540000" cy="540000"/>
            <a:chOff x="5701868" y="6072437"/>
            <a:chExt cx="720000" cy="720000"/>
          </a:xfrm>
        </p:grpSpPr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3D6BA6C4-1D19-6F00-F18B-6E34C621A97B}"/>
                </a:ext>
              </a:extLst>
            </p:cNvPr>
            <p:cNvSpPr/>
            <p:nvPr/>
          </p:nvSpPr>
          <p:spPr>
            <a:xfrm>
              <a:off x="5701868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EEF6B789-B7C4-94FC-3048-59ED8B6007C4}"/>
                </a:ext>
              </a:extLst>
            </p:cNvPr>
            <p:cNvSpPr txBox="1"/>
            <p:nvPr/>
          </p:nvSpPr>
          <p:spPr>
            <a:xfrm>
              <a:off x="5844153" y="618621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F2D37F92-771E-869D-1926-A3C65B59CADB}"/>
              </a:ext>
            </a:extLst>
          </p:cNvPr>
          <p:cNvGrpSpPr/>
          <p:nvPr/>
        </p:nvGrpSpPr>
        <p:grpSpPr>
          <a:xfrm>
            <a:off x="9797246" y="6360874"/>
            <a:ext cx="540000" cy="540000"/>
            <a:chOff x="7081309" y="6072437"/>
            <a:chExt cx="720000" cy="720000"/>
          </a:xfrm>
        </p:grpSpPr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688764E6-AD63-73C1-ED21-043B854ACFBA}"/>
                </a:ext>
              </a:extLst>
            </p:cNvPr>
            <p:cNvSpPr/>
            <p:nvPr/>
          </p:nvSpPr>
          <p:spPr>
            <a:xfrm>
              <a:off x="7081309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4" name="Textfeld 33">
              <a:extLst>
                <a:ext uri="{FF2B5EF4-FFF2-40B4-BE49-F238E27FC236}">
                  <a16:creationId xmlns:a16="http://schemas.microsoft.com/office/drawing/2014/main" id="{5B4B7D05-E7BD-C36B-7E94-F531A0755AE8}"/>
                </a:ext>
              </a:extLst>
            </p:cNvPr>
            <p:cNvSpPr txBox="1"/>
            <p:nvPr/>
          </p:nvSpPr>
          <p:spPr>
            <a:xfrm>
              <a:off x="7223594" y="6172926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7</a:t>
              </a:r>
            </a:p>
          </p:txBody>
        </p:sp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A80B7F76-F12A-A914-7B91-A67039CCB0FD}"/>
              </a:ext>
            </a:extLst>
          </p:cNvPr>
          <p:cNvGrpSpPr/>
          <p:nvPr/>
        </p:nvGrpSpPr>
        <p:grpSpPr>
          <a:xfrm>
            <a:off x="11372289" y="5993417"/>
            <a:ext cx="540000" cy="540000"/>
            <a:chOff x="8460750" y="6072437"/>
            <a:chExt cx="720000" cy="720000"/>
          </a:xfrm>
        </p:grpSpPr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74EE03E8-1474-C358-C09F-ED3598654560}"/>
                </a:ext>
              </a:extLst>
            </p:cNvPr>
            <p:cNvSpPr/>
            <p:nvPr/>
          </p:nvSpPr>
          <p:spPr>
            <a:xfrm>
              <a:off x="8460750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7" name="Textfeld 36">
              <a:extLst>
                <a:ext uri="{FF2B5EF4-FFF2-40B4-BE49-F238E27FC236}">
                  <a16:creationId xmlns:a16="http://schemas.microsoft.com/office/drawing/2014/main" id="{34119EE8-C252-4F1C-3630-80DECE7387D1}"/>
                </a:ext>
              </a:extLst>
            </p:cNvPr>
            <p:cNvSpPr txBox="1"/>
            <p:nvPr/>
          </p:nvSpPr>
          <p:spPr>
            <a:xfrm>
              <a:off x="8603037" y="6168637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/>
                <a:t>8</a:t>
              </a:r>
            </a:p>
          </p:txBody>
        </p:sp>
      </p:grp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913739C8-5C79-7ADB-ED78-E2A23F5DB85E}"/>
              </a:ext>
            </a:extLst>
          </p:cNvPr>
          <p:cNvGrpSpPr/>
          <p:nvPr/>
        </p:nvGrpSpPr>
        <p:grpSpPr>
          <a:xfrm>
            <a:off x="8199777" y="6352170"/>
            <a:ext cx="540000" cy="540000"/>
            <a:chOff x="5701868" y="6072437"/>
            <a:chExt cx="720000" cy="720000"/>
          </a:xfrm>
        </p:grpSpPr>
        <p:sp>
          <p:nvSpPr>
            <p:cNvPr id="39" name="Ellipse 38">
              <a:extLst>
                <a:ext uri="{FF2B5EF4-FFF2-40B4-BE49-F238E27FC236}">
                  <a16:creationId xmlns:a16="http://schemas.microsoft.com/office/drawing/2014/main" id="{D98765AB-2EA3-3425-EB15-CD9C2ECB9051}"/>
                </a:ext>
              </a:extLst>
            </p:cNvPr>
            <p:cNvSpPr/>
            <p:nvPr/>
          </p:nvSpPr>
          <p:spPr>
            <a:xfrm>
              <a:off x="5701868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0" name="Textfeld 39">
              <a:extLst>
                <a:ext uri="{FF2B5EF4-FFF2-40B4-BE49-F238E27FC236}">
                  <a16:creationId xmlns:a16="http://schemas.microsoft.com/office/drawing/2014/main" id="{C5D857D1-75A8-F087-060D-56CDF225703B}"/>
                </a:ext>
              </a:extLst>
            </p:cNvPr>
            <p:cNvSpPr txBox="1"/>
            <p:nvPr/>
          </p:nvSpPr>
          <p:spPr>
            <a:xfrm>
              <a:off x="5844155" y="616605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753600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D53EDD-617E-B30D-D19D-8F0E4F17B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44CB94-ED03-D6AB-0729-F80C2FEA5F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Tennis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0EADA6C9-F6AB-3DAE-8D50-45AE280D8A30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255860C-F6D7-CAA8-DCD3-A96A8DE655F5}"/>
              </a:ext>
            </a:extLst>
          </p:cNvPr>
          <p:cNvSpPr txBox="1">
            <a:spLocks/>
          </p:cNvSpPr>
          <p:nvPr/>
        </p:nvSpPr>
        <p:spPr>
          <a:xfrm>
            <a:off x="659130" y="-80227"/>
            <a:ext cx="10873740" cy="16802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de-DE"/>
            </a:defPPr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</a:rPr>
              <a:t>Ausblick Saison 2026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C0DAC1EE-429F-8FFD-03F8-AB12726738B6}"/>
              </a:ext>
            </a:extLst>
          </p:cNvPr>
          <p:cNvSpPr txBox="1"/>
          <p:nvPr/>
        </p:nvSpPr>
        <p:spPr>
          <a:xfrm>
            <a:off x="4128051" y="1681663"/>
            <a:ext cx="3935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800" dirty="0">
                <a:solidFill>
                  <a:schemeClr val="bg1"/>
                </a:solidFill>
              </a:rPr>
              <a:t>Herren</a:t>
            </a:r>
          </a:p>
        </p:txBody>
      </p:sp>
      <p:sp>
        <p:nvSpPr>
          <p:cNvPr id="4" name="Inhaltsplatzhalter 5">
            <a:extLst>
              <a:ext uri="{FF2B5EF4-FFF2-40B4-BE49-F238E27FC236}">
                <a16:creationId xmlns:a16="http://schemas.microsoft.com/office/drawing/2014/main" id="{11BDCFBF-F3D4-D518-2D65-C7845DBF4FBB}"/>
              </a:ext>
            </a:extLst>
          </p:cNvPr>
          <p:cNvSpPr txBox="1">
            <a:spLocks/>
          </p:cNvSpPr>
          <p:nvPr/>
        </p:nvSpPr>
        <p:spPr>
          <a:xfrm>
            <a:off x="164858" y="2455401"/>
            <a:ext cx="6104362" cy="359747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de-DE" dirty="0">
                <a:solidFill>
                  <a:schemeClr val="bg1"/>
                </a:solidFill>
              </a:rPr>
              <a:t>Spielort </a:t>
            </a:r>
            <a:r>
              <a:rPr lang="de-DE" dirty="0" err="1">
                <a:solidFill>
                  <a:schemeClr val="bg1"/>
                </a:solidFill>
              </a:rPr>
              <a:t>Böhmfeld</a:t>
            </a:r>
            <a:endParaRPr lang="de-DE" dirty="0">
              <a:solidFill>
                <a:schemeClr val="bg1"/>
              </a:solidFill>
            </a:endParaRPr>
          </a:p>
          <a:p>
            <a:pPr marL="342900" indent="-342900"/>
            <a:r>
              <a:rPr lang="de-DE" dirty="0">
                <a:solidFill>
                  <a:schemeClr val="bg1"/>
                </a:solidFill>
              </a:rPr>
              <a:t>Sonntags 10 Uhr – bis ca. 16 Uhr</a:t>
            </a:r>
          </a:p>
          <a:p>
            <a:pPr marL="342900" indent="-342900"/>
            <a:r>
              <a:rPr lang="sv-SE" dirty="0">
                <a:solidFill>
                  <a:schemeClr val="bg1"/>
                </a:solidFill>
              </a:rPr>
              <a:t>Herren Nordliga 4 Gr. 052</a:t>
            </a:r>
          </a:p>
          <a:p>
            <a:pPr marL="342900" indent="-342900"/>
            <a:r>
              <a:rPr lang="de-DE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https://www.btv.de/de/spielbetrieb/tabelle-spielplan.html?groupid=2214346</a:t>
            </a:r>
            <a:endParaRPr lang="de-DE" dirty="0">
              <a:solidFill>
                <a:schemeClr val="bg1"/>
              </a:solidFill>
            </a:endParaRPr>
          </a:p>
          <a:p>
            <a:pPr marL="342900" indent="-342900"/>
            <a:r>
              <a:rPr lang="de-DE" dirty="0">
                <a:solidFill>
                  <a:schemeClr val="bg1"/>
                </a:solidFill>
              </a:rPr>
              <a:t>Infos, Tabelle &amp; Ergebnisse:</a:t>
            </a:r>
          </a:p>
          <a:p>
            <a:pPr marL="342900" indent="-342900"/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6" name="Inhaltsplatzhalter 9">
            <a:extLst>
              <a:ext uri="{FF2B5EF4-FFF2-40B4-BE49-F238E27FC236}">
                <a16:creationId xmlns:a16="http://schemas.microsoft.com/office/drawing/2014/main" id="{8C6C2708-7741-C125-6F3C-EC38D05808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2705"/>
          <a:stretch/>
        </p:blipFill>
        <p:spPr>
          <a:xfrm>
            <a:off x="7812915" y="2028192"/>
            <a:ext cx="3861288" cy="455055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DA93F65-8AA0-677C-B0D5-703657ED5A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7488" y="5354744"/>
            <a:ext cx="1237021" cy="12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4631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4D3AE-A18A-44B3-E5F5-8D3E44388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CC44FF-8F35-4748-13C7-2CFF52200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Tennis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5D939712-52F8-C296-4898-DB9EA9009B31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8A743780-4C63-0D56-97BE-6C5F686F7C23}"/>
              </a:ext>
            </a:extLst>
          </p:cNvPr>
          <p:cNvSpPr txBox="1">
            <a:spLocks/>
          </p:cNvSpPr>
          <p:nvPr/>
        </p:nvSpPr>
        <p:spPr>
          <a:xfrm>
            <a:off x="686438" y="778831"/>
            <a:ext cx="10972800" cy="15743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de-DE"/>
            </a:defPPr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chemeClr val="bg1"/>
                </a:solidFill>
              </a:rPr>
              <a:t>Damen</a:t>
            </a:r>
          </a:p>
        </p:txBody>
      </p:sp>
      <p:sp>
        <p:nvSpPr>
          <p:cNvPr id="4" name="Inhaltsplatzhalter 5">
            <a:extLst>
              <a:ext uri="{FF2B5EF4-FFF2-40B4-BE49-F238E27FC236}">
                <a16:creationId xmlns:a16="http://schemas.microsoft.com/office/drawing/2014/main" id="{3CF49B13-8650-D2D4-F659-0E6A44D95A5B}"/>
              </a:ext>
            </a:extLst>
          </p:cNvPr>
          <p:cNvSpPr txBox="1">
            <a:spLocks/>
          </p:cNvSpPr>
          <p:nvPr/>
        </p:nvSpPr>
        <p:spPr>
          <a:xfrm>
            <a:off x="193044" y="2243699"/>
            <a:ext cx="5746750" cy="359747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de-DE" dirty="0">
                <a:solidFill>
                  <a:schemeClr val="bg1"/>
                </a:solidFill>
              </a:rPr>
              <a:t>Spielort Steinberg</a:t>
            </a:r>
          </a:p>
          <a:p>
            <a:pPr marL="342900" indent="-342900"/>
            <a:r>
              <a:rPr lang="de-DE" dirty="0">
                <a:solidFill>
                  <a:schemeClr val="bg1"/>
                </a:solidFill>
              </a:rPr>
              <a:t>Sonntags ab 10 Uhr</a:t>
            </a:r>
          </a:p>
          <a:p>
            <a:pPr marL="342900" indent="-342900"/>
            <a:r>
              <a:rPr lang="nn-NO" dirty="0">
                <a:solidFill>
                  <a:schemeClr val="bg1"/>
                </a:solidFill>
              </a:rPr>
              <a:t>Damen Nordliga 4 (4er) Gr. 133</a:t>
            </a:r>
          </a:p>
          <a:p>
            <a:pPr marL="342900" indent="-342900"/>
            <a:r>
              <a:rPr lang="de-DE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https://www.btv.de/de/spielbetrieb/tabelle-spielplan.html?groupid=2214424</a:t>
            </a:r>
            <a:endParaRPr lang="de-DE" dirty="0">
              <a:solidFill>
                <a:schemeClr val="bg1"/>
              </a:solidFill>
            </a:endParaRPr>
          </a:p>
          <a:p>
            <a:pPr marL="342900" indent="-342900"/>
            <a:r>
              <a:rPr lang="de-DE" dirty="0">
                <a:solidFill>
                  <a:schemeClr val="bg1"/>
                </a:solidFill>
              </a:rPr>
              <a:t>Infos, Tabelle &amp; Ergebnisse:</a:t>
            </a:r>
          </a:p>
          <a:p>
            <a:pPr marL="342900" indent="-342900"/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5" name="Inhaltsplatzhalter 12">
            <a:extLst>
              <a:ext uri="{FF2B5EF4-FFF2-40B4-BE49-F238E27FC236}">
                <a16:creationId xmlns:a16="http://schemas.microsoft.com/office/drawing/2014/main" id="{99537172-C5CB-053C-A107-12179DEB52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0950" y="2243699"/>
            <a:ext cx="3952814" cy="4140000"/>
          </a:xfrm>
          <a:prstGeom prst="rect">
            <a:avLst/>
          </a:prstGeom>
        </p:spPr>
      </p:pic>
      <p:sp>
        <p:nvSpPr>
          <p:cNvPr id="7" name="Titel 2">
            <a:extLst>
              <a:ext uri="{FF2B5EF4-FFF2-40B4-BE49-F238E27FC236}">
                <a16:creationId xmlns:a16="http://schemas.microsoft.com/office/drawing/2014/main" id="{CC05DD2A-C377-656F-16DA-911A866A25F2}"/>
              </a:ext>
            </a:extLst>
          </p:cNvPr>
          <p:cNvSpPr txBox="1">
            <a:spLocks/>
          </p:cNvSpPr>
          <p:nvPr/>
        </p:nvSpPr>
        <p:spPr>
          <a:xfrm>
            <a:off x="659130" y="-114215"/>
            <a:ext cx="10873740" cy="16802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de-DE"/>
            </a:defPPr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</a:rPr>
              <a:t>Ausblick Saison 2026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291B3E2-6C30-41DD-4F15-E649701A2C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304" y="5229169"/>
            <a:ext cx="1210979" cy="12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6179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ABAC0-D21C-B4A2-08D4-B912A8D6A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83D499-A624-C32B-C285-EC965DAFA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Tennis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B17CB8B5-540B-83CE-CB61-E2DD2F5A2FB4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5F4FB8E-219B-7C04-E9AD-AE5970A20C9B}"/>
              </a:ext>
            </a:extLst>
          </p:cNvPr>
          <p:cNvSpPr txBox="1">
            <a:spLocks/>
          </p:cNvSpPr>
          <p:nvPr/>
        </p:nvSpPr>
        <p:spPr>
          <a:xfrm>
            <a:off x="759225" y="955985"/>
            <a:ext cx="10972800" cy="15743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de-DE"/>
            </a:defPPr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chemeClr val="bg1"/>
                </a:solidFill>
              </a:rPr>
              <a:t>Herren 60</a:t>
            </a:r>
          </a:p>
        </p:txBody>
      </p:sp>
      <p:sp>
        <p:nvSpPr>
          <p:cNvPr id="4" name="Inhaltsplatzhalter 5">
            <a:extLst>
              <a:ext uri="{FF2B5EF4-FFF2-40B4-BE49-F238E27FC236}">
                <a16:creationId xmlns:a16="http://schemas.microsoft.com/office/drawing/2014/main" id="{655CD861-7065-8D06-CF8D-444386ED4EE7}"/>
              </a:ext>
            </a:extLst>
          </p:cNvPr>
          <p:cNvSpPr txBox="1">
            <a:spLocks/>
          </p:cNvSpPr>
          <p:nvPr/>
        </p:nvSpPr>
        <p:spPr>
          <a:xfrm>
            <a:off x="193044" y="2368854"/>
            <a:ext cx="5746750" cy="359747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de-DE" dirty="0">
                <a:solidFill>
                  <a:schemeClr val="bg1"/>
                </a:solidFill>
              </a:rPr>
              <a:t>Spielort Hofstetten</a:t>
            </a:r>
          </a:p>
          <a:p>
            <a:pPr marL="342900" indent="-342900"/>
            <a:r>
              <a:rPr lang="de-DE" dirty="0">
                <a:solidFill>
                  <a:schemeClr val="bg1"/>
                </a:solidFill>
              </a:rPr>
              <a:t>Meist Samstags ab 14 Uhr</a:t>
            </a:r>
          </a:p>
          <a:p>
            <a:pPr marL="342900" indent="-342900"/>
            <a:r>
              <a:rPr lang="sv-SE" dirty="0">
                <a:solidFill>
                  <a:schemeClr val="bg1"/>
                </a:solidFill>
              </a:rPr>
              <a:t>Herren 60 Nordliga 2 (4er) Gr. 255</a:t>
            </a:r>
          </a:p>
          <a:p>
            <a:pPr marL="342900" indent="-342900"/>
            <a:r>
              <a:rPr lang="de-DE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https://www.btv.de/de/spielbetrieb/tabelle-spielplan.html?groupid=2214547</a:t>
            </a:r>
            <a:endParaRPr lang="de-DE" dirty="0">
              <a:solidFill>
                <a:schemeClr val="bg1"/>
              </a:solidFill>
            </a:endParaRPr>
          </a:p>
          <a:p>
            <a:pPr marL="342900" indent="-342900"/>
            <a:r>
              <a:rPr lang="de-DE" dirty="0">
                <a:solidFill>
                  <a:schemeClr val="bg1"/>
                </a:solidFill>
              </a:rPr>
              <a:t>Infos, Tabelle &amp; Ergebnisse:</a:t>
            </a:r>
          </a:p>
          <a:p>
            <a:pPr marL="342900" indent="-342900"/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6" name="Inhaltsplatzhalter 7">
            <a:extLst>
              <a:ext uri="{FF2B5EF4-FFF2-40B4-BE49-F238E27FC236}">
                <a16:creationId xmlns:a16="http://schemas.microsoft.com/office/drawing/2014/main" id="{51237BC5-93B7-A55E-CCEA-647BBC2012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5750" y="2368854"/>
            <a:ext cx="3797025" cy="3168000"/>
          </a:xfrm>
          <a:prstGeom prst="rect">
            <a:avLst/>
          </a:prstGeom>
        </p:spPr>
      </p:pic>
      <p:sp>
        <p:nvSpPr>
          <p:cNvPr id="7" name="Titel 2">
            <a:extLst>
              <a:ext uri="{FF2B5EF4-FFF2-40B4-BE49-F238E27FC236}">
                <a16:creationId xmlns:a16="http://schemas.microsoft.com/office/drawing/2014/main" id="{052F312B-8061-9CCC-7C52-3F6FB2C4B172}"/>
              </a:ext>
            </a:extLst>
          </p:cNvPr>
          <p:cNvSpPr txBox="1">
            <a:spLocks/>
          </p:cNvSpPr>
          <p:nvPr/>
        </p:nvSpPr>
        <p:spPr>
          <a:xfrm>
            <a:off x="659130" y="-28712"/>
            <a:ext cx="10873740" cy="16802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de-DE"/>
            </a:defPPr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</a:rPr>
              <a:t>Ausblick Saison 2026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C3A9B37-6882-54DE-19D9-1E877DCC2F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7976" y="5290015"/>
            <a:ext cx="1243635" cy="12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235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ACBD1-4F54-D35F-350E-C574D48D3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DA1D4A-4579-13D9-CC57-3F7821C866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Tennis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C0B36061-B0FB-EEDA-8BF5-3F924AF7EB96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0751F6-66B1-81CE-A240-EB9A3DF41656}"/>
              </a:ext>
            </a:extLst>
          </p:cNvPr>
          <p:cNvSpPr txBox="1">
            <a:spLocks/>
          </p:cNvSpPr>
          <p:nvPr/>
        </p:nvSpPr>
        <p:spPr>
          <a:xfrm>
            <a:off x="609599" y="31397"/>
            <a:ext cx="10972800" cy="15743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 dirty="0">
                <a:solidFill>
                  <a:schemeClr val="bg1"/>
                </a:solidFill>
              </a:rPr>
              <a:t>Spieler &amp; Spielerinnen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E5EAEB95-83CA-E8EE-6192-9BA4359C76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6742570"/>
              </p:ext>
            </p:extLst>
          </p:nvPr>
        </p:nvGraphicFramePr>
        <p:xfrm>
          <a:off x="193043" y="1605714"/>
          <a:ext cx="3904293" cy="4198754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620463">
                  <a:extLst>
                    <a:ext uri="{9D8B030D-6E8A-4147-A177-3AD203B41FA5}">
                      <a16:colId xmlns:a16="http://schemas.microsoft.com/office/drawing/2014/main" val="1980661889"/>
                    </a:ext>
                  </a:extLst>
                </a:gridCol>
                <a:gridCol w="1047136">
                  <a:extLst>
                    <a:ext uri="{9D8B030D-6E8A-4147-A177-3AD203B41FA5}">
                      <a16:colId xmlns:a16="http://schemas.microsoft.com/office/drawing/2014/main" val="2009100637"/>
                    </a:ext>
                  </a:extLst>
                </a:gridCol>
                <a:gridCol w="2236694">
                  <a:extLst>
                    <a:ext uri="{9D8B030D-6E8A-4147-A177-3AD203B41FA5}">
                      <a16:colId xmlns:a16="http://schemas.microsoft.com/office/drawing/2014/main" val="411510356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 dirty="0">
                          <a:effectLst/>
                        </a:rPr>
                        <a:t>Nr.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 dirty="0">
                          <a:effectLst/>
                        </a:rPr>
                        <a:t>LK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 dirty="0">
                          <a:effectLst/>
                        </a:rPr>
                        <a:t>Name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51996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1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LK15,2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>
                          <a:effectLst/>
                        </a:rPr>
                        <a:t>Schmid, Herbert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97416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2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LK19,5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>
                          <a:effectLst/>
                        </a:rPr>
                        <a:t>Bayer, Josef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515445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3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LK20,6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>
                          <a:effectLst/>
                        </a:rPr>
                        <a:t>Heinz, Johann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93392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4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LK21,1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Sichert, Manfred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67304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5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LK22,7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>
                          <a:effectLst/>
                        </a:rPr>
                        <a:t>Sichert, Herbert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8785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6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LK23,2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 err="1">
                          <a:effectLst/>
                        </a:rPr>
                        <a:t>Hürdler</a:t>
                      </a:r>
                      <a:r>
                        <a:rPr lang="de-DE" sz="1800" kern="100" dirty="0">
                          <a:effectLst/>
                        </a:rPr>
                        <a:t>, Richard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773214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7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LK23,6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>
                          <a:effectLst/>
                        </a:rPr>
                        <a:t>Heinz, Anton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04930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8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LK24,1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 err="1">
                          <a:effectLst/>
                        </a:rPr>
                        <a:t>Kisslinger</a:t>
                      </a:r>
                      <a:r>
                        <a:rPr lang="de-DE" sz="1800" kern="100" dirty="0">
                          <a:effectLst/>
                        </a:rPr>
                        <a:t>, Alfred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41800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9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LK24,6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Sedlmayr, Hans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474274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10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LK25,0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>
                          <a:effectLst/>
                        </a:rPr>
                        <a:t>Buchberger, Peter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031696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11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LK25,0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Kraus, Karl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59265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12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LK25,0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>
                          <a:effectLst/>
                        </a:rPr>
                        <a:t>Stolle, Klaus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44640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13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LK25,0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>
                          <a:effectLst/>
                        </a:rPr>
                        <a:t>Obermaier, Johannes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0395363"/>
                  </a:ext>
                </a:extLst>
              </a:tr>
            </a:tbl>
          </a:graphicData>
        </a:graphic>
      </p:graphicFrame>
      <p:graphicFrame>
        <p:nvGraphicFramePr>
          <p:cNvPr id="6" name="Inhaltsplatzhalter 13">
            <a:extLst>
              <a:ext uri="{FF2B5EF4-FFF2-40B4-BE49-F238E27FC236}">
                <a16:creationId xmlns:a16="http://schemas.microsoft.com/office/drawing/2014/main" id="{60DEAC27-C66A-727C-7048-E7A79FF506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9565467"/>
              </p:ext>
            </p:extLst>
          </p:nvPr>
        </p:nvGraphicFramePr>
        <p:xfrm>
          <a:off x="4514370" y="1605714"/>
          <a:ext cx="3533775" cy="3299021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672592">
                  <a:extLst>
                    <a:ext uri="{9D8B030D-6E8A-4147-A177-3AD203B41FA5}">
                      <a16:colId xmlns:a16="http://schemas.microsoft.com/office/drawing/2014/main" val="2843094926"/>
                    </a:ext>
                  </a:extLst>
                </a:gridCol>
                <a:gridCol w="1088958">
                  <a:extLst>
                    <a:ext uri="{9D8B030D-6E8A-4147-A177-3AD203B41FA5}">
                      <a16:colId xmlns:a16="http://schemas.microsoft.com/office/drawing/2014/main" val="1396911422"/>
                    </a:ext>
                  </a:extLst>
                </a:gridCol>
                <a:gridCol w="1772225">
                  <a:extLst>
                    <a:ext uri="{9D8B030D-6E8A-4147-A177-3AD203B41FA5}">
                      <a16:colId xmlns:a16="http://schemas.microsoft.com/office/drawing/2014/main" val="856756752"/>
                    </a:ext>
                  </a:extLst>
                </a:gridCol>
              </a:tblGrid>
              <a:tr h="1968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 dirty="0">
                          <a:effectLst/>
                        </a:rPr>
                        <a:t>Nr.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069" marR="260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 dirty="0">
                          <a:effectLst/>
                        </a:rPr>
                        <a:t>LK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069" marR="260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 dirty="0">
                          <a:effectLst/>
                        </a:rPr>
                        <a:t>Name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069" marR="26069" marT="0" marB="0"/>
                </a:tc>
                <a:extLst>
                  <a:ext uri="{0D108BD9-81ED-4DB2-BD59-A6C34878D82A}">
                    <a16:rowId xmlns:a16="http://schemas.microsoft.com/office/drawing/2014/main" val="1393377619"/>
                  </a:ext>
                </a:extLst>
              </a:tr>
              <a:tr h="1968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1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069" marR="260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LK21,0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069" marR="260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 err="1">
                          <a:effectLst/>
                        </a:rPr>
                        <a:t>Rixner</a:t>
                      </a:r>
                      <a:r>
                        <a:rPr lang="de-DE" sz="1800" kern="100" dirty="0">
                          <a:effectLst/>
                        </a:rPr>
                        <a:t>, Sophia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069" marR="26069" marT="0" marB="0"/>
                </a:tc>
                <a:extLst>
                  <a:ext uri="{0D108BD9-81ED-4DB2-BD59-A6C34878D82A}">
                    <a16:rowId xmlns:a16="http://schemas.microsoft.com/office/drawing/2014/main" val="2249481839"/>
                  </a:ext>
                </a:extLst>
              </a:tr>
              <a:tr h="1968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2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069" marR="260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LK24,7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069" marR="260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 err="1">
                          <a:effectLst/>
                        </a:rPr>
                        <a:t>Rixner</a:t>
                      </a:r>
                      <a:r>
                        <a:rPr lang="de-DE" sz="1800" kern="100" dirty="0">
                          <a:effectLst/>
                        </a:rPr>
                        <a:t>, Christina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069" marR="26069" marT="0" marB="0"/>
                </a:tc>
                <a:extLst>
                  <a:ext uri="{0D108BD9-81ED-4DB2-BD59-A6C34878D82A}">
                    <a16:rowId xmlns:a16="http://schemas.microsoft.com/office/drawing/2014/main" val="1983390520"/>
                  </a:ext>
                </a:extLst>
              </a:tr>
              <a:tr h="1968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3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069" marR="260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LK23,1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069" marR="260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>
                          <a:effectLst/>
                        </a:rPr>
                        <a:t>Thurn, Emilie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069" marR="26069" marT="0" marB="0"/>
                </a:tc>
                <a:extLst>
                  <a:ext uri="{0D108BD9-81ED-4DB2-BD59-A6C34878D82A}">
                    <a16:rowId xmlns:a16="http://schemas.microsoft.com/office/drawing/2014/main" val="2302705622"/>
                  </a:ext>
                </a:extLst>
              </a:tr>
              <a:tr h="1968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4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069" marR="260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LK24,7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069" marR="260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>
                          <a:effectLst/>
                        </a:rPr>
                        <a:t>Weiß, Verena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069" marR="26069" marT="0" marB="0"/>
                </a:tc>
                <a:extLst>
                  <a:ext uri="{0D108BD9-81ED-4DB2-BD59-A6C34878D82A}">
                    <a16:rowId xmlns:a16="http://schemas.microsoft.com/office/drawing/2014/main" val="3145127995"/>
                  </a:ext>
                </a:extLst>
              </a:tr>
              <a:tr h="1968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5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069" marR="260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>
                          <a:effectLst/>
                        </a:rPr>
                        <a:t>LK25,0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069" marR="260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 err="1">
                          <a:effectLst/>
                        </a:rPr>
                        <a:t>Rixner</a:t>
                      </a:r>
                      <a:r>
                        <a:rPr lang="de-DE" sz="1800" kern="100" dirty="0">
                          <a:effectLst/>
                        </a:rPr>
                        <a:t>, Kathrin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069" marR="26069" marT="0" marB="0"/>
                </a:tc>
                <a:extLst>
                  <a:ext uri="{0D108BD9-81ED-4DB2-BD59-A6C34878D82A}">
                    <a16:rowId xmlns:a16="http://schemas.microsoft.com/office/drawing/2014/main" val="2939535104"/>
                  </a:ext>
                </a:extLst>
              </a:tr>
              <a:tr h="1968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6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069" marR="260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LK25,0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069" marR="260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>
                          <a:effectLst/>
                        </a:rPr>
                        <a:t>Braun, Cornelia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069" marR="26069" marT="0" marB="0"/>
                </a:tc>
                <a:extLst>
                  <a:ext uri="{0D108BD9-81ED-4DB2-BD59-A6C34878D82A}">
                    <a16:rowId xmlns:a16="http://schemas.microsoft.com/office/drawing/2014/main" val="2211924849"/>
                  </a:ext>
                </a:extLst>
              </a:tr>
              <a:tr h="1968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7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069" marR="260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LK25,0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069" marR="260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>
                          <a:effectLst/>
                        </a:rPr>
                        <a:t>Gebhardt, Clara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069" marR="26069" marT="0" marB="0"/>
                </a:tc>
                <a:extLst>
                  <a:ext uri="{0D108BD9-81ED-4DB2-BD59-A6C34878D82A}">
                    <a16:rowId xmlns:a16="http://schemas.microsoft.com/office/drawing/2014/main" val="1037004623"/>
                  </a:ext>
                </a:extLst>
              </a:tr>
              <a:tr h="197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8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069" marR="260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LK25,0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069" marR="260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>
                          <a:effectLst/>
                        </a:rPr>
                        <a:t>Schuster, Kathrin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069" marR="26069" marT="0" marB="0"/>
                </a:tc>
                <a:extLst>
                  <a:ext uri="{0D108BD9-81ED-4DB2-BD59-A6C34878D82A}">
                    <a16:rowId xmlns:a16="http://schemas.microsoft.com/office/drawing/2014/main" val="1333117694"/>
                  </a:ext>
                </a:extLst>
              </a:tr>
              <a:tr h="1968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9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069" marR="260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LK24,0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069" marR="260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>
                          <a:effectLst/>
                        </a:rPr>
                        <a:t>Feldner, Angela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069" marR="26069" marT="0" marB="0"/>
                </a:tc>
                <a:extLst>
                  <a:ext uri="{0D108BD9-81ED-4DB2-BD59-A6C34878D82A}">
                    <a16:rowId xmlns:a16="http://schemas.microsoft.com/office/drawing/2014/main" val="2105138079"/>
                  </a:ext>
                </a:extLst>
              </a:tr>
              <a:tr h="1968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10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069" marR="260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>
                          <a:effectLst/>
                        </a:rPr>
                        <a:t>LK23,0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069" marR="260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 err="1">
                          <a:effectLst/>
                        </a:rPr>
                        <a:t>Schlinke</a:t>
                      </a:r>
                      <a:r>
                        <a:rPr lang="de-DE" sz="1800" kern="100" dirty="0">
                          <a:effectLst/>
                        </a:rPr>
                        <a:t>, Tanja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069" marR="26069" marT="0" marB="0"/>
                </a:tc>
                <a:extLst>
                  <a:ext uri="{0D108BD9-81ED-4DB2-BD59-A6C34878D82A}">
                    <a16:rowId xmlns:a16="http://schemas.microsoft.com/office/drawing/2014/main" val="2849088242"/>
                  </a:ext>
                </a:extLst>
              </a:tr>
            </a:tbl>
          </a:graphicData>
        </a:graphic>
      </p:graphicFrame>
      <p:graphicFrame>
        <p:nvGraphicFramePr>
          <p:cNvPr id="7" name="Inhaltsplatzhalter 12">
            <a:extLst>
              <a:ext uri="{FF2B5EF4-FFF2-40B4-BE49-F238E27FC236}">
                <a16:creationId xmlns:a16="http://schemas.microsoft.com/office/drawing/2014/main" id="{7974FC8B-E47F-4A0B-89F5-504CCE6609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1094831"/>
              </p:ext>
            </p:extLst>
          </p:nvPr>
        </p:nvGraphicFramePr>
        <p:xfrm>
          <a:off x="8465179" y="1605714"/>
          <a:ext cx="3533775" cy="5098487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559282">
                  <a:extLst>
                    <a:ext uri="{9D8B030D-6E8A-4147-A177-3AD203B41FA5}">
                      <a16:colId xmlns:a16="http://schemas.microsoft.com/office/drawing/2014/main" val="2336431690"/>
                    </a:ext>
                  </a:extLst>
                </a:gridCol>
                <a:gridCol w="860433">
                  <a:extLst>
                    <a:ext uri="{9D8B030D-6E8A-4147-A177-3AD203B41FA5}">
                      <a16:colId xmlns:a16="http://schemas.microsoft.com/office/drawing/2014/main" val="3467148680"/>
                    </a:ext>
                  </a:extLst>
                </a:gridCol>
                <a:gridCol w="2114060">
                  <a:extLst>
                    <a:ext uri="{9D8B030D-6E8A-4147-A177-3AD203B41FA5}">
                      <a16:colId xmlns:a16="http://schemas.microsoft.com/office/drawing/2014/main" val="3928373435"/>
                    </a:ext>
                  </a:extLst>
                </a:gridCol>
              </a:tblGrid>
              <a:tr h="2495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 dirty="0">
                          <a:effectLst/>
                        </a:rPr>
                        <a:t>Nr.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 dirty="0">
                          <a:effectLst/>
                        </a:rPr>
                        <a:t>LK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 dirty="0">
                          <a:effectLst/>
                        </a:rPr>
                        <a:t>Name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extLst>
                  <a:ext uri="{0D108BD9-81ED-4DB2-BD59-A6C34878D82A}">
                    <a16:rowId xmlns:a16="http://schemas.microsoft.com/office/drawing/2014/main" val="2612312253"/>
                  </a:ext>
                </a:extLst>
              </a:tr>
              <a:tr h="2495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 dirty="0">
                          <a:effectLst/>
                        </a:rPr>
                        <a:t>1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LK16,4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Gloßner, Patrick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extLst>
                  <a:ext uri="{0D108BD9-81ED-4DB2-BD59-A6C34878D82A}">
                    <a16:rowId xmlns:a16="http://schemas.microsoft.com/office/drawing/2014/main" val="1372799339"/>
                  </a:ext>
                </a:extLst>
              </a:tr>
              <a:tr h="2495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2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LK21,1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Schlinke, Andreas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extLst>
                  <a:ext uri="{0D108BD9-81ED-4DB2-BD59-A6C34878D82A}">
                    <a16:rowId xmlns:a16="http://schemas.microsoft.com/office/drawing/2014/main" val="3631548308"/>
                  </a:ext>
                </a:extLst>
              </a:tr>
              <a:tr h="2495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3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LK21,1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>
                          <a:effectLst/>
                        </a:rPr>
                        <a:t>Esslinger, Marc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extLst>
                  <a:ext uri="{0D108BD9-81ED-4DB2-BD59-A6C34878D82A}">
                    <a16:rowId xmlns:a16="http://schemas.microsoft.com/office/drawing/2014/main" val="2215213990"/>
                  </a:ext>
                </a:extLst>
              </a:tr>
              <a:tr h="2495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4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LK22,3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 err="1">
                          <a:effectLst/>
                        </a:rPr>
                        <a:t>Bannach</a:t>
                      </a:r>
                      <a:r>
                        <a:rPr lang="de-DE" sz="1800" kern="100" dirty="0">
                          <a:effectLst/>
                        </a:rPr>
                        <a:t>, Michael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extLst>
                  <a:ext uri="{0D108BD9-81ED-4DB2-BD59-A6C34878D82A}">
                    <a16:rowId xmlns:a16="http://schemas.microsoft.com/office/drawing/2014/main" val="2873677465"/>
                  </a:ext>
                </a:extLst>
              </a:tr>
              <a:tr h="2495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5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LK22,4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>
                          <a:effectLst/>
                        </a:rPr>
                        <a:t>Heiß, Gerhard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extLst>
                  <a:ext uri="{0D108BD9-81ED-4DB2-BD59-A6C34878D82A}">
                    <a16:rowId xmlns:a16="http://schemas.microsoft.com/office/drawing/2014/main" val="3875124877"/>
                  </a:ext>
                </a:extLst>
              </a:tr>
              <a:tr h="2495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6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LK22,1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Brosinger, Markus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extLst>
                  <a:ext uri="{0D108BD9-81ED-4DB2-BD59-A6C34878D82A}">
                    <a16:rowId xmlns:a16="http://schemas.microsoft.com/office/drawing/2014/main" val="2073504633"/>
                  </a:ext>
                </a:extLst>
              </a:tr>
              <a:tr h="2495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7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LK24,0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>
                          <a:effectLst/>
                        </a:rPr>
                        <a:t>Gratzer, Thomas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extLst>
                  <a:ext uri="{0D108BD9-81ED-4DB2-BD59-A6C34878D82A}">
                    <a16:rowId xmlns:a16="http://schemas.microsoft.com/office/drawing/2014/main" val="1677685196"/>
                  </a:ext>
                </a:extLst>
              </a:tr>
              <a:tr h="2495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8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LK24,6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>
                          <a:effectLst/>
                        </a:rPr>
                        <a:t>Waldeck, Michael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extLst>
                  <a:ext uri="{0D108BD9-81ED-4DB2-BD59-A6C34878D82A}">
                    <a16:rowId xmlns:a16="http://schemas.microsoft.com/office/drawing/2014/main" val="2763911074"/>
                  </a:ext>
                </a:extLst>
              </a:tr>
              <a:tr h="246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 dirty="0">
                          <a:effectLst/>
                        </a:rPr>
                        <a:t>9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LK25,0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>
                          <a:effectLst/>
                        </a:rPr>
                        <a:t>Schimmer, Christian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extLst>
                  <a:ext uri="{0D108BD9-81ED-4DB2-BD59-A6C34878D82A}">
                    <a16:rowId xmlns:a16="http://schemas.microsoft.com/office/drawing/2014/main" val="672510509"/>
                  </a:ext>
                </a:extLst>
              </a:tr>
              <a:tr h="2495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10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LK23,1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>
                          <a:effectLst/>
                        </a:rPr>
                        <a:t>Dieling, Dominik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extLst>
                  <a:ext uri="{0D108BD9-81ED-4DB2-BD59-A6C34878D82A}">
                    <a16:rowId xmlns:a16="http://schemas.microsoft.com/office/drawing/2014/main" val="1374439928"/>
                  </a:ext>
                </a:extLst>
              </a:tr>
              <a:tr h="2495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11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LK25,0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>
                          <a:effectLst/>
                        </a:rPr>
                        <a:t>Neumayer, Daniel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extLst>
                  <a:ext uri="{0D108BD9-81ED-4DB2-BD59-A6C34878D82A}">
                    <a16:rowId xmlns:a16="http://schemas.microsoft.com/office/drawing/2014/main" val="3552428211"/>
                  </a:ext>
                </a:extLst>
              </a:tr>
              <a:tr h="2495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12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LK25,0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>
                          <a:effectLst/>
                        </a:rPr>
                        <a:t>Bauer, Martin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extLst>
                  <a:ext uri="{0D108BD9-81ED-4DB2-BD59-A6C34878D82A}">
                    <a16:rowId xmlns:a16="http://schemas.microsoft.com/office/drawing/2014/main" val="2565359549"/>
                  </a:ext>
                </a:extLst>
              </a:tr>
              <a:tr h="2495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13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LK25,0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>
                          <a:effectLst/>
                        </a:rPr>
                        <a:t>Dieling, Roland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extLst>
                  <a:ext uri="{0D108BD9-81ED-4DB2-BD59-A6C34878D82A}">
                    <a16:rowId xmlns:a16="http://schemas.microsoft.com/office/drawing/2014/main" val="3955883468"/>
                  </a:ext>
                </a:extLst>
              </a:tr>
              <a:tr h="2495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14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LK25,0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>
                          <a:effectLst/>
                        </a:rPr>
                        <a:t>Meier, Christian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extLst>
                  <a:ext uri="{0D108BD9-81ED-4DB2-BD59-A6C34878D82A}">
                    <a16:rowId xmlns:a16="http://schemas.microsoft.com/office/drawing/2014/main" val="2293237617"/>
                  </a:ext>
                </a:extLst>
              </a:tr>
              <a:tr h="2495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15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LK25,0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>
                          <a:effectLst/>
                        </a:rPr>
                        <a:t>Orth, Christopher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extLst>
                  <a:ext uri="{0D108BD9-81ED-4DB2-BD59-A6C34878D82A}">
                    <a16:rowId xmlns:a16="http://schemas.microsoft.com/office/drawing/2014/main" val="4078928951"/>
                  </a:ext>
                </a:extLst>
              </a:tr>
              <a:tr h="2495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cap="all">
                          <a:effectLst/>
                        </a:rPr>
                        <a:t>16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>
                          <a:effectLst/>
                        </a:rPr>
                        <a:t>LK25,0</a:t>
                      </a:r>
                      <a:endParaRPr lang="de-DE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DE" sz="1800" kern="100" dirty="0">
                          <a:effectLst/>
                        </a:rPr>
                        <a:t>Funk, Maximilian</a:t>
                      </a:r>
                      <a:endParaRPr lang="de-DE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0" marR="37960" marT="0" marB="0"/>
                </a:tc>
                <a:extLst>
                  <a:ext uri="{0D108BD9-81ED-4DB2-BD59-A6C34878D82A}">
                    <a16:rowId xmlns:a16="http://schemas.microsoft.com/office/drawing/2014/main" val="291973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02095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225EC-FB98-94CB-4D55-64E11E72C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9FEA4E-FA20-DA2F-3D7F-B1E7043EC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Tennis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3CA1779B-709A-73C0-0F9C-6EAE03B8CBEE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E039CD98-278A-0313-1682-BA0CECA9D05A}"/>
              </a:ext>
            </a:extLst>
          </p:cNvPr>
          <p:cNvSpPr txBox="1">
            <a:spLocks/>
          </p:cNvSpPr>
          <p:nvPr/>
        </p:nvSpPr>
        <p:spPr>
          <a:xfrm>
            <a:off x="609599" y="366931"/>
            <a:ext cx="10972800" cy="15743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chemeClr val="bg1"/>
                </a:solidFill>
              </a:rPr>
              <a:t>Termine &amp; Infos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E98B771D-00D9-D3A3-A622-D2834FFD1A07}"/>
              </a:ext>
            </a:extLst>
          </p:cNvPr>
          <p:cNvSpPr txBox="1">
            <a:spLocks/>
          </p:cNvSpPr>
          <p:nvPr/>
        </p:nvSpPr>
        <p:spPr>
          <a:xfrm>
            <a:off x="349249" y="2128821"/>
            <a:ext cx="5746750" cy="359747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de-DE" sz="2400" dirty="0">
                <a:solidFill>
                  <a:schemeClr val="bg1"/>
                </a:solidFill>
              </a:rPr>
              <a:t>Zuschauer sind immer gern gesehen -&gt; für das leibliche Wohl ist gesorgt</a:t>
            </a:r>
          </a:p>
          <a:p>
            <a:pPr marL="342900" indent="-342900"/>
            <a:endParaRPr lang="de-DE" sz="800" dirty="0">
              <a:solidFill>
                <a:schemeClr val="bg1"/>
              </a:solidFill>
            </a:endParaRPr>
          </a:p>
          <a:p>
            <a:pPr marL="342900" indent="-342900"/>
            <a:r>
              <a:rPr lang="de-DE" sz="2400" dirty="0">
                <a:solidFill>
                  <a:schemeClr val="bg1"/>
                </a:solidFill>
              </a:rPr>
              <a:t>Schnupperstunden (auch für Erwachsene) dieses Jahr -&gt; Ankündigungen Homepage</a:t>
            </a:r>
          </a:p>
          <a:p>
            <a:pPr marL="342900" indent="-342900"/>
            <a:r>
              <a:rPr lang="de-DE" sz="2400" dirty="0">
                <a:solidFill>
                  <a:schemeClr val="bg1"/>
                </a:solidFill>
              </a:rPr>
              <a:t>Anfragen jeglicher Art über</a:t>
            </a:r>
            <a:br>
              <a:rPr lang="de-DE" sz="2400" dirty="0">
                <a:solidFill>
                  <a:schemeClr val="bg1"/>
                </a:solidFill>
              </a:rPr>
            </a:br>
            <a:r>
              <a:rPr lang="de-DE" sz="24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tennis@fc-boehmfeld.de</a:t>
            </a:r>
            <a:endParaRPr lang="de-DE" sz="2400" dirty="0">
              <a:solidFill>
                <a:schemeClr val="bg1"/>
              </a:solidFill>
            </a:endParaRPr>
          </a:p>
          <a:p>
            <a:pPr marL="342900" indent="-342900"/>
            <a:endParaRPr lang="de-DE" sz="800" dirty="0">
              <a:solidFill>
                <a:schemeClr val="bg1"/>
              </a:solidFill>
            </a:endParaRPr>
          </a:p>
          <a:p>
            <a:pPr marL="342900" indent="-342900"/>
            <a:r>
              <a:rPr lang="de-DE" sz="2400" dirty="0">
                <a:solidFill>
                  <a:schemeClr val="bg1"/>
                </a:solidFill>
              </a:rPr>
              <a:t>Kommt gerne auch zum „freien“ Training vorbei Freitags ab 18 Uhr / 17 Uhr</a:t>
            </a:r>
          </a:p>
          <a:p>
            <a:pPr marL="342900" indent="-342900"/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Inhaltsplatzhalter 3">
            <a:extLst>
              <a:ext uri="{FF2B5EF4-FFF2-40B4-BE49-F238E27FC236}">
                <a16:creationId xmlns:a16="http://schemas.microsoft.com/office/drawing/2014/main" id="{2AC3635E-19F6-FC7C-4F3E-140D9FFED0F9}"/>
              </a:ext>
            </a:extLst>
          </p:cNvPr>
          <p:cNvSpPr txBox="1">
            <a:spLocks/>
          </p:cNvSpPr>
          <p:nvPr/>
        </p:nvSpPr>
        <p:spPr>
          <a:xfrm>
            <a:off x="7372349" y="2128821"/>
            <a:ext cx="4626605" cy="359747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>
                <a:solidFill>
                  <a:schemeClr val="bg1"/>
                </a:solidFill>
              </a:rPr>
              <a:t>04.04.2026 ab 09:00 Uhr Vorbereitung zum </a:t>
            </a:r>
            <a:r>
              <a:rPr lang="de-DE" sz="2400" dirty="0" err="1">
                <a:solidFill>
                  <a:schemeClr val="bg1"/>
                </a:solidFill>
              </a:rPr>
              <a:t>Aufsanden</a:t>
            </a:r>
            <a:endParaRPr lang="de-DE" sz="2400" dirty="0">
              <a:solidFill>
                <a:schemeClr val="bg1"/>
              </a:solidFill>
            </a:endParaRPr>
          </a:p>
          <a:p>
            <a:endParaRPr lang="de-DE" sz="800" dirty="0">
              <a:solidFill>
                <a:schemeClr val="bg1"/>
              </a:solidFill>
            </a:endParaRPr>
          </a:p>
          <a:p>
            <a:r>
              <a:rPr lang="de-DE" sz="2400" dirty="0">
                <a:solidFill>
                  <a:schemeClr val="bg1"/>
                </a:solidFill>
              </a:rPr>
              <a:t>11.04.2026 ab 09:00 </a:t>
            </a:r>
            <a:r>
              <a:rPr lang="de-DE" sz="2400" dirty="0" err="1">
                <a:solidFill>
                  <a:schemeClr val="bg1"/>
                </a:solidFill>
              </a:rPr>
              <a:t>Aufsanden</a:t>
            </a:r>
            <a:endParaRPr lang="de-DE" sz="2400" dirty="0">
              <a:solidFill>
                <a:schemeClr val="bg1"/>
              </a:solidFill>
            </a:endParaRPr>
          </a:p>
          <a:p>
            <a:endParaRPr lang="de-DE" sz="800" dirty="0">
              <a:solidFill>
                <a:schemeClr val="bg1"/>
              </a:solidFill>
            </a:endParaRPr>
          </a:p>
          <a:p>
            <a:r>
              <a:rPr lang="de-DE" sz="2400" dirty="0">
                <a:solidFill>
                  <a:schemeClr val="bg1"/>
                </a:solidFill>
              </a:rPr>
              <a:t>Platzpflege 27.06. bzw. 04.07.</a:t>
            </a:r>
          </a:p>
          <a:p>
            <a:endParaRPr lang="de-DE" sz="800" dirty="0">
              <a:solidFill>
                <a:schemeClr val="bg1"/>
              </a:solidFill>
            </a:endParaRPr>
          </a:p>
          <a:p>
            <a:r>
              <a:rPr lang="de-DE" sz="2400" dirty="0">
                <a:solidFill>
                  <a:schemeClr val="bg1"/>
                </a:solidFill>
              </a:rPr>
              <a:t>Abbau / Überwinterung 07.11. bzw. 14.11.</a:t>
            </a:r>
          </a:p>
          <a:p>
            <a:endParaRPr lang="de-DE" sz="800" dirty="0">
              <a:solidFill>
                <a:schemeClr val="bg1"/>
              </a:solidFill>
            </a:endParaRPr>
          </a:p>
          <a:p>
            <a:r>
              <a:rPr lang="de-DE" sz="2400" dirty="0">
                <a:solidFill>
                  <a:schemeClr val="bg1"/>
                </a:solidFill>
              </a:rPr>
              <a:t>Änderung Termine witterungsbedingt möglich </a:t>
            </a:r>
          </a:p>
        </p:txBody>
      </p:sp>
    </p:spTree>
    <p:extLst>
      <p:ext uri="{BB962C8B-B14F-4D97-AF65-F5344CB8AC3E}">
        <p14:creationId xmlns:p14="http://schemas.microsoft.com/office/powerpoint/2010/main" val="1415569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219AB-2425-0D52-ADD3-C8AA13CA5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79870B-497A-100A-4C9C-CE746F9E5E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3" y="2524015"/>
            <a:ext cx="11805911" cy="2387600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  <a:t>Volleyball</a:t>
            </a:r>
            <a:b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b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r>
              <a:rPr lang="de-DE" sz="4400" dirty="0">
                <a:solidFill>
                  <a:schemeClr val="bg1"/>
                </a:solidFill>
                <a:latin typeface="Aptos Black" panose="020B0004020202020204" pitchFamily="34" charset="0"/>
              </a:rPr>
              <a:t>Kurt Witt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B93E9D68-C5D4-0789-0CD1-8D45F8CB48A9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</p:spTree>
    <p:extLst>
      <p:ext uri="{BB962C8B-B14F-4D97-AF65-F5344CB8AC3E}">
        <p14:creationId xmlns:p14="http://schemas.microsoft.com/office/powerpoint/2010/main" val="4189707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D7D8B-B99E-04A4-5FCA-CA36725F08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3B7129-648B-8A7D-6FBD-D5970AD5FA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2465437"/>
            <a:ext cx="11805911" cy="2387600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  <a:t>Ehrungen</a:t>
            </a:r>
            <a:b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b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r>
              <a:rPr lang="de-DE" sz="4400" dirty="0">
                <a:solidFill>
                  <a:schemeClr val="bg1"/>
                </a:solidFill>
                <a:latin typeface="Aptos Black" panose="020B0004020202020204" pitchFamily="34" charset="0"/>
              </a:rPr>
              <a:t>Tobias Lindl</a:t>
            </a:r>
          </a:p>
        </p:txBody>
      </p:sp>
      <p:pic>
        <p:nvPicPr>
          <p:cNvPr id="22" name="Grafik 21" descr="Ein Bild, das Text, Logo, Grafiken, Schrift enthält.&#10;&#10;KI-generierte Inhalte können fehlerhaft sein.">
            <a:extLst>
              <a:ext uri="{FF2B5EF4-FFF2-40B4-BE49-F238E27FC236}">
                <a16:creationId xmlns:a16="http://schemas.microsoft.com/office/drawing/2014/main" id="{465863E9-CBF1-6352-3C98-EE8DEFFE894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FFFF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006" y="1659190"/>
            <a:ext cx="806247" cy="806247"/>
          </a:xfrm>
          <a:prstGeom prst="rect">
            <a:avLst/>
          </a:prstGeom>
        </p:spPr>
      </p:pic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F66FD5BD-680A-1C1D-9D11-90A8FDF0B6D7}"/>
              </a:ext>
            </a:extLst>
          </p:cNvPr>
          <p:cNvGrpSpPr/>
          <p:nvPr/>
        </p:nvGrpSpPr>
        <p:grpSpPr>
          <a:xfrm>
            <a:off x="2381671" y="444778"/>
            <a:ext cx="7428659" cy="613861"/>
            <a:chOff x="2364472" y="444778"/>
            <a:chExt cx="7428659" cy="613861"/>
          </a:xfrm>
        </p:grpSpPr>
        <p:pic>
          <p:nvPicPr>
            <p:cNvPr id="10" name="Grafik 9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354CD3F4-B54C-6D3D-DC83-A23108C8D2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4472" y="444778"/>
              <a:ext cx="555041" cy="613861"/>
            </a:xfrm>
            <a:prstGeom prst="rect">
              <a:avLst/>
            </a:prstGeom>
          </p:spPr>
        </p:pic>
        <p:pic>
          <p:nvPicPr>
            <p:cNvPr id="11" name="Grafik 10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62A64049-C604-9E10-55B6-1ECF6B96F9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9196" y="444778"/>
              <a:ext cx="555041" cy="613861"/>
            </a:xfrm>
            <a:prstGeom prst="rect">
              <a:avLst/>
            </a:prstGeom>
          </p:spPr>
        </p:pic>
        <p:pic>
          <p:nvPicPr>
            <p:cNvPr id="4" name="Grafik 3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9B663E46-03BE-FF8D-69DA-B9224BC9C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3920" y="444778"/>
              <a:ext cx="555041" cy="613861"/>
            </a:xfrm>
            <a:prstGeom prst="rect">
              <a:avLst/>
            </a:prstGeom>
          </p:spPr>
        </p:pic>
        <p:pic>
          <p:nvPicPr>
            <p:cNvPr id="5" name="Grafik 4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CA0DC947-EDD7-2188-DC73-641DAE1313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8644" y="444778"/>
              <a:ext cx="555041" cy="613861"/>
            </a:xfrm>
            <a:prstGeom prst="rect">
              <a:avLst/>
            </a:prstGeom>
          </p:spPr>
        </p:pic>
        <p:pic>
          <p:nvPicPr>
            <p:cNvPr id="16" name="Grafik 15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A44D528C-D5FC-F6AF-1E34-ED2A3B986A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3368" y="444778"/>
              <a:ext cx="555041" cy="613861"/>
            </a:xfrm>
            <a:prstGeom prst="rect">
              <a:avLst/>
            </a:prstGeom>
          </p:spPr>
        </p:pic>
        <p:pic>
          <p:nvPicPr>
            <p:cNvPr id="17" name="Grafik 16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97D8554C-0DF1-4B33-46BA-38975DB022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38090" y="444778"/>
              <a:ext cx="555041" cy="6138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58729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C4B8B-1402-2EE7-DD39-E72D2E6DD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0A2E6D-7202-B962-C70C-1EAA44F8DA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Ehrungen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4CE12A7D-BB3A-F7CB-8540-31767A43B2B0}"/>
              </a:ext>
            </a:extLst>
          </p:cNvPr>
          <p:cNvSpPr txBox="1">
            <a:spLocks/>
          </p:cNvSpPr>
          <p:nvPr/>
        </p:nvSpPr>
        <p:spPr>
          <a:xfrm>
            <a:off x="4651374" y="-871688"/>
            <a:ext cx="288925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1. Vorsitzende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19C61E8-C03D-CEFC-688E-258EC5A40571}"/>
              </a:ext>
            </a:extLst>
          </p:cNvPr>
          <p:cNvSpPr txBox="1"/>
          <p:nvPr/>
        </p:nvSpPr>
        <p:spPr>
          <a:xfrm>
            <a:off x="4545166" y="1079585"/>
            <a:ext cx="32565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600" dirty="0">
                <a:solidFill>
                  <a:schemeClr val="bg1"/>
                </a:solidFill>
              </a:rPr>
              <a:t>25 Jahre  </a:t>
            </a:r>
          </a:p>
        </p:txBody>
      </p:sp>
      <p:pic>
        <p:nvPicPr>
          <p:cNvPr id="5" name="Grafik 4" descr="Ein Bild, das Text, rot, Logo, Grafiken enthält.&#10;&#10;KI-generierte Inhalte können fehlerhaft sein.">
            <a:extLst>
              <a:ext uri="{FF2B5EF4-FFF2-40B4-BE49-F238E27FC236}">
                <a16:creationId xmlns:a16="http://schemas.microsoft.com/office/drawing/2014/main" id="{170EF3E2-0D38-EE99-936E-0757B33472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982" y="1298725"/>
            <a:ext cx="652184" cy="669716"/>
          </a:xfrm>
          <a:prstGeom prst="rect">
            <a:avLst/>
          </a:prstGeom>
        </p:spPr>
      </p:pic>
      <p:pic>
        <p:nvPicPr>
          <p:cNvPr id="6" name="Grafik 5" descr="Ein Bild, das Text, rot, Logo, Grafiken enthält.&#10;&#10;KI-generierte Inhalte können fehlerhaft sein.">
            <a:extLst>
              <a:ext uri="{FF2B5EF4-FFF2-40B4-BE49-F238E27FC236}">
                <a16:creationId xmlns:a16="http://schemas.microsoft.com/office/drawing/2014/main" id="{5519F7B3-41CD-6E3C-E6C5-49A5CBCE41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834" y="1298725"/>
            <a:ext cx="652184" cy="669716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1BFAD247-4511-32E4-3D8E-F43CD537AB59}"/>
              </a:ext>
            </a:extLst>
          </p:cNvPr>
          <p:cNvSpPr txBox="1"/>
          <p:nvPr/>
        </p:nvSpPr>
        <p:spPr>
          <a:xfrm>
            <a:off x="248058" y="2147004"/>
            <a:ext cx="32565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Bauer Andrea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00C0D1E-CEF7-708B-2A4F-628DF867D340}"/>
              </a:ext>
            </a:extLst>
          </p:cNvPr>
          <p:cNvSpPr txBox="1"/>
          <p:nvPr/>
        </p:nvSpPr>
        <p:spPr>
          <a:xfrm>
            <a:off x="248058" y="5528780"/>
            <a:ext cx="32565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Trini Hans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7BD93D5-43F3-092A-7702-32F4035CD32A}"/>
              </a:ext>
            </a:extLst>
          </p:cNvPr>
          <p:cNvSpPr txBox="1"/>
          <p:nvPr/>
        </p:nvSpPr>
        <p:spPr>
          <a:xfrm>
            <a:off x="8575342" y="4395170"/>
            <a:ext cx="32565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Tratz Melanie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EA2DF79-54C9-84BE-2EAD-47F2E9A8C007}"/>
              </a:ext>
            </a:extLst>
          </p:cNvPr>
          <p:cNvSpPr txBox="1"/>
          <p:nvPr/>
        </p:nvSpPr>
        <p:spPr>
          <a:xfrm>
            <a:off x="3912598" y="5103056"/>
            <a:ext cx="40514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err="1">
                <a:solidFill>
                  <a:schemeClr val="bg1"/>
                </a:solidFill>
              </a:rPr>
              <a:t>Pauleser</a:t>
            </a:r>
            <a:r>
              <a:rPr lang="de-DE" sz="4000" dirty="0">
                <a:solidFill>
                  <a:schemeClr val="bg1"/>
                </a:solidFill>
              </a:rPr>
              <a:t> Melanie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85D8D0B-B70D-27D3-1362-DC9DB68E368D}"/>
              </a:ext>
            </a:extLst>
          </p:cNvPr>
          <p:cNvSpPr txBox="1"/>
          <p:nvPr/>
        </p:nvSpPr>
        <p:spPr>
          <a:xfrm>
            <a:off x="187357" y="4395170"/>
            <a:ext cx="32565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err="1">
                <a:solidFill>
                  <a:schemeClr val="bg1"/>
                </a:solidFill>
              </a:rPr>
              <a:t>Mackle</a:t>
            </a:r>
            <a:r>
              <a:rPr lang="de-DE" sz="4000" dirty="0">
                <a:solidFill>
                  <a:schemeClr val="bg1"/>
                </a:solidFill>
              </a:rPr>
              <a:t> Petra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11A3ADB-F05F-ECC5-8B18-7E2464462136}"/>
              </a:ext>
            </a:extLst>
          </p:cNvPr>
          <p:cNvSpPr txBox="1"/>
          <p:nvPr/>
        </p:nvSpPr>
        <p:spPr>
          <a:xfrm>
            <a:off x="8575343" y="3281302"/>
            <a:ext cx="32565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Lindl Tobias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31752672-2A9D-7686-19FF-FA592EDF8A94}"/>
              </a:ext>
            </a:extLst>
          </p:cNvPr>
          <p:cNvSpPr txBox="1"/>
          <p:nvPr/>
        </p:nvSpPr>
        <p:spPr>
          <a:xfrm>
            <a:off x="4310060" y="3799301"/>
            <a:ext cx="32565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Kraus Tobias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A561737D-EE5F-B0A5-FED4-34C892EFAFCD}"/>
              </a:ext>
            </a:extLst>
          </p:cNvPr>
          <p:cNvSpPr txBox="1"/>
          <p:nvPr/>
        </p:nvSpPr>
        <p:spPr>
          <a:xfrm>
            <a:off x="187357" y="3281302"/>
            <a:ext cx="40514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err="1">
                <a:solidFill>
                  <a:schemeClr val="bg1"/>
                </a:solidFill>
              </a:rPr>
              <a:t>Husterer</a:t>
            </a:r>
            <a:r>
              <a:rPr lang="de-DE" sz="4000" dirty="0">
                <a:solidFill>
                  <a:schemeClr val="bg1"/>
                </a:solidFill>
              </a:rPr>
              <a:t> Markus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5D07B4E7-1BF4-184A-3D92-4086FC4B99B0}"/>
              </a:ext>
            </a:extLst>
          </p:cNvPr>
          <p:cNvSpPr txBox="1"/>
          <p:nvPr/>
        </p:nvSpPr>
        <p:spPr>
          <a:xfrm>
            <a:off x="8560105" y="2147004"/>
            <a:ext cx="32565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Hahn Thomas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2921466-A0B8-885C-B66A-6F34F653BBAD}"/>
              </a:ext>
            </a:extLst>
          </p:cNvPr>
          <p:cNvSpPr txBox="1"/>
          <p:nvPr/>
        </p:nvSpPr>
        <p:spPr>
          <a:xfrm>
            <a:off x="4137187" y="2611393"/>
            <a:ext cx="36022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Beck Michaela</a:t>
            </a:r>
          </a:p>
        </p:txBody>
      </p:sp>
    </p:spTree>
    <p:extLst>
      <p:ext uri="{BB962C8B-B14F-4D97-AF65-F5344CB8AC3E}">
        <p14:creationId xmlns:p14="http://schemas.microsoft.com/office/powerpoint/2010/main" val="9954891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  <p:bldP spid="18" grpId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0DCF6-5175-B69F-634E-466FCA23C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BEBE5E-B437-097F-4309-30A18549B6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Ehrungen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9DD35163-E211-0F7B-BCE6-7EE506BE7381}"/>
              </a:ext>
            </a:extLst>
          </p:cNvPr>
          <p:cNvSpPr txBox="1">
            <a:spLocks/>
          </p:cNvSpPr>
          <p:nvPr/>
        </p:nvSpPr>
        <p:spPr>
          <a:xfrm>
            <a:off x="4651374" y="-871688"/>
            <a:ext cx="288925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1. Vorsitzende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A4D9BFB-C9FF-53DC-2434-EE14F57D76BA}"/>
              </a:ext>
            </a:extLst>
          </p:cNvPr>
          <p:cNvSpPr txBox="1"/>
          <p:nvPr/>
        </p:nvSpPr>
        <p:spPr>
          <a:xfrm>
            <a:off x="8193792" y="5725563"/>
            <a:ext cx="28373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Zeller Franz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221CE8F-8C67-0DA8-C3DC-59A78E518657}"/>
              </a:ext>
            </a:extLst>
          </p:cNvPr>
          <p:cNvSpPr txBox="1"/>
          <p:nvPr/>
        </p:nvSpPr>
        <p:spPr>
          <a:xfrm>
            <a:off x="1087287" y="4358819"/>
            <a:ext cx="3041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err="1">
                <a:solidFill>
                  <a:schemeClr val="bg1"/>
                </a:solidFill>
              </a:rPr>
              <a:t>Knöferl</a:t>
            </a:r>
            <a:r>
              <a:rPr lang="de-DE" sz="4000" dirty="0">
                <a:solidFill>
                  <a:schemeClr val="bg1"/>
                </a:solidFill>
              </a:rPr>
              <a:t> Petra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5BA8639-8CB7-468C-8D0D-7FDE0B5DC97B}"/>
              </a:ext>
            </a:extLst>
          </p:cNvPr>
          <p:cNvSpPr txBox="1"/>
          <p:nvPr/>
        </p:nvSpPr>
        <p:spPr>
          <a:xfrm>
            <a:off x="1038735" y="5017677"/>
            <a:ext cx="3138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Neuner Peter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10DBCAD-FFE7-BE87-47FA-589A8BBA5F4C}"/>
              </a:ext>
            </a:extLst>
          </p:cNvPr>
          <p:cNvSpPr txBox="1"/>
          <p:nvPr/>
        </p:nvSpPr>
        <p:spPr>
          <a:xfrm>
            <a:off x="620341" y="5592074"/>
            <a:ext cx="3975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Ostermeier Petra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A74D853-8094-ABB5-B11A-8196739D8102}"/>
              </a:ext>
            </a:extLst>
          </p:cNvPr>
          <p:cNvSpPr txBox="1"/>
          <p:nvPr/>
        </p:nvSpPr>
        <p:spPr>
          <a:xfrm>
            <a:off x="7943951" y="1782519"/>
            <a:ext cx="3337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Schießl Martin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05D0947-F18C-CED2-C2B3-E0F32E39E3B4}"/>
              </a:ext>
            </a:extLst>
          </p:cNvPr>
          <p:cNvSpPr txBox="1"/>
          <p:nvPr/>
        </p:nvSpPr>
        <p:spPr>
          <a:xfrm>
            <a:off x="7264458" y="2439693"/>
            <a:ext cx="4696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Schimmer Elisabeth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81CC8E4-A9CF-14B3-E517-FDD5269A1AE8}"/>
              </a:ext>
            </a:extLst>
          </p:cNvPr>
          <p:cNvSpPr txBox="1"/>
          <p:nvPr/>
        </p:nvSpPr>
        <p:spPr>
          <a:xfrm>
            <a:off x="7522520" y="3754041"/>
            <a:ext cx="4179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err="1">
                <a:solidFill>
                  <a:schemeClr val="bg1"/>
                </a:solidFill>
              </a:rPr>
              <a:t>Spreßler</a:t>
            </a:r>
            <a:r>
              <a:rPr lang="de-DE" sz="4000" dirty="0">
                <a:solidFill>
                  <a:schemeClr val="bg1"/>
                </a:solidFill>
              </a:rPr>
              <a:t> Gerhard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CB4CF25C-4BFA-DAD6-2835-6F4A83ECBFBA}"/>
              </a:ext>
            </a:extLst>
          </p:cNvPr>
          <p:cNvSpPr txBox="1"/>
          <p:nvPr/>
        </p:nvSpPr>
        <p:spPr>
          <a:xfrm>
            <a:off x="7392795" y="3096867"/>
            <a:ext cx="4439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Stampfer Bernhard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0ADD097-B962-5172-3E5D-65C25B8643E3}"/>
              </a:ext>
            </a:extLst>
          </p:cNvPr>
          <p:cNvSpPr txBox="1"/>
          <p:nvPr/>
        </p:nvSpPr>
        <p:spPr>
          <a:xfrm>
            <a:off x="7977230" y="4411215"/>
            <a:ext cx="3270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Tratz Gerhard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38CD51B-A67A-3DC9-B759-F2D4ABF6664E}"/>
              </a:ext>
            </a:extLst>
          </p:cNvPr>
          <p:cNvSpPr txBox="1"/>
          <p:nvPr/>
        </p:nvSpPr>
        <p:spPr>
          <a:xfrm>
            <a:off x="8335403" y="5068389"/>
            <a:ext cx="25541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Wild Frank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5519454E-9C74-5A8E-F918-339CA40DCB2D}"/>
              </a:ext>
            </a:extLst>
          </p:cNvPr>
          <p:cNvSpPr txBox="1"/>
          <p:nvPr/>
        </p:nvSpPr>
        <p:spPr>
          <a:xfrm>
            <a:off x="1321955" y="3784422"/>
            <a:ext cx="26690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Karl Rudolf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6C4DB96B-8024-48EA-0511-C20BAEE3A518}"/>
              </a:ext>
            </a:extLst>
          </p:cNvPr>
          <p:cNvSpPr txBox="1"/>
          <p:nvPr/>
        </p:nvSpPr>
        <p:spPr>
          <a:xfrm>
            <a:off x="835136" y="1782519"/>
            <a:ext cx="36427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Dralle Christina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92D745E-083D-2AC3-BFD8-03382809F328}"/>
              </a:ext>
            </a:extLst>
          </p:cNvPr>
          <p:cNvSpPr txBox="1"/>
          <p:nvPr/>
        </p:nvSpPr>
        <p:spPr>
          <a:xfrm>
            <a:off x="921816" y="2439693"/>
            <a:ext cx="34693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Fischl Thomas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CDE58DE0-5E69-8759-228E-4D0A57B91737}"/>
              </a:ext>
            </a:extLst>
          </p:cNvPr>
          <p:cNvSpPr txBox="1"/>
          <p:nvPr/>
        </p:nvSpPr>
        <p:spPr>
          <a:xfrm>
            <a:off x="501386" y="3125564"/>
            <a:ext cx="431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err="1">
                <a:solidFill>
                  <a:schemeClr val="bg1"/>
                </a:solidFill>
              </a:rPr>
              <a:t>Hackner</a:t>
            </a:r>
            <a:r>
              <a:rPr lang="de-DE" sz="4000" dirty="0">
                <a:solidFill>
                  <a:schemeClr val="bg1"/>
                </a:solidFill>
              </a:rPr>
              <a:t> Bernhard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3D76337-D9CA-BE93-2FD7-8EABAD24CAFC}"/>
              </a:ext>
            </a:extLst>
          </p:cNvPr>
          <p:cNvSpPr txBox="1"/>
          <p:nvPr/>
        </p:nvSpPr>
        <p:spPr>
          <a:xfrm>
            <a:off x="4681447" y="846265"/>
            <a:ext cx="31551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0" dirty="0">
                <a:solidFill>
                  <a:schemeClr val="bg1"/>
                </a:solidFill>
              </a:rPr>
              <a:t>40 Jahre</a:t>
            </a:r>
          </a:p>
        </p:txBody>
      </p:sp>
      <p:pic>
        <p:nvPicPr>
          <p:cNvPr id="20" name="Grafik 19" descr="Ein Bild, das Text, rot, Logo, Grafiken enthält.&#10;&#10;KI-generierte Inhalte können fehlerhaft sein.">
            <a:extLst>
              <a:ext uri="{FF2B5EF4-FFF2-40B4-BE49-F238E27FC236}">
                <a16:creationId xmlns:a16="http://schemas.microsoft.com/office/drawing/2014/main" id="{1EA8E940-F41A-464E-EE41-8150819695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180" y="1004059"/>
            <a:ext cx="652184" cy="669716"/>
          </a:xfrm>
          <a:prstGeom prst="rect">
            <a:avLst/>
          </a:prstGeom>
        </p:spPr>
      </p:pic>
      <p:pic>
        <p:nvPicPr>
          <p:cNvPr id="23" name="Grafik 22" descr="Ein Bild, das Text, rot, Logo, Grafiken enthält.&#10;&#10;KI-generierte Inhalte können fehlerhaft sein.">
            <a:extLst>
              <a:ext uri="{FF2B5EF4-FFF2-40B4-BE49-F238E27FC236}">
                <a16:creationId xmlns:a16="http://schemas.microsoft.com/office/drawing/2014/main" id="{6A42EB34-0CCD-82BF-DEDA-A4DBCF0883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5637" y="1015837"/>
            <a:ext cx="652184" cy="6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035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  <p:bldP spid="19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D6060-A715-60BE-91B2-04D80B2F8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FDA218-26A9-3597-2624-3839095501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Ehrungen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45B36B61-C666-D54A-41BF-B7B5EDD58C5B}"/>
              </a:ext>
            </a:extLst>
          </p:cNvPr>
          <p:cNvSpPr txBox="1">
            <a:spLocks/>
          </p:cNvSpPr>
          <p:nvPr/>
        </p:nvSpPr>
        <p:spPr>
          <a:xfrm>
            <a:off x="4651374" y="-871688"/>
            <a:ext cx="288925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1. Vorsitzende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838F035-07EE-6A4D-6E62-608E5EF02ECD}"/>
              </a:ext>
            </a:extLst>
          </p:cNvPr>
          <p:cNvSpPr txBox="1"/>
          <p:nvPr/>
        </p:nvSpPr>
        <p:spPr>
          <a:xfrm>
            <a:off x="4651375" y="1008080"/>
            <a:ext cx="30800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0" dirty="0">
                <a:solidFill>
                  <a:schemeClr val="bg1"/>
                </a:solidFill>
              </a:rPr>
              <a:t>50 Jahre</a:t>
            </a:r>
          </a:p>
        </p:txBody>
      </p:sp>
      <p:pic>
        <p:nvPicPr>
          <p:cNvPr id="4" name="Grafik 3" descr="Ein Bild, das Text, rot, Logo, Grafiken enthält.&#10;&#10;KI-generierte Inhalte können fehlerhaft sein.">
            <a:extLst>
              <a:ext uri="{FF2B5EF4-FFF2-40B4-BE49-F238E27FC236}">
                <a16:creationId xmlns:a16="http://schemas.microsoft.com/office/drawing/2014/main" id="{C58D28DA-6199-6CBB-9E58-CD0D4027CB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625" y="1092835"/>
            <a:ext cx="824000" cy="846151"/>
          </a:xfrm>
          <a:prstGeom prst="rect">
            <a:avLst/>
          </a:prstGeom>
        </p:spPr>
      </p:pic>
      <p:pic>
        <p:nvPicPr>
          <p:cNvPr id="5" name="Grafik 4" descr="Ein Bild, das Text, rot, Logo, Grafiken enthält.&#10;&#10;KI-generierte Inhalte können fehlerhaft sein.">
            <a:extLst>
              <a:ext uri="{FF2B5EF4-FFF2-40B4-BE49-F238E27FC236}">
                <a16:creationId xmlns:a16="http://schemas.microsoft.com/office/drawing/2014/main" id="{063BF33D-17C4-B08C-ABA7-D28C830102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7375" y="1008080"/>
            <a:ext cx="824000" cy="846151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0A4167BA-3FA8-A613-B824-1732B0BD7AF3}"/>
              </a:ext>
            </a:extLst>
          </p:cNvPr>
          <p:cNvSpPr txBox="1"/>
          <p:nvPr/>
        </p:nvSpPr>
        <p:spPr>
          <a:xfrm>
            <a:off x="526240" y="3709462"/>
            <a:ext cx="31990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Nadler Martin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2CD6EBA-78AE-5044-3DCE-50C97EE24723}"/>
              </a:ext>
            </a:extLst>
          </p:cNvPr>
          <p:cNvSpPr txBox="1"/>
          <p:nvPr/>
        </p:nvSpPr>
        <p:spPr>
          <a:xfrm>
            <a:off x="493616" y="2132590"/>
            <a:ext cx="42247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err="1">
                <a:solidFill>
                  <a:schemeClr val="bg1"/>
                </a:solidFill>
              </a:rPr>
              <a:t>Hürdler</a:t>
            </a:r>
            <a:r>
              <a:rPr lang="de-DE" sz="4000" dirty="0">
                <a:solidFill>
                  <a:schemeClr val="bg1"/>
                </a:solidFill>
              </a:rPr>
              <a:t> Christa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9C3EC6A-ED42-907F-153B-037E5B5CB73A}"/>
              </a:ext>
            </a:extLst>
          </p:cNvPr>
          <p:cNvSpPr txBox="1"/>
          <p:nvPr/>
        </p:nvSpPr>
        <p:spPr>
          <a:xfrm>
            <a:off x="493616" y="2921026"/>
            <a:ext cx="32565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Moik Gabriele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01C2CA3-DA31-A358-AFD5-65AF61BA654F}"/>
              </a:ext>
            </a:extLst>
          </p:cNvPr>
          <p:cNvSpPr txBox="1"/>
          <p:nvPr/>
        </p:nvSpPr>
        <p:spPr>
          <a:xfrm>
            <a:off x="493616" y="5286332"/>
            <a:ext cx="39916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Neumayer Simon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D6CF191-B783-4C2E-93A0-34C601D65830}"/>
              </a:ext>
            </a:extLst>
          </p:cNvPr>
          <p:cNvSpPr txBox="1"/>
          <p:nvPr/>
        </p:nvSpPr>
        <p:spPr>
          <a:xfrm>
            <a:off x="526240" y="4497898"/>
            <a:ext cx="42247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err="1">
                <a:solidFill>
                  <a:schemeClr val="bg1"/>
                </a:solidFill>
              </a:rPr>
              <a:t>Nieberle</a:t>
            </a:r>
            <a:r>
              <a:rPr lang="de-DE" sz="4000" dirty="0">
                <a:solidFill>
                  <a:schemeClr val="bg1"/>
                </a:solidFill>
              </a:rPr>
              <a:t> Karlheinz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59BAC87-46A0-400B-61B9-D2B0E7137BFC}"/>
              </a:ext>
            </a:extLst>
          </p:cNvPr>
          <p:cNvSpPr txBox="1"/>
          <p:nvPr/>
        </p:nvSpPr>
        <p:spPr>
          <a:xfrm>
            <a:off x="7731458" y="2921026"/>
            <a:ext cx="3391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Schneider Karl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35A4763-6958-84A4-1450-7A41E4EF88EA}"/>
              </a:ext>
            </a:extLst>
          </p:cNvPr>
          <p:cNvSpPr txBox="1"/>
          <p:nvPr/>
        </p:nvSpPr>
        <p:spPr>
          <a:xfrm>
            <a:off x="7731458" y="2132590"/>
            <a:ext cx="29744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err="1">
                <a:solidFill>
                  <a:schemeClr val="bg1"/>
                </a:solidFill>
              </a:rPr>
              <a:t>Pfäffl</a:t>
            </a:r>
            <a:r>
              <a:rPr lang="de-DE" sz="4000" dirty="0">
                <a:solidFill>
                  <a:schemeClr val="bg1"/>
                </a:solidFill>
              </a:rPr>
              <a:t> Lorenz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BFBF3FEC-92BB-0D0F-747F-BDD036A18C46}"/>
              </a:ext>
            </a:extLst>
          </p:cNvPr>
          <p:cNvSpPr txBox="1"/>
          <p:nvPr/>
        </p:nvSpPr>
        <p:spPr>
          <a:xfrm>
            <a:off x="7731458" y="3709462"/>
            <a:ext cx="43535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Schneider Manfred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1D3C3476-E110-B41D-D2C5-5AF24400F2A7}"/>
              </a:ext>
            </a:extLst>
          </p:cNvPr>
          <p:cNvSpPr txBox="1"/>
          <p:nvPr/>
        </p:nvSpPr>
        <p:spPr>
          <a:xfrm>
            <a:off x="7731458" y="4497898"/>
            <a:ext cx="37192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err="1">
                <a:solidFill>
                  <a:schemeClr val="bg1"/>
                </a:solidFill>
              </a:rPr>
              <a:t>Spreßler</a:t>
            </a:r>
            <a:r>
              <a:rPr lang="de-DE" sz="4000" dirty="0">
                <a:solidFill>
                  <a:schemeClr val="bg1"/>
                </a:solidFill>
              </a:rPr>
              <a:t> Ludwig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66292C20-5E9B-86CE-553B-9501420A79C1}"/>
              </a:ext>
            </a:extLst>
          </p:cNvPr>
          <p:cNvSpPr txBox="1"/>
          <p:nvPr/>
        </p:nvSpPr>
        <p:spPr>
          <a:xfrm>
            <a:off x="7802732" y="5286332"/>
            <a:ext cx="3576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Wagner Brigitte</a:t>
            </a:r>
          </a:p>
        </p:txBody>
      </p:sp>
    </p:spTree>
    <p:extLst>
      <p:ext uri="{BB962C8B-B14F-4D97-AF65-F5344CB8AC3E}">
        <p14:creationId xmlns:p14="http://schemas.microsoft.com/office/powerpoint/2010/main" val="20798847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5" grpId="0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49351-CAB4-4C15-931B-AA16DCC7F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4AC39B4-EC80-9C39-1496-F168E03FF519}"/>
              </a:ext>
            </a:extLst>
          </p:cNvPr>
          <p:cNvSpPr/>
          <p:nvPr/>
        </p:nvSpPr>
        <p:spPr>
          <a:xfrm>
            <a:off x="-345407" y="-64914"/>
            <a:ext cx="125374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000" cap="none" spc="50" dirty="0">
                <a:ln w="952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/>
                <a:latin typeface="Aptos Black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Agenda</a:t>
            </a:r>
            <a:r>
              <a:rPr lang="de-DE" sz="100" b="1" u="sng" cap="none" spc="50" dirty="0">
                <a:ln w="9525" cmpd="sng">
                  <a:solidFill>
                    <a:srgbClr val="80849D">
                      <a:alpha val="0"/>
                    </a:srgb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rgbClr val="526486"/>
                  </a:outerShdw>
                </a:effectLst>
                <a:latin typeface="Aptos Black" panose="020B0004020202020204" pitchFamily="34" charset="0"/>
              </a:rPr>
              <a:t>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C421EE5-951D-868C-AAC5-4861673B6552}"/>
              </a:ext>
            </a:extLst>
          </p:cNvPr>
          <p:cNvSpPr txBox="1"/>
          <p:nvPr/>
        </p:nvSpPr>
        <p:spPr>
          <a:xfrm>
            <a:off x="2520000" y="3196166"/>
            <a:ext cx="923337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5. </a:t>
            </a:r>
            <a:r>
              <a:rPr lang="de-DE" sz="3600" dirty="0">
                <a:solidFill>
                  <a:schemeClr val="bg1"/>
                </a:solidFill>
              </a:rPr>
              <a:t>Berichte der Abteilungsleiter </a:t>
            </a:r>
          </a:p>
          <a:p>
            <a:r>
              <a:rPr lang="de-DE" sz="3600" dirty="0">
                <a:solidFill>
                  <a:schemeClr val="bg1"/>
                </a:solidFill>
              </a:rPr>
              <a:t>      </a:t>
            </a:r>
            <a:r>
              <a:rPr lang="de-DE" sz="2800" dirty="0">
                <a:solidFill>
                  <a:schemeClr val="bg1"/>
                </a:solidFill>
              </a:rPr>
              <a:t>Fitness – Fußball – Karate – Ski – Tennis – Volleyball </a:t>
            </a:r>
          </a:p>
          <a:p>
            <a:endParaRPr lang="de-DE" sz="2800" dirty="0">
              <a:solidFill>
                <a:schemeClr val="bg1"/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500E382-D4F2-831B-42B5-19F29661487D}"/>
              </a:ext>
            </a:extLst>
          </p:cNvPr>
          <p:cNvSpPr txBox="1"/>
          <p:nvPr/>
        </p:nvSpPr>
        <p:spPr>
          <a:xfrm>
            <a:off x="1080000" y="607518"/>
            <a:ext cx="4633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1. Begrüßung 1. Vorsitzender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9B7F615-6527-4DA3-7A7C-3F4493CF30CE}"/>
              </a:ext>
            </a:extLst>
          </p:cNvPr>
          <p:cNvSpPr txBox="1"/>
          <p:nvPr/>
        </p:nvSpPr>
        <p:spPr>
          <a:xfrm>
            <a:off x="1800000" y="1747954"/>
            <a:ext cx="4893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3.  Bericht des 1. Vorsitzenden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B873955-76DD-A526-068D-D129320FE19B}"/>
              </a:ext>
            </a:extLst>
          </p:cNvPr>
          <p:cNvSpPr txBox="1"/>
          <p:nvPr/>
        </p:nvSpPr>
        <p:spPr>
          <a:xfrm>
            <a:off x="2160000" y="2318172"/>
            <a:ext cx="48938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4"/>
            </a:pPr>
            <a:r>
              <a:rPr lang="de-DE" sz="2800" dirty="0">
                <a:solidFill>
                  <a:schemeClr val="bg1"/>
                </a:solidFill>
              </a:rPr>
              <a:t>Bericht des Hauptkassiers </a:t>
            </a:r>
          </a:p>
          <a:p>
            <a:r>
              <a:rPr lang="de-DE" sz="2000" dirty="0">
                <a:solidFill>
                  <a:schemeClr val="bg1"/>
                </a:solidFill>
              </a:rPr>
              <a:t>         – mit Entlastung der Vorstandschaft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1CA4593-171B-EB9E-F1A7-65430056529B}"/>
              </a:ext>
            </a:extLst>
          </p:cNvPr>
          <p:cNvSpPr txBox="1"/>
          <p:nvPr/>
        </p:nvSpPr>
        <p:spPr>
          <a:xfrm>
            <a:off x="2880000" y="4254150"/>
            <a:ext cx="6204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6"/>
            </a:pPr>
            <a:r>
              <a:rPr lang="de-DE" sz="2800" dirty="0">
                <a:solidFill>
                  <a:schemeClr val="bg1"/>
                </a:solidFill>
              </a:rPr>
              <a:t>Ehrungen</a:t>
            </a:r>
            <a:endParaRPr lang="de-DE" sz="2000" dirty="0">
              <a:solidFill>
                <a:schemeClr val="bg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E970463-11CA-8D0F-44D2-EAC5FC019493}"/>
              </a:ext>
            </a:extLst>
          </p:cNvPr>
          <p:cNvSpPr txBox="1"/>
          <p:nvPr/>
        </p:nvSpPr>
        <p:spPr>
          <a:xfrm>
            <a:off x="3240000" y="4767490"/>
            <a:ext cx="498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7. Wahlen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58FF139-83ED-5892-17E9-DD4A4E31F5D8}"/>
              </a:ext>
            </a:extLst>
          </p:cNvPr>
          <p:cNvSpPr txBox="1"/>
          <p:nvPr/>
        </p:nvSpPr>
        <p:spPr>
          <a:xfrm>
            <a:off x="1440000" y="1177736"/>
            <a:ext cx="4616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2. Protokoll vom 05.04.2025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B27CCE4-5E1C-0BB3-AAD2-A4FC80DCA9A3}"/>
              </a:ext>
            </a:extLst>
          </p:cNvPr>
          <p:cNvSpPr txBox="1"/>
          <p:nvPr/>
        </p:nvSpPr>
        <p:spPr>
          <a:xfrm>
            <a:off x="3600000" y="5337707"/>
            <a:ext cx="498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8. Verschiedenes und Anfragen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EBDE7D59-97B0-85FE-17E5-EEB708B93D17}"/>
              </a:ext>
            </a:extLst>
          </p:cNvPr>
          <p:cNvSpPr/>
          <p:nvPr/>
        </p:nvSpPr>
        <p:spPr>
          <a:xfrm>
            <a:off x="0" y="6337050"/>
            <a:ext cx="12192000" cy="540000"/>
          </a:xfrm>
          <a:prstGeom prst="rect">
            <a:avLst/>
          </a:prstGeom>
          <a:solidFill>
            <a:srgbClr val="FF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3C2FE238-9B3F-84F1-2785-15250F3FA047}"/>
              </a:ext>
            </a:extLst>
          </p:cNvPr>
          <p:cNvGrpSpPr/>
          <p:nvPr/>
        </p:nvGrpSpPr>
        <p:grpSpPr>
          <a:xfrm>
            <a:off x="268497" y="6337050"/>
            <a:ext cx="540000" cy="540000"/>
            <a:chOff x="184104" y="6072437"/>
            <a:chExt cx="720000" cy="720000"/>
          </a:xfrm>
        </p:grpSpPr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2A983162-C87E-9FDC-6039-0E8CAEB8A6AE}"/>
                </a:ext>
              </a:extLst>
            </p:cNvPr>
            <p:cNvSpPr/>
            <p:nvPr/>
          </p:nvSpPr>
          <p:spPr>
            <a:xfrm>
              <a:off x="184104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BAE50CD3-9C7C-D4F3-5DD4-913C207AA6F0}"/>
                </a:ext>
              </a:extLst>
            </p:cNvPr>
            <p:cNvSpPr txBox="1"/>
            <p:nvPr/>
          </p:nvSpPr>
          <p:spPr>
            <a:xfrm>
              <a:off x="341341" y="6186212"/>
              <a:ext cx="435428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CC8642FD-C987-80E1-3665-505B4BBFC40B}"/>
              </a:ext>
            </a:extLst>
          </p:cNvPr>
          <p:cNvGrpSpPr/>
          <p:nvPr/>
        </p:nvGrpSpPr>
        <p:grpSpPr>
          <a:xfrm>
            <a:off x="1865967" y="6352170"/>
            <a:ext cx="540000" cy="540000"/>
            <a:chOff x="1563545" y="6072437"/>
            <a:chExt cx="720000" cy="720000"/>
          </a:xfrm>
        </p:grpSpPr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8EFD5DA7-DB7B-8A96-CE48-36810249BDB8}"/>
                </a:ext>
              </a:extLst>
            </p:cNvPr>
            <p:cNvSpPr/>
            <p:nvPr/>
          </p:nvSpPr>
          <p:spPr>
            <a:xfrm>
              <a:off x="1563545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2BD34CBF-FB22-F36C-B67B-81B7BD6B1059}"/>
                </a:ext>
              </a:extLst>
            </p:cNvPr>
            <p:cNvSpPr txBox="1"/>
            <p:nvPr/>
          </p:nvSpPr>
          <p:spPr>
            <a:xfrm>
              <a:off x="1720782" y="618621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2286F861-0E27-129D-41D4-231BE939D352}"/>
              </a:ext>
            </a:extLst>
          </p:cNvPr>
          <p:cNvGrpSpPr/>
          <p:nvPr/>
        </p:nvGrpSpPr>
        <p:grpSpPr>
          <a:xfrm>
            <a:off x="3463437" y="6352170"/>
            <a:ext cx="540000" cy="540000"/>
            <a:chOff x="2942986" y="6072437"/>
            <a:chExt cx="720000" cy="720000"/>
          </a:xfrm>
        </p:grpSpPr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F002F948-AC8F-774C-77E9-80FB789E784E}"/>
                </a:ext>
              </a:extLst>
            </p:cNvPr>
            <p:cNvSpPr/>
            <p:nvPr/>
          </p:nvSpPr>
          <p:spPr>
            <a:xfrm>
              <a:off x="2942986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C86114E0-A8B7-4831-456B-7AE39C449647}"/>
                </a:ext>
              </a:extLst>
            </p:cNvPr>
            <p:cNvSpPr txBox="1"/>
            <p:nvPr/>
          </p:nvSpPr>
          <p:spPr>
            <a:xfrm>
              <a:off x="3092747" y="6206384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3740AA9F-F798-7816-A656-15E4F62BEF19}"/>
              </a:ext>
            </a:extLst>
          </p:cNvPr>
          <p:cNvGrpSpPr/>
          <p:nvPr/>
        </p:nvGrpSpPr>
        <p:grpSpPr>
          <a:xfrm>
            <a:off x="5038480" y="6321930"/>
            <a:ext cx="540000" cy="540000"/>
            <a:chOff x="4322427" y="6072437"/>
            <a:chExt cx="720000" cy="720000"/>
          </a:xfrm>
        </p:grpSpPr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B6AC5B81-198B-1711-B1C5-F7943B009013}"/>
                </a:ext>
              </a:extLst>
            </p:cNvPr>
            <p:cNvSpPr/>
            <p:nvPr/>
          </p:nvSpPr>
          <p:spPr>
            <a:xfrm>
              <a:off x="4322427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44F76FD9-6D0D-FE5B-69BF-A3EB7EDF4507}"/>
                </a:ext>
              </a:extLst>
            </p:cNvPr>
            <p:cNvSpPr txBox="1"/>
            <p:nvPr/>
          </p:nvSpPr>
          <p:spPr>
            <a:xfrm>
              <a:off x="4464712" y="618621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4</a:t>
              </a:r>
            </a:p>
          </p:txBody>
        </p:sp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FF423034-CC6A-FCB1-14DE-8008CFB8E5B3}"/>
              </a:ext>
            </a:extLst>
          </p:cNvPr>
          <p:cNvGrpSpPr/>
          <p:nvPr/>
        </p:nvGrpSpPr>
        <p:grpSpPr>
          <a:xfrm>
            <a:off x="6613522" y="6344610"/>
            <a:ext cx="540000" cy="540000"/>
            <a:chOff x="5701868" y="6072437"/>
            <a:chExt cx="720000" cy="720000"/>
          </a:xfrm>
        </p:grpSpPr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669A67AB-FC87-D87A-865E-25DC6CBCCDAB}"/>
                </a:ext>
              </a:extLst>
            </p:cNvPr>
            <p:cNvSpPr/>
            <p:nvPr/>
          </p:nvSpPr>
          <p:spPr>
            <a:xfrm>
              <a:off x="5701868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DB4494A5-D68B-3430-6BDB-E9590D4CD165}"/>
                </a:ext>
              </a:extLst>
            </p:cNvPr>
            <p:cNvSpPr txBox="1"/>
            <p:nvPr/>
          </p:nvSpPr>
          <p:spPr>
            <a:xfrm>
              <a:off x="5844153" y="618621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E23A11FA-6843-6EEB-AB95-6F1C79F41493}"/>
              </a:ext>
            </a:extLst>
          </p:cNvPr>
          <p:cNvGrpSpPr/>
          <p:nvPr/>
        </p:nvGrpSpPr>
        <p:grpSpPr>
          <a:xfrm>
            <a:off x="9797246" y="6360874"/>
            <a:ext cx="540000" cy="540000"/>
            <a:chOff x="7081309" y="6072437"/>
            <a:chExt cx="720000" cy="720000"/>
          </a:xfrm>
        </p:grpSpPr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DD19B03A-760E-8617-55CC-0E86F575AC90}"/>
                </a:ext>
              </a:extLst>
            </p:cNvPr>
            <p:cNvSpPr/>
            <p:nvPr/>
          </p:nvSpPr>
          <p:spPr>
            <a:xfrm>
              <a:off x="7081309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4" name="Textfeld 33">
              <a:extLst>
                <a:ext uri="{FF2B5EF4-FFF2-40B4-BE49-F238E27FC236}">
                  <a16:creationId xmlns:a16="http://schemas.microsoft.com/office/drawing/2014/main" id="{254CA240-A04B-DFB4-F0A5-2EF15B3F0F88}"/>
                </a:ext>
              </a:extLst>
            </p:cNvPr>
            <p:cNvSpPr txBox="1"/>
            <p:nvPr/>
          </p:nvSpPr>
          <p:spPr>
            <a:xfrm>
              <a:off x="7223594" y="6172926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7</a:t>
              </a:r>
            </a:p>
          </p:txBody>
        </p:sp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81F8D552-0B43-FB34-2897-067A6EED0D88}"/>
              </a:ext>
            </a:extLst>
          </p:cNvPr>
          <p:cNvGrpSpPr/>
          <p:nvPr/>
        </p:nvGrpSpPr>
        <p:grpSpPr>
          <a:xfrm>
            <a:off x="11383503" y="6352170"/>
            <a:ext cx="540000" cy="540000"/>
            <a:chOff x="8460750" y="6072437"/>
            <a:chExt cx="720000" cy="720000"/>
          </a:xfrm>
        </p:grpSpPr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7140FE3B-D4ED-9760-3038-ECEFDB3B5DB7}"/>
                </a:ext>
              </a:extLst>
            </p:cNvPr>
            <p:cNvSpPr/>
            <p:nvPr/>
          </p:nvSpPr>
          <p:spPr>
            <a:xfrm>
              <a:off x="8460750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7" name="Textfeld 36">
              <a:extLst>
                <a:ext uri="{FF2B5EF4-FFF2-40B4-BE49-F238E27FC236}">
                  <a16:creationId xmlns:a16="http://schemas.microsoft.com/office/drawing/2014/main" id="{82CE354F-0D90-C02A-72B6-8805D365B7BC}"/>
                </a:ext>
              </a:extLst>
            </p:cNvPr>
            <p:cNvSpPr txBox="1"/>
            <p:nvPr/>
          </p:nvSpPr>
          <p:spPr>
            <a:xfrm>
              <a:off x="8603037" y="6168637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8</a:t>
              </a:r>
            </a:p>
          </p:txBody>
        </p:sp>
      </p:grp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A2202B26-879B-3A7F-C8A8-B0AEA04E850F}"/>
              </a:ext>
            </a:extLst>
          </p:cNvPr>
          <p:cNvGrpSpPr/>
          <p:nvPr/>
        </p:nvGrpSpPr>
        <p:grpSpPr>
          <a:xfrm>
            <a:off x="8199777" y="6352170"/>
            <a:ext cx="540000" cy="540000"/>
            <a:chOff x="5701868" y="6072437"/>
            <a:chExt cx="720000" cy="720000"/>
          </a:xfrm>
        </p:grpSpPr>
        <p:sp>
          <p:nvSpPr>
            <p:cNvPr id="39" name="Ellipse 38">
              <a:extLst>
                <a:ext uri="{FF2B5EF4-FFF2-40B4-BE49-F238E27FC236}">
                  <a16:creationId xmlns:a16="http://schemas.microsoft.com/office/drawing/2014/main" id="{9CE9BED8-82B5-6272-349A-4537AA46248C}"/>
                </a:ext>
              </a:extLst>
            </p:cNvPr>
            <p:cNvSpPr/>
            <p:nvPr/>
          </p:nvSpPr>
          <p:spPr>
            <a:xfrm>
              <a:off x="5701868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0" name="Textfeld 39">
              <a:extLst>
                <a:ext uri="{FF2B5EF4-FFF2-40B4-BE49-F238E27FC236}">
                  <a16:creationId xmlns:a16="http://schemas.microsoft.com/office/drawing/2014/main" id="{FCBFF1E7-C00A-DB5E-F4BF-38B1BE991304}"/>
                </a:ext>
              </a:extLst>
            </p:cNvPr>
            <p:cNvSpPr txBox="1"/>
            <p:nvPr/>
          </p:nvSpPr>
          <p:spPr>
            <a:xfrm>
              <a:off x="5844155" y="616605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088676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DD198-077A-E6E2-7D99-022064312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740D00-1023-7B29-FA75-C655061CAF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184622"/>
            <a:ext cx="11805911" cy="2387600"/>
          </a:xfrm>
        </p:spPr>
        <p:txBody>
          <a:bodyPr>
            <a:normAutofit/>
          </a:bodyPr>
          <a:lstStyle/>
          <a:p>
            <a: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  <a:t>Wahlen</a:t>
            </a:r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BD0ABAE0-B60E-110E-A11A-BA8141155B3F}"/>
              </a:ext>
            </a:extLst>
          </p:cNvPr>
          <p:cNvGrpSpPr/>
          <p:nvPr/>
        </p:nvGrpSpPr>
        <p:grpSpPr>
          <a:xfrm>
            <a:off x="2381671" y="444778"/>
            <a:ext cx="7428659" cy="613861"/>
            <a:chOff x="3510075" y="444778"/>
            <a:chExt cx="7428659" cy="613861"/>
          </a:xfrm>
        </p:grpSpPr>
        <p:pic>
          <p:nvPicPr>
            <p:cNvPr id="3" name="Grafik 2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30059E04-5732-5CFC-601B-77593E077E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0075" y="444778"/>
              <a:ext cx="555041" cy="613861"/>
            </a:xfrm>
            <a:prstGeom prst="rect">
              <a:avLst/>
            </a:prstGeom>
          </p:spPr>
        </p:pic>
        <p:pic>
          <p:nvPicPr>
            <p:cNvPr id="5" name="Grafik 4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602E4CA2-1152-0F24-D27D-9A286A43C6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5678" y="444778"/>
              <a:ext cx="555041" cy="613861"/>
            </a:xfrm>
            <a:prstGeom prst="rect">
              <a:avLst/>
            </a:prstGeom>
          </p:spPr>
        </p:pic>
        <p:pic>
          <p:nvPicPr>
            <p:cNvPr id="6" name="Grafik 5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CA6FADEB-7D7E-DF48-F89C-A8007D6BEF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8631" y="444778"/>
              <a:ext cx="555041" cy="613861"/>
            </a:xfrm>
            <a:prstGeom prst="rect">
              <a:avLst/>
            </a:prstGeom>
          </p:spPr>
        </p:pic>
        <p:pic>
          <p:nvPicPr>
            <p:cNvPr id="7" name="Grafik 6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09FE1F65-728B-1D76-6489-EEAFC1DFA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6884" y="444778"/>
              <a:ext cx="555041" cy="613861"/>
            </a:xfrm>
            <a:prstGeom prst="rect">
              <a:avLst/>
            </a:prstGeom>
          </p:spPr>
        </p:pic>
        <p:pic>
          <p:nvPicPr>
            <p:cNvPr id="8" name="Grafik 7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C6F560E5-10F1-60F1-A8C8-B4C1DF1EF0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2487" y="444778"/>
              <a:ext cx="555041" cy="613861"/>
            </a:xfrm>
            <a:prstGeom prst="rect">
              <a:avLst/>
            </a:prstGeom>
          </p:spPr>
        </p:pic>
        <p:pic>
          <p:nvPicPr>
            <p:cNvPr id="14" name="Grafik 13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685DD4F4-3416-0283-6101-6EADAAD916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38090" y="444778"/>
              <a:ext cx="555041" cy="613861"/>
            </a:xfrm>
            <a:prstGeom prst="rect">
              <a:avLst/>
            </a:prstGeom>
          </p:spPr>
        </p:pic>
        <p:pic>
          <p:nvPicPr>
            <p:cNvPr id="18" name="Grafik 17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1CB1857E-C00F-0363-A777-5B452868D6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3693" y="444778"/>
              <a:ext cx="555041" cy="613861"/>
            </a:xfrm>
            <a:prstGeom prst="rect">
              <a:avLst/>
            </a:prstGeom>
          </p:spPr>
        </p:pic>
      </p:grpSp>
      <p:sp>
        <p:nvSpPr>
          <p:cNvPr id="9" name="Titel 1">
            <a:extLst>
              <a:ext uri="{FF2B5EF4-FFF2-40B4-BE49-F238E27FC236}">
                <a16:creationId xmlns:a16="http://schemas.microsoft.com/office/drawing/2014/main" id="{834F4129-1FB5-7C4E-E348-F9B435123426}"/>
              </a:ext>
            </a:extLst>
          </p:cNvPr>
          <p:cNvSpPr txBox="1">
            <a:spLocks/>
          </p:cNvSpPr>
          <p:nvPr/>
        </p:nvSpPr>
        <p:spPr>
          <a:xfrm>
            <a:off x="-7818379" y="713139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>
                <a:solidFill>
                  <a:schemeClr val="bg1"/>
                </a:solidFill>
                <a:latin typeface="Aptos Black" panose="020B0004020202020204" pitchFamily="34" charset="0"/>
              </a:rPr>
              <a:t>Zu wählen sind…</a:t>
            </a:r>
            <a:endParaRPr lang="de-DE" sz="28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7520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F7DDC-1C68-C404-DD36-5E65CADB9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3CE247-F6EA-B17A-862B-C86D9972B2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3886200" y="480759"/>
            <a:ext cx="12192000" cy="690999"/>
          </a:xfrm>
        </p:spPr>
        <p:txBody>
          <a:bodyPr>
            <a:normAutofit/>
          </a:bodyPr>
          <a:lstStyle/>
          <a:p>
            <a:r>
              <a:rPr lang="de-DE" sz="2800" dirty="0">
                <a:solidFill>
                  <a:schemeClr val="bg1"/>
                </a:solidFill>
                <a:latin typeface="Aptos Black" panose="020B0004020202020204" pitchFamily="34" charset="0"/>
              </a:rPr>
              <a:t>Zu wählen sind…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C1F0F180-D08B-1D6C-586E-CE1E2C0D25F8}"/>
              </a:ext>
            </a:extLst>
          </p:cNvPr>
          <p:cNvSpPr txBox="1">
            <a:spLocks/>
          </p:cNvSpPr>
          <p:nvPr/>
        </p:nvSpPr>
        <p:spPr>
          <a:xfrm>
            <a:off x="0" y="912466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1. Vorsitzender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C26FC50A-0D9E-7BB8-F83D-A0FE5AAFB8AB}"/>
              </a:ext>
            </a:extLst>
          </p:cNvPr>
          <p:cNvSpPr txBox="1">
            <a:spLocks/>
          </p:cNvSpPr>
          <p:nvPr/>
        </p:nvSpPr>
        <p:spPr>
          <a:xfrm>
            <a:off x="0" y="1406408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2. Vorsitzender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91F3660-0720-7DAA-9720-798159EFBACC}"/>
              </a:ext>
            </a:extLst>
          </p:cNvPr>
          <p:cNvSpPr txBox="1">
            <a:spLocks/>
          </p:cNvSpPr>
          <p:nvPr/>
        </p:nvSpPr>
        <p:spPr>
          <a:xfrm>
            <a:off x="0" y="190035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3. Vorsitzender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3863C2F4-BE82-74F3-7208-284EDBBEBB2B}"/>
              </a:ext>
            </a:extLst>
          </p:cNvPr>
          <p:cNvSpPr txBox="1">
            <a:spLocks/>
          </p:cNvSpPr>
          <p:nvPr/>
        </p:nvSpPr>
        <p:spPr>
          <a:xfrm>
            <a:off x="0" y="265106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Sportlicher 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Leiter_in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D5FEB344-4708-928D-C58E-18EB40E4FADC}"/>
              </a:ext>
            </a:extLst>
          </p:cNvPr>
          <p:cNvSpPr txBox="1">
            <a:spLocks/>
          </p:cNvSpPr>
          <p:nvPr/>
        </p:nvSpPr>
        <p:spPr>
          <a:xfrm>
            <a:off x="91536" y="3148589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Hauptkassier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93FD92A8-B8DE-1F7C-ACE0-3BF859767AD5}"/>
              </a:ext>
            </a:extLst>
          </p:cNvPr>
          <p:cNvSpPr txBox="1">
            <a:spLocks/>
          </p:cNvSpPr>
          <p:nvPr/>
        </p:nvSpPr>
        <p:spPr>
          <a:xfrm>
            <a:off x="0" y="3646115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Schriftführer</a:t>
            </a:r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B1739B5B-4CDF-D523-F766-88C78D403397}"/>
              </a:ext>
            </a:extLst>
          </p:cNvPr>
          <p:cNvSpPr txBox="1">
            <a:spLocks/>
          </p:cNvSpPr>
          <p:nvPr/>
        </p:nvSpPr>
        <p:spPr>
          <a:xfrm>
            <a:off x="0" y="4393243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Beisitzer/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Frauenbeauftragte_r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7D4DBAAF-2A45-AE87-E716-B0D3CC7AF273}"/>
              </a:ext>
            </a:extLst>
          </p:cNvPr>
          <p:cNvSpPr txBox="1">
            <a:spLocks/>
          </p:cNvSpPr>
          <p:nvPr/>
        </p:nvSpPr>
        <p:spPr>
          <a:xfrm>
            <a:off x="0" y="489240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Beisitzer_in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B13FED25-58B9-C994-4E8C-6DEA5412EEA1}"/>
              </a:ext>
            </a:extLst>
          </p:cNvPr>
          <p:cNvSpPr txBox="1">
            <a:spLocks/>
          </p:cNvSpPr>
          <p:nvPr/>
        </p:nvSpPr>
        <p:spPr>
          <a:xfrm>
            <a:off x="0" y="539156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97EC4415-393E-4886-1384-1CE686F4A3C7}"/>
              </a:ext>
            </a:extLst>
          </p:cNvPr>
          <p:cNvSpPr txBox="1">
            <a:spLocks/>
          </p:cNvSpPr>
          <p:nvPr/>
        </p:nvSpPr>
        <p:spPr>
          <a:xfrm>
            <a:off x="0" y="589072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8C2081DA-05C2-A01C-D2E4-1315B6853AD6}"/>
              </a:ext>
            </a:extLst>
          </p:cNvPr>
          <p:cNvSpPr txBox="1">
            <a:spLocks/>
          </p:cNvSpPr>
          <p:nvPr/>
        </p:nvSpPr>
        <p:spPr>
          <a:xfrm>
            <a:off x="-114300" y="-127895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Wahlvorschläge</a:t>
            </a:r>
          </a:p>
        </p:txBody>
      </p:sp>
      <p:pic>
        <p:nvPicPr>
          <p:cNvPr id="5" name="Grafik 4" descr="Häkchen mit einfarbiger Füllung">
            <a:extLst>
              <a:ext uri="{FF2B5EF4-FFF2-40B4-BE49-F238E27FC236}">
                <a16:creationId xmlns:a16="http://schemas.microsoft.com/office/drawing/2014/main" id="{9EE5AE4B-6315-14E9-DB08-98E5F34D97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277850" y="1198252"/>
            <a:ext cx="914400" cy="914400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5DD62906-BB85-D5B5-334C-3D06312F793A}"/>
              </a:ext>
            </a:extLst>
          </p:cNvPr>
          <p:cNvSpPr txBox="1">
            <a:spLocks/>
          </p:cNvSpPr>
          <p:nvPr/>
        </p:nvSpPr>
        <p:spPr>
          <a:xfrm>
            <a:off x="78744" y="-1733867"/>
            <a:ext cx="1180591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Wahlen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5007E3D3-429B-F345-9244-EBB80A6CAEE9}"/>
              </a:ext>
            </a:extLst>
          </p:cNvPr>
          <p:cNvSpPr txBox="1">
            <a:spLocks/>
          </p:cNvSpPr>
          <p:nvPr/>
        </p:nvSpPr>
        <p:spPr>
          <a:xfrm>
            <a:off x="10839450" y="849706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Tobias Lindl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DAF40B0D-3BAB-0B33-AFDA-BE84FC01D451}"/>
              </a:ext>
            </a:extLst>
          </p:cNvPr>
          <p:cNvSpPr txBox="1">
            <a:spLocks/>
          </p:cNvSpPr>
          <p:nvPr/>
        </p:nvSpPr>
        <p:spPr>
          <a:xfrm>
            <a:off x="10839450" y="1343648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Benedict Schimmer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A963DCAC-B20A-495A-7E84-3092D33C58FC}"/>
              </a:ext>
            </a:extLst>
          </p:cNvPr>
          <p:cNvSpPr txBox="1">
            <a:spLocks/>
          </p:cNvSpPr>
          <p:nvPr/>
        </p:nvSpPr>
        <p:spPr>
          <a:xfrm>
            <a:off x="10839450" y="183759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Felix 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Spreßler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F6445160-8EB7-3195-7BC8-E1CD9F8BF588}"/>
              </a:ext>
            </a:extLst>
          </p:cNvPr>
          <p:cNvSpPr txBox="1">
            <a:spLocks/>
          </p:cNvSpPr>
          <p:nvPr/>
        </p:nvSpPr>
        <p:spPr>
          <a:xfrm>
            <a:off x="10839450" y="258830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Sandra Dieling</a:t>
            </a: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219384D2-1478-20B2-8E03-B4271F7A9EB8}"/>
              </a:ext>
            </a:extLst>
          </p:cNvPr>
          <p:cNvSpPr txBox="1">
            <a:spLocks/>
          </p:cNvSpPr>
          <p:nvPr/>
        </p:nvSpPr>
        <p:spPr>
          <a:xfrm>
            <a:off x="10930986" y="3085829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Christoph Karl</a:t>
            </a:r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6FAACDE0-3F02-2543-55B7-B5445A4E3D37}"/>
              </a:ext>
            </a:extLst>
          </p:cNvPr>
          <p:cNvSpPr txBox="1">
            <a:spLocks/>
          </p:cNvSpPr>
          <p:nvPr/>
        </p:nvSpPr>
        <p:spPr>
          <a:xfrm>
            <a:off x="10839450" y="3583355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Christian Berthold</a:t>
            </a: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FBF21589-0C85-87E7-7F81-C2FDB93AF149}"/>
              </a:ext>
            </a:extLst>
          </p:cNvPr>
          <p:cNvSpPr txBox="1">
            <a:spLocks/>
          </p:cNvSpPr>
          <p:nvPr/>
        </p:nvSpPr>
        <p:spPr>
          <a:xfrm>
            <a:off x="10839450" y="4330483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Andrea Bauer</a:t>
            </a:r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5F906437-DD3E-39F4-EB76-904B4F134936}"/>
              </a:ext>
            </a:extLst>
          </p:cNvPr>
          <p:cNvSpPr txBox="1">
            <a:spLocks/>
          </p:cNvSpPr>
          <p:nvPr/>
        </p:nvSpPr>
        <p:spPr>
          <a:xfrm>
            <a:off x="10839450" y="482964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Angela Feldner</a:t>
            </a:r>
          </a:p>
        </p:txBody>
      </p:sp>
      <p:sp>
        <p:nvSpPr>
          <p:cNvPr id="24" name="Titel 1">
            <a:extLst>
              <a:ext uri="{FF2B5EF4-FFF2-40B4-BE49-F238E27FC236}">
                <a16:creationId xmlns:a16="http://schemas.microsoft.com/office/drawing/2014/main" id="{5BAFE5F4-B284-9748-4924-F9DC19FAC021}"/>
              </a:ext>
            </a:extLst>
          </p:cNvPr>
          <p:cNvSpPr txBox="1">
            <a:spLocks/>
          </p:cNvSpPr>
          <p:nvPr/>
        </p:nvSpPr>
        <p:spPr>
          <a:xfrm>
            <a:off x="10839450" y="532880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Christian Gugel</a:t>
            </a:r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87B21D82-C92D-2EFC-D799-04F944821ED9}"/>
              </a:ext>
            </a:extLst>
          </p:cNvPr>
          <p:cNvSpPr txBox="1">
            <a:spLocks/>
          </p:cNvSpPr>
          <p:nvPr/>
        </p:nvSpPr>
        <p:spPr>
          <a:xfrm>
            <a:off x="10839450" y="582796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Bernhard Schimmer</a:t>
            </a:r>
          </a:p>
        </p:txBody>
      </p:sp>
    </p:spTree>
    <p:extLst>
      <p:ext uri="{BB962C8B-B14F-4D97-AF65-F5344CB8AC3E}">
        <p14:creationId xmlns:p14="http://schemas.microsoft.com/office/powerpoint/2010/main" val="11866781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  <p:bldP spid="20" grpId="0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0A081-3AF9-C38B-FCEA-F45F498A9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0E29B9-C6CE-9812-1276-1149CB7822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9000000" y="480759"/>
            <a:ext cx="12192000" cy="690999"/>
          </a:xfrm>
        </p:spPr>
        <p:txBody>
          <a:bodyPr>
            <a:normAutofit/>
          </a:bodyPr>
          <a:lstStyle/>
          <a:p>
            <a:r>
              <a:rPr lang="de-DE" sz="2800" dirty="0">
                <a:solidFill>
                  <a:schemeClr val="bg1"/>
                </a:solidFill>
                <a:latin typeface="Aptos Black" panose="020B0004020202020204" pitchFamily="34" charset="0"/>
              </a:rPr>
              <a:t>Zu wählen sind…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F100194-9730-DC09-78AC-3C283DC994CF}"/>
              </a:ext>
            </a:extLst>
          </p:cNvPr>
          <p:cNvSpPr txBox="1">
            <a:spLocks/>
          </p:cNvSpPr>
          <p:nvPr/>
        </p:nvSpPr>
        <p:spPr>
          <a:xfrm>
            <a:off x="-9000000" y="912466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1. Vorsitzender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687935DA-5168-DA58-82D9-AB8DF7340A3A}"/>
              </a:ext>
            </a:extLst>
          </p:cNvPr>
          <p:cNvSpPr txBox="1">
            <a:spLocks/>
          </p:cNvSpPr>
          <p:nvPr/>
        </p:nvSpPr>
        <p:spPr>
          <a:xfrm>
            <a:off x="-9000000" y="1406408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2. Vorsitzender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8E9B81C0-3F5A-C90D-363E-1724A4849127}"/>
              </a:ext>
            </a:extLst>
          </p:cNvPr>
          <p:cNvSpPr txBox="1">
            <a:spLocks/>
          </p:cNvSpPr>
          <p:nvPr/>
        </p:nvSpPr>
        <p:spPr>
          <a:xfrm>
            <a:off x="-9000000" y="190035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3. Vorsitzender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D7FA04C4-F4FA-F733-96F1-8DFB408B69D4}"/>
              </a:ext>
            </a:extLst>
          </p:cNvPr>
          <p:cNvSpPr txBox="1">
            <a:spLocks/>
          </p:cNvSpPr>
          <p:nvPr/>
        </p:nvSpPr>
        <p:spPr>
          <a:xfrm>
            <a:off x="-9000000" y="265106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Sportlicher 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Leiter_in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D50E567F-0530-F409-C3E0-503D6537BFDA}"/>
              </a:ext>
            </a:extLst>
          </p:cNvPr>
          <p:cNvSpPr txBox="1">
            <a:spLocks/>
          </p:cNvSpPr>
          <p:nvPr/>
        </p:nvSpPr>
        <p:spPr>
          <a:xfrm>
            <a:off x="-9000000" y="3148589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Hauptkassier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BF1925E8-11BC-B4F9-0E54-92D36A69A63B}"/>
              </a:ext>
            </a:extLst>
          </p:cNvPr>
          <p:cNvSpPr txBox="1">
            <a:spLocks/>
          </p:cNvSpPr>
          <p:nvPr/>
        </p:nvSpPr>
        <p:spPr>
          <a:xfrm>
            <a:off x="-9000000" y="3646115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Schriftführer</a:t>
            </a:r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B0C48393-8146-2F5A-1C4D-8A4412505F7B}"/>
              </a:ext>
            </a:extLst>
          </p:cNvPr>
          <p:cNvSpPr txBox="1">
            <a:spLocks/>
          </p:cNvSpPr>
          <p:nvPr/>
        </p:nvSpPr>
        <p:spPr>
          <a:xfrm>
            <a:off x="-9000000" y="4393243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Beisitzer/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Frauenbeauftragte_r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8E57E3CF-4FB8-86C6-4C06-A6EE10CD4C05}"/>
              </a:ext>
            </a:extLst>
          </p:cNvPr>
          <p:cNvSpPr txBox="1">
            <a:spLocks/>
          </p:cNvSpPr>
          <p:nvPr/>
        </p:nvSpPr>
        <p:spPr>
          <a:xfrm>
            <a:off x="-9000000" y="489240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Beisitzer_in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A4B07ED0-CDA4-5768-52DE-736F1F1F6AF1}"/>
              </a:ext>
            </a:extLst>
          </p:cNvPr>
          <p:cNvSpPr txBox="1">
            <a:spLocks/>
          </p:cNvSpPr>
          <p:nvPr/>
        </p:nvSpPr>
        <p:spPr>
          <a:xfrm>
            <a:off x="-9000000" y="539156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CFB3A01A-46CB-A669-A889-6E68999AAC1C}"/>
              </a:ext>
            </a:extLst>
          </p:cNvPr>
          <p:cNvSpPr txBox="1">
            <a:spLocks/>
          </p:cNvSpPr>
          <p:nvPr/>
        </p:nvSpPr>
        <p:spPr>
          <a:xfrm>
            <a:off x="-9000000" y="589072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4EE3A155-5D62-E9C6-4BD5-30E0B8A186A1}"/>
              </a:ext>
            </a:extLst>
          </p:cNvPr>
          <p:cNvSpPr txBox="1">
            <a:spLocks/>
          </p:cNvSpPr>
          <p:nvPr/>
        </p:nvSpPr>
        <p:spPr>
          <a:xfrm>
            <a:off x="91536" y="1298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Wahlvorschläge</a:t>
            </a:r>
          </a:p>
        </p:txBody>
      </p:sp>
      <p:pic>
        <p:nvPicPr>
          <p:cNvPr id="5" name="Grafik 4" descr="Häkchen mit einfarbiger Füllung">
            <a:extLst>
              <a:ext uri="{FF2B5EF4-FFF2-40B4-BE49-F238E27FC236}">
                <a16:creationId xmlns:a16="http://schemas.microsoft.com/office/drawing/2014/main" id="{03AE0E96-FE4B-41E5-E213-F6E24D61E5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277850" y="1198252"/>
            <a:ext cx="914400" cy="914400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B4BF042F-8C9E-E19C-FCEF-BDDE9D9D3364}"/>
              </a:ext>
            </a:extLst>
          </p:cNvPr>
          <p:cNvSpPr txBox="1">
            <a:spLocks/>
          </p:cNvSpPr>
          <p:nvPr/>
        </p:nvSpPr>
        <p:spPr>
          <a:xfrm>
            <a:off x="193044" y="-4853421"/>
            <a:ext cx="1180591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Wahlen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E511D732-53CB-7544-C9BC-AAAE2A017A2B}"/>
              </a:ext>
            </a:extLst>
          </p:cNvPr>
          <p:cNvSpPr txBox="1">
            <a:spLocks/>
          </p:cNvSpPr>
          <p:nvPr/>
        </p:nvSpPr>
        <p:spPr>
          <a:xfrm>
            <a:off x="10839450" y="849706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Tobias Lindl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CA88CAF5-A9D9-E6C8-D0AB-0EABFEE48C72}"/>
              </a:ext>
            </a:extLst>
          </p:cNvPr>
          <p:cNvSpPr txBox="1">
            <a:spLocks/>
          </p:cNvSpPr>
          <p:nvPr/>
        </p:nvSpPr>
        <p:spPr>
          <a:xfrm>
            <a:off x="10839450" y="1343648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Benedict Schimmer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41FE7D49-F763-DD93-8729-1682F5AFB879}"/>
              </a:ext>
            </a:extLst>
          </p:cNvPr>
          <p:cNvSpPr txBox="1">
            <a:spLocks/>
          </p:cNvSpPr>
          <p:nvPr/>
        </p:nvSpPr>
        <p:spPr>
          <a:xfrm>
            <a:off x="10839450" y="183759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Felix 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Spreßler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29C34DC6-56E8-D6AB-007D-E69B218E77D7}"/>
              </a:ext>
            </a:extLst>
          </p:cNvPr>
          <p:cNvSpPr txBox="1">
            <a:spLocks/>
          </p:cNvSpPr>
          <p:nvPr/>
        </p:nvSpPr>
        <p:spPr>
          <a:xfrm>
            <a:off x="10839450" y="258830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Sandra Dieling</a:t>
            </a: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CF103DFE-5263-061D-17E9-65798A4CCAA2}"/>
              </a:ext>
            </a:extLst>
          </p:cNvPr>
          <p:cNvSpPr txBox="1">
            <a:spLocks/>
          </p:cNvSpPr>
          <p:nvPr/>
        </p:nvSpPr>
        <p:spPr>
          <a:xfrm>
            <a:off x="10930986" y="3085829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Christoph Karl</a:t>
            </a:r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2937B2E4-04B5-BBDE-7007-BEC07B99F853}"/>
              </a:ext>
            </a:extLst>
          </p:cNvPr>
          <p:cNvSpPr txBox="1">
            <a:spLocks/>
          </p:cNvSpPr>
          <p:nvPr/>
        </p:nvSpPr>
        <p:spPr>
          <a:xfrm>
            <a:off x="10839450" y="3583355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Christian Berthold</a:t>
            </a: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EE429DA2-8FBB-34A7-E7C8-267399B352F1}"/>
              </a:ext>
            </a:extLst>
          </p:cNvPr>
          <p:cNvSpPr txBox="1">
            <a:spLocks/>
          </p:cNvSpPr>
          <p:nvPr/>
        </p:nvSpPr>
        <p:spPr>
          <a:xfrm>
            <a:off x="10839450" y="4330483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Andrea Bauer</a:t>
            </a:r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6F1C77C9-68E0-6B35-AE62-CDD963A1F047}"/>
              </a:ext>
            </a:extLst>
          </p:cNvPr>
          <p:cNvSpPr txBox="1">
            <a:spLocks/>
          </p:cNvSpPr>
          <p:nvPr/>
        </p:nvSpPr>
        <p:spPr>
          <a:xfrm>
            <a:off x="10839450" y="482964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Angela Feldner</a:t>
            </a:r>
          </a:p>
        </p:txBody>
      </p:sp>
      <p:sp>
        <p:nvSpPr>
          <p:cNvPr id="24" name="Titel 1">
            <a:extLst>
              <a:ext uri="{FF2B5EF4-FFF2-40B4-BE49-F238E27FC236}">
                <a16:creationId xmlns:a16="http://schemas.microsoft.com/office/drawing/2014/main" id="{638AF405-E1B3-62A2-2536-906B9D0C0B19}"/>
              </a:ext>
            </a:extLst>
          </p:cNvPr>
          <p:cNvSpPr txBox="1">
            <a:spLocks/>
          </p:cNvSpPr>
          <p:nvPr/>
        </p:nvSpPr>
        <p:spPr>
          <a:xfrm>
            <a:off x="10839450" y="532880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Christian Gugel</a:t>
            </a:r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85F633CC-9072-BD30-FDA8-E8D34CBB9745}"/>
              </a:ext>
            </a:extLst>
          </p:cNvPr>
          <p:cNvSpPr txBox="1">
            <a:spLocks/>
          </p:cNvSpPr>
          <p:nvPr/>
        </p:nvSpPr>
        <p:spPr>
          <a:xfrm>
            <a:off x="10839450" y="582796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Bernhard Schimmer</a:t>
            </a:r>
          </a:p>
        </p:txBody>
      </p:sp>
    </p:spTree>
    <p:extLst>
      <p:ext uri="{BB962C8B-B14F-4D97-AF65-F5344CB8AC3E}">
        <p14:creationId xmlns:p14="http://schemas.microsoft.com/office/powerpoint/2010/main" val="19180723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5B34B7-B3A8-640C-A4B8-F6F8CD18E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73BFEE-0308-FB92-159D-323A36CB60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9000000" y="480759"/>
            <a:ext cx="12192000" cy="690999"/>
          </a:xfrm>
        </p:spPr>
        <p:txBody>
          <a:bodyPr>
            <a:normAutofit/>
          </a:bodyPr>
          <a:lstStyle/>
          <a:p>
            <a:r>
              <a:rPr lang="de-DE" sz="2800" dirty="0">
                <a:solidFill>
                  <a:schemeClr val="bg1"/>
                </a:solidFill>
                <a:latin typeface="Aptos Black" panose="020B0004020202020204" pitchFamily="34" charset="0"/>
              </a:rPr>
              <a:t>Zu wählen sind…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466298BE-DE52-4896-ED83-7C0CA8EAF458}"/>
              </a:ext>
            </a:extLst>
          </p:cNvPr>
          <p:cNvSpPr txBox="1">
            <a:spLocks/>
          </p:cNvSpPr>
          <p:nvPr/>
        </p:nvSpPr>
        <p:spPr>
          <a:xfrm>
            <a:off x="-2880000" y="881086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1. Vorsitzender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3D0805AD-410B-581A-4256-B3C8044BADAF}"/>
              </a:ext>
            </a:extLst>
          </p:cNvPr>
          <p:cNvSpPr txBox="1">
            <a:spLocks/>
          </p:cNvSpPr>
          <p:nvPr/>
        </p:nvSpPr>
        <p:spPr>
          <a:xfrm>
            <a:off x="-9000000" y="1406408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2. Vorsitzender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46A57627-868D-6333-EFEC-47AB78A4DDF5}"/>
              </a:ext>
            </a:extLst>
          </p:cNvPr>
          <p:cNvSpPr txBox="1">
            <a:spLocks/>
          </p:cNvSpPr>
          <p:nvPr/>
        </p:nvSpPr>
        <p:spPr>
          <a:xfrm>
            <a:off x="-9000000" y="190035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3. Vorsitzender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3004F86D-8FA4-1365-1001-DD1296942CE7}"/>
              </a:ext>
            </a:extLst>
          </p:cNvPr>
          <p:cNvSpPr txBox="1">
            <a:spLocks/>
          </p:cNvSpPr>
          <p:nvPr/>
        </p:nvSpPr>
        <p:spPr>
          <a:xfrm>
            <a:off x="-9000000" y="265106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Sportlicher 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Leiter_in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0FA1ED5F-9795-3061-144E-85DE94CF6C4A}"/>
              </a:ext>
            </a:extLst>
          </p:cNvPr>
          <p:cNvSpPr txBox="1">
            <a:spLocks/>
          </p:cNvSpPr>
          <p:nvPr/>
        </p:nvSpPr>
        <p:spPr>
          <a:xfrm>
            <a:off x="-9000000" y="3148589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Hauptkassier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C4D6A150-8F97-AAE4-F5E2-56C7AEBC38E9}"/>
              </a:ext>
            </a:extLst>
          </p:cNvPr>
          <p:cNvSpPr txBox="1">
            <a:spLocks/>
          </p:cNvSpPr>
          <p:nvPr/>
        </p:nvSpPr>
        <p:spPr>
          <a:xfrm>
            <a:off x="-9000000" y="3646115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Schriftführer</a:t>
            </a:r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CD553ACB-CEFC-D87A-781C-8374CC0596BF}"/>
              </a:ext>
            </a:extLst>
          </p:cNvPr>
          <p:cNvSpPr txBox="1">
            <a:spLocks/>
          </p:cNvSpPr>
          <p:nvPr/>
        </p:nvSpPr>
        <p:spPr>
          <a:xfrm>
            <a:off x="-9000000" y="4393243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Beisitzer/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Frauenbeauftragte_r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DF23004D-5D5F-9CC6-96B0-29E0AE9EE648}"/>
              </a:ext>
            </a:extLst>
          </p:cNvPr>
          <p:cNvSpPr txBox="1">
            <a:spLocks/>
          </p:cNvSpPr>
          <p:nvPr/>
        </p:nvSpPr>
        <p:spPr>
          <a:xfrm>
            <a:off x="-9000000" y="489240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Beisitzer_in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86037727-BC21-6A72-B721-501765D5E110}"/>
              </a:ext>
            </a:extLst>
          </p:cNvPr>
          <p:cNvSpPr txBox="1">
            <a:spLocks/>
          </p:cNvSpPr>
          <p:nvPr/>
        </p:nvSpPr>
        <p:spPr>
          <a:xfrm>
            <a:off x="-9000000" y="539156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A2D5A836-CFFE-E7AD-8C75-7A240947ABCA}"/>
              </a:ext>
            </a:extLst>
          </p:cNvPr>
          <p:cNvSpPr txBox="1">
            <a:spLocks/>
          </p:cNvSpPr>
          <p:nvPr/>
        </p:nvSpPr>
        <p:spPr>
          <a:xfrm>
            <a:off x="-9000000" y="589072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7BFE0F6-43AF-C2F8-C199-7AF2B7ACBFF6}"/>
              </a:ext>
            </a:extLst>
          </p:cNvPr>
          <p:cNvSpPr txBox="1">
            <a:spLocks/>
          </p:cNvSpPr>
          <p:nvPr/>
        </p:nvSpPr>
        <p:spPr>
          <a:xfrm>
            <a:off x="91536" y="1298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Wahlvorschläge</a:t>
            </a:r>
          </a:p>
        </p:txBody>
      </p:sp>
      <p:pic>
        <p:nvPicPr>
          <p:cNvPr id="5" name="Grafik 4" descr="Häkchen mit einfarbiger Füllung">
            <a:extLst>
              <a:ext uri="{FF2B5EF4-FFF2-40B4-BE49-F238E27FC236}">
                <a16:creationId xmlns:a16="http://schemas.microsoft.com/office/drawing/2014/main" id="{F04B502F-4255-2D31-4622-AE5231D398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277850" y="1198252"/>
            <a:ext cx="914400" cy="914400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8D5DF155-DB54-4F45-0ACB-BF3B6DB332F6}"/>
              </a:ext>
            </a:extLst>
          </p:cNvPr>
          <p:cNvSpPr txBox="1">
            <a:spLocks/>
          </p:cNvSpPr>
          <p:nvPr/>
        </p:nvSpPr>
        <p:spPr>
          <a:xfrm>
            <a:off x="193044" y="-4853421"/>
            <a:ext cx="1180591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Wahlen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315ACA48-56D8-60EB-F90A-0697877CCD85}"/>
              </a:ext>
            </a:extLst>
          </p:cNvPr>
          <p:cNvSpPr txBox="1">
            <a:spLocks/>
          </p:cNvSpPr>
          <p:nvPr/>
        </p:nvSpPr>
        <p:spPr>
          <a:xfrm>
            <a:off x="0" y="881086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Tobias Lindl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92ECF6C1-0E44-A245-22B8-16B66A36C973}"/>
              </a:ext>
            </a:extLst>
          </p:cNvPr>
          <p:cNvSpPr txBox="1">
            <a:spLocks/>
          </p:cNvSpPr>
          <p:nvPr/>
        </p:nvSpPr>
        <p:spPr>
          <a:xfrm>
            <a:off x="10839450" y="1343648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Benedict Schimmer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7F1937FA-ED5C-8A65-8B95-872728DA3B75}"/>
              </a:ext>
            </a:extLst>
          </p:cNvPr>
          <p:cNvSpPr txBox="1">
            <a:spLocks/>
          </p:cNvSpPr>
          <p:nvPr/>
        </p:nvSpPr>
        <p:spPr>
          <a:xfrm>
            <a:off x="10839450" y="183759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Felix 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Spreßler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D505371F-CF6B-3995-B0A1-B2846A0FC386}"/>
              </a:ext>
            </a:extLst>
          </p:cNvPr>
          <p:cNvSpPr txBox="1">
            <a:spLocks/>
          </p:cNvSpPr>
          <p:nvPr/>
        </p:nvSpPr>
        <p:spPr>
          <a:xfrm>
            <a:off x="10839450" y="258830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Sandra Dieling</a:t>
            </a: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C7C41CB3-B446-478D-088B-77B6BAF655BD}"/>
              </a:ext>
            </a:extLst>
          </p:cNvPr>
          <p:cNvSpPr txBox="1">
            <a:spLocks/>
          </p:cNvSpPr>
          <p:nvPr/>
        </p:nvSpPr>
        <p:spPr>
          <a:xfrm>
            <a:off x="10930986" y="3085829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Christoph Karl</a:t>
            </a:r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FA13D66A-92AD-90D7-BAA6-5ABB2B781BC5}"/>
              </a:ext>
            </a:extLst>
          </p:cNvPr>
          <p:cNvSpPr txBox="1">
            <a:spLocks/>
          </p:cNvSpPr>
          <p:nvPr/>
        </p:nvSpPr>
        <p:spPr>
          <a:xfrm>
            <a:off x="10839450" y="3583355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Christian Berthold</a:t>
            </a: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7947BC47-078F-AD4E-42D1-47470E348791}"/>
              </a:ext>
            </a:extLst>
          </p:cNvPr>
          <p:cNvSpPr txBox="1">
            <a:spLocks/>
          </p:cNvSpPr>
          <p:nvPr/>
        </p:nvSpPr>
        <p:spPr>
          <a:xfrm>
            <a:off x="10839450" y="4330483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Andrea Bauer</a:t>
            </a:r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1E939B7F-D4B4-F165-B218-F13152437C0E}"/>
              </a:ext>
            </a:extLst>
          </p:cNvPr>
          <p:cNvSpPr txBox="1">
            <a:spLocks/>
          </p:cNvSpPr>
          <p:nvPr/>
        </p:nvSpPr>
        <p:spPr>
          <a:xfrm>
            <a:off x="10839450" y="482964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Angela Feldner</a:t>
            </a:r>
          </a:p>
        </p:txBody>
      </p:sp>
      <p:sp>
        <p:nvSpPr>
          <p:cNvPr id="24" name="Titel 1">
            <a:extLst>
              <a:ext uri="{FF2B5EF4-FFF2-40B4-BE49-F238E27FC236}">
                <a16:creationId xmlns:a16="http://schemas.microsoft.com/office/drawing/2014/main" id="{3E1734B5-5D1A-320E-11F8-29775F1D215C}"/>
              </a:ext>
            </a:extLst>
          </p:cNvPr>
          <p:cNvSpPr txBox="1">
            <a:spLocks/>
          </p:cNvSpPr>
          <p:nvPr/>
        </p:nvSpPr>
        <p:spPr>
          <a:xfrm>
            <a:off x="10839450" y="532880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Christian Gugel</a:t>
            </a:r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EF844E5C-1FE5-F04B-0549-5AF92421A898}"/>
              </a:ext>
            </a:extLst>
          </p:cNvPr>
          <p:cNvSpPr txBox="1">
            <a:spLocks/>
          </p:cNvSpPr>
          <p:nvPr/>
        </p:nvSpPr>
        <p:spPr>
          <a:xfrm>
            <a:off x="10839450" y="582796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Bernhard Schimmer</a:t>
            </a:r>
          </a:p>
        </p:txBody>
      </p:sp>
    </p:spTree>
    <p:extLst>
      <p:ext uri="{BB962C8B-B14F-4D97-AF65-F5344CB8AC3E}">
        <p14:creationId xmlns:p14="http://schemas.microsoft.com/office/powerpoint/2010/main" val="21368877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0890C-7B53-7F7A-C882-A90766810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EF9552-00D9-57FD-9412-3CB0A284DD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9000000" y="480759"/>
            <a:ext cx="12192000" cy="690999"/>
          </a:xfrm>
        </p:spPr>
        <p:txBody>
          <a:bodyPr>
            <a:normAutofit/>
          </a:bodyPr>
          <a:lstStyle/>
          <a:p>
            <a:r>
              <a:rPr lang="de-DE" sz="2800" dirty="0">
                <a:solidFill>
                  <a:schemeClr val="bg1"/>
                </a:solidFill>
                <a:latin typeface="Aptos Black" panose="020B0004020202020204" pitchFamily="34" charset="0"/>
              </a:rPr>
              <a:t>Zu wählen sind…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DB871C66-8D92-E848-6C2E-B62C0316AFF8}"/>
              </a:ext>
            </a:extLst>
          </p:cNvPr>
          <p:cNvSpPr txBox="1">
            <a:spLocks/>
          </p:cNvSpPr>
          <p:nvPr/>
        </p:nvSpPr>
        <p:spPr>
          <a:xfrm>
            <a:off x="-2880000" y="881086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1. Vorsitzender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FD668DA7-6B33-467E-2FA6-9A72AD220D57}"/>
              </a:ext>
            </a:extLst>
          </p:cNvPr>
          <p:cNvSpPr txBox="1">
            <a:spLocks/>
          </p:cNvSpPr>
          <p:nvPr/>
        </p:nvSpPr>
        <p:spPr>
          <a:xfrm>
            <a:off x="-2880000" y="1375028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2. Vorsitzender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2C027C69-4A50-7200-AA60-45213E228306}"/>
              </a:ext>
            </a:extLst>
          </p:cNvPr>
          <p:cNvSpPr txBox="1">
            <a:spLocks/>
          </p:cNvSpPr>
          <p:nvPr/>
        </p:nvSpPr>
        <p:spPr>
          <a:xfrm>
            <a:off x="-9000000" y="190035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3. Vorsitzender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D9C2B4C3-A893-688A-6F15-C1766A8E44F8}"/>
              </a:ext>
            </a:extLst>
          </p:cNvPr>
          <p:cNvSpPr txBox="1">
            <a:spLocks/>
          </p:cNvSpPr>
          <p:nvPr/>
        </p:nvSpPr>
        <p:spPr>
          <a:xfrm>
            <a:off x="-9000000" y="265106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Sportlicher 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Leiter_in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A3A7CD86-E270-A004-93EA-0E4BEE4BCBFC}"/>
              </a:ext>
            </a:extLst>
          </p:cNvPr>
          <p:cNvSpPr txBox="1">
            <a:spLocks/>
          </p:cNvSpPr>
          <p:nvPr/>
        </p:nvSpPr>
        <p:spPr>
          <a:xfrm>
            <a:off x="-9000000" y="3148589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Hauptkassier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62A3C00A-9C87-9C88-9C75-61B16AA9D1A8}"/>
              </a:ext>
            </a:extLst>
          </p:cNvPr>
          <p:cNvSpPr txBox="1">
            <a:spLocks/>
          </p:cNvSpPr>
          <p:nvPr/>
        </p:nvSpPr>
        <p:spPr>
          <a:xfrm>
            <a:off x="-9000000" y="3646115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Schriftführer</a:t>
            </a:r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2EB7A0FA-214B-DD76-0A8B-9A43388C07C6}"/>
              </a:ext>
            </a:extLst>
          </p:cNvPr>
          <p:cNvSpPr txBox="1">
            <a:spLocks/>
          </p:cNvSpPr>
          <p:nvPr/>
        </p:nvSpPr>
        <p:spPr>
          <a:xfrm>
            <a:off x="-9000000" y="4393243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Beisitzer/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Frauenbeauftragte_r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D7A6A28C-240A-A0EC-0D2D-7BDA79363DAF}"/>
              </a:ext>
            </a:extLst>
          </p:cNvPr>
          <p:cNvSpPr txBox="1">
            <a:spLocks/>
          </p:cNvSpPr>
          <p:nvPr/>
        </p:nvSpPr>
        <p:spPr>
          <a:xfrm>
            <a:off x="-9000000" y="489240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Beisitzer_in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B05AE306-9EDF-B310-33F2-D06699EC76C4}"/>
              </a:ext>
            </a:extLst>
          </p:cNvPr>
          <p:cNvSpPr txBox="1">
            <a:spLocks/>
          </p:cNvSpPr>
          <p:nvPr/>
        </p:nvSpPr>
        <p:spPr>
          <a:xfrm>
            <a:off x="-9000000" y="539156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44D8191D-CC5F-3EB5-3562-30C44745A9CA}"/>
              </a:ext>
            </a:extLst>
          </p:cNvPr>
          <p:cNvSpPr txBox="1">
            <a:spLocks/>
          </p:cNvSpPr>
          <p:nvPr/>
        </p:nvSpPr>
        <p:spPr>
          <a:xfrm>
            <a:off x="-9000000" y="589072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C19D4760-556A-4051-2756-B4886D34A5FE}"/>
              </a:ext>
            </a:extLst>
          </p:cNvPr>
          <p:cNvSpPr txBox="1">
            <a:spLocks/>
          </p:cNvSpPr>
          <p:nvPr/>
        </p:nvSpPr>
        <p:spPr>
          <a:xfrm>
            <a:off x="91536" y="1298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Wahlvorschläge</a:t>
            </a:r>
          </a:p>
        </p:txBody>
      </p:sp>
      <p:pic>
        <p:nvPicPr>
          <p:cNvPr id="5" name="Grafik 4" descr="Häkchen mit einfarbiger Füllung">
            <a:extLst>
              <a:ext uri="{FF2B5EF4-FFF2-40B4-BE49-F238E27FC236}">
                <a16:creationId xmlns:a16="http://schemas.microsoft.com/office/drawing/2014/main" id="{3CEC294A-5FEE-46A8-A027-5CD8A12394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277850" y="1198252"/>
            <a:ext cx="914400" cy="914400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4592CBF3-B166-4705-EC1F-EB1276CDF761}"/>
              </a:ext>
            </a:extLst>
          </p:cNvPr>
          <p:cNvSpPr txBox="1">
            <a:spLocks/>
          </p:cNvSpPr>
          <p:nvPr/>
        </p:nvSpPr>
        <p:spPr>
          <a:xfrm>
            <a:off x="193044" y="-4853421"/>
            <a:ext cx="1180591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Wahlen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6438900E-DEC6-E3AF-AD85-3A2650C06E5B}"/>
              </a:ext>
            </a:extLst>
          </p:cNvPr>
          <p:cNvSpPr txBox="1">
            <a:spLocks/>
          </p:cNvSpPr>
          <p:nvPr/>
        </p:nvSpPr>
        <p:spPr>
          <a:xfrm>
            <a:off x="0" y="881086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Tobias Lindl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D3933665-038D-DB1D-8B2B-4DA80AB7CF59}"/>
              </a:ext>
            </a:extLst>
          </p:cNvPr>
          <p:cNvSpPr txBox="1">
            <a:spLocks/>
          </p:cNvSpPr>
          <p:nvPr/>
        </p:nvSpPr>
        <p:spPr>
          <a:xfrm>
            <a:off x="720000" y="1375028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Benedict Schimmer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83243AC2-DD18-9700-0D6B-70C9CB1A2031}"/>
              </a:ext>
            </a:extLst>
          </p:cNvPr>
          <p:cNvSpPr txBox="1">
            <a:spLocks/>
          </p:cNvSpPr>
          <p:nvPr/>
        </p:nvSpPr>
        <p:spPr>
          <a:xfrm>
            <a:off x="10839450" y="183759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Felix 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Spreßler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3282054C-7D0E-5054-6214-7D78D995698C}"/>
              </a:ext>
            </a:extLst>
          </p:cNvPr>
          <p:cNvSpPr txBox="1">
            <a:spLocks/>
          </p:cNvSpPr>
          <p:nvPr/>
        </p:nvSpPr>
        <p:spPr>
          <a:xfrm>
            <a:off x="10839450" y="258830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Sandra Dieling</a:t>
            </a: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366DA7F8-4D6F-37D6-5D09-128A88723104}"/>
              </a:ext>
            </a:extLst>
          </p:cNvPr>
          <p:cNvSpPr txBox="1">
            <a:spLocks/>
          </p:cNvSpPr>
          <p:nvPr/>
        </p:nvSpPr>
        <p:spPr>
          <a:xfrm>
            <a:off x="10930986" y="3085829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Christoph Karl</a:t>
            </a:r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7F2A020A-F330-3A97-B815-656723B0EA05}"/>
              </a:ext>
            </a:extLst>
          </p:cNvPr>
          <p:cNvSpPr txBox="1">
            <a:spLocks/>
          </p:cNvSpPr>
          <p:nvPr/>
        </p:nvSpPr>
        <p:spPr>
          <a:xfrm>
            <a:off x="10839450" y="3583355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Christian Berthold</a:t>
            </a: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A28B9FBB-F7A5-4F21-35D6-1981B309CE57}"/>
              </a:ext>
            </a:extLst>
          </p:cNvPr>
          <p:cNvSpPr txBox="1">
            <a:spLocks/>
          </p:cNvSpPr>
          <p:nvPr/>
        </p:nvSpPr>
        <p:spPr>
          <a:xfrm>
            <a:off x="10839450" y="4330483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Andrea Bauer</a:t>
            </a:r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191BA92F-7B87-84A7-33D9-AF657BE9C5B9}"/>
              </a:ext>
            </a:extLst>
          </p:cNvPr>
          <p:cNvSpPr txBox="1">
            <a:spLocks/>
          </p:cNvSpPr>
          <p:nvPr/>
        </p:nvSpPr>
        <p:spPr>
          <a:xfrm>
            <a:off x="10839450" y="482964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Angela Feldner</a:t>
            </a:r>
          </a:p>
        </p:txBody>
      </p:sp>
      <p:sp>
        <p:nvSpPr>
          <p:cNvPr id="24" name="Titel 1">
            <a:extLst>
              <a:ext uri="{FF2B5EF4-FFF2-40B4-BE49-F238E27FC236}">
                <a16:creationId xmlns:a16="http://schemas.microsoft.com/office/drawing/2014/main" id="{35D6057B-107C-BEDD-B7E9-B6C94B723F73}"/>
              </a:ext>
            </a:extLst>
          </p:cNvPr>
          <p:cNvSpPr txBox="1">
            <a:spLocks/>
          </p:cNvSpPr>
          <p:nvPr/>
        </p:nvSpPr>
        <p:spPr>
          <a:xfrm>
            <a:off x="10839450" y="532880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Christian Gugel</a:t>
            </a:r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D9B48782-6CBB-27C8-8350-8ED735F5373B}"/>
              </a:ext>
            </a:extLst>
          </p:cNvPr>
          <p:cNvSpPr txBox="1">
            <a:spLocks/>
          </p:cNvSpPr>
          <p:nvPr/>
        </p:nvSpPr>
        <p:spPr>
          <a:xfrm>
            <a:off x="10839450" y="582796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Bernhard Schimmer</a:t>
            </a:r>
          </a:p>
        </p:txBody>
      </p:sp>
    </p:spTree>
    <p:extLst>
      <p:ext uri="{BB962C8B-B14F-4D97-AF65-F5344CB8AC3E}">
        <p14:creationId xmlns:p14="http://schemas.microsoft.com/office/powerpoint/2010/main" val="4688746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38C4B-4674-D9E3-144A-49E62C06F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5626A9-AB7C-0420-823D-1E92694155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9000000" y="480759"/>
            <a:ext cx="12192000" cy="690999"/>
          </a:xfrm>
        </p:spPr>
        <p:txBody>
          <a:bodyPr>
            <a:normAutofit/>
          </a:bodyPr>
          <a:lstStyle/>
          <a:p>
            <a:r>
              <a:rPr lang="de-DE" sz="2800" dirty="0">
                <a:solidFill>
                  <a:schemeClr val="bg1"/>
                </a:solidFill>
                <a:latin typeface="Aptos Black" panose="020B0004020202020204" pitchFamily="34" charset="0"/>
              </a:rPr>
              <a:t>Zu wählen sind…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7EFC3C9A-DEAC-9A8D-058D-793B3A8DA34F}"/>
              </a:ext>
            </a:extLst>
          </p:cNvPr>
          <p:cNvSpPr txBox="1">
            <a:spLocks/>
          </p:cNvSpPr>
          <p:nvPr/>
        </p:nvSpPr>
        <p:spPr>
          <a:xfrm>
            <a:off x="-2880000" y="881086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1. Vorsitzender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63AF2E0E-32B7-BD5F-A5B0-BE3BBBDE16E0}"/>
              </a:ext>
            </a:extLst>
          </p:cNvPr>
          <p:cNvSpPr txBox="1">
            <a:spLocks/>
          </p:cNvSpPr>
          <p:nvPr/>
        </p:nvSpPr>
        <p:spPr>
          <a:xfrm>
            <a:off x="-2880000" y="1375028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2. Vorsitzender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DFF3521D-4130-E047-3890-D763858FCACB}"/>
              </a:ext>
            </a:extLst>
          </p:cNvPr>
          <p:cNvSpPr txBox="1">
            <a:spLocks/>
          </p:cNvSpPr>
          <p:nvPr/>
        </p:nvSpPr>
        <p:spPr>
          <a:xfrm>
            <a:off x="-2880000" y="186897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3. Vorsitzender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AC00B13D-2249-ABB8-711E-FB3FA0063320}"/>
              </a:ext>
            </a:extLst>
          </p:cNvPr>
          <p:cNvSpPr txBox="1">
            <a:spLocks/>
          </p:cNvSpPr>
          <p:nvPr/>
        </p:nvSpPr>
        <p:spPr>
          <a:xfrm>
            <a:off x="-9000000" y="265106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Sportlicher 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Leiter_in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44A521FD-BC88-28B3-7B23-E6E6688B943E}"/>
              </a:ext>
            </a:extLst>
          </p:cNvPr>
          <p:cNvSpPr txBox="1">
            <a:spLocks/>
          </p:cNvSpPr>
          <p:nvPr/>
        </p:nvSpPr>
        <p:spPr>
          <a:xfrm>
            <a:off x="-9000000" y="3148589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Hauptkassier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FD4AE85C-E842-3507-7F9E-734821DB0921}"/>
              </a:ext>
            </a:extLst>
          </p:cNvPr>
          <p:cNvSpPr txBox="1">
            <a:spLocks/>
          </p:cNvSpPr>
          <p:nvPr/>
        </p:nvSpPr>
        <p:spPr>
          <a:xfrm>
            <a:off x="-9000000" y="3646115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Schriftführer</a:t>
            </a:r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1D0610D2-7F2B-D351-A045-BC32B9E0193D}"/>
              </a:ext>
            </a:extLst>
          </p:cNvPr>
          <p:cNvSpPr txBox="1">
            <a:spLocks/>
          </p:cNvSpPr>
          <p:nvPr/>
        </p:nvSpPr>
        <p:spPr>
          <a:xfrm>
            <a:off x="-9000000" y="4393243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Beisitzer/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Frauenbeauftragte_r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2909F4FE-481F-ABCA-32DD-825FCB690CE2}"/>
              </a:ext>
            </a:extLst>
          </p:cNvPr>
          <p:cNvSpPr txBox="1">
            <a:spLocks/>
          </p:cNvSpPr>
          <p:nvPr/>
        </p:nvSpPr>
        <p:spPr>
          <a:xfrm>
            <a:off x="-9000000" y="489240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Beisitzer_in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9B5DA275-1D5F-2181-CC18-60EF1AD4A76F}"/>
              </a:ext>
            </a:extLst>
          </p:cNvPr>
          <p:cNvSpPr txBox="1">
            <a:spLocks/>
          </p:cNvSpPr>
          <p:nvPr/>
        </p:nvSpPr>
        <p:spPr>
          <a:xfrm>
            <a:off x="-9000000" y="539156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C6734370-BC9E-D5FE-DF74-97DDF2F3F75C}"/>
              </a:ext>
            </a:extLst>
          </p:cNvPr>
          <p:cNvSpPr txBox="1">
            <a:spLocks/>
          </p:cNvSpPr>
          <p:nvPr/>
        </p:nvSpPr>
        <p:spPr>
          <a:xfrm>
            <a:off x="-9000000" y="589072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3A363A10-CE55-2574-B3F5-5E4405B33F2B}"/>
              </a:ext>
            </a:extLst>
          </p:cNvPr>
          <p:cNvSpPr txBox="1">
            <a:spLocks/>
          </p:cNvSpPr>
          <p:nvPr/>
        </p:nvSpPr>
        <p:spPr>
          <a:xfrm>
            <a:off x="91536" y="1298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Wahlvorschläge</a:t>
            </a:r>
          </a:p>
        </p:txBody>
      </p:sp>
      <p:pic>
        <p:nvPicPr>
          <p:cNvPr id="5" name="Grafik 4" descr="Häkchen mit einfarbiger Füllung">
            <a:extLst>
              <a:ext uri="{FF2B5EF4-FFF2-40B4-BE49-F238E27FC236}">
                <a16:creationId xmlns:a16="http://schemas.microsoft.com/office/drawing/2014/main" id="{D7A47FF8-1DC8-8B44-3DE5-91283F5663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277850" y="1198252"/>
            <a:ext cx="914400" cy="914400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38E63FFF-9692-6354-66EC-DD6AD2E6F37C}"/>
              </a:ext>
            </a:extLst>
          </p:cNvPr>
          <p:cNvSpPr txBox="1">
            <a:spLocks/>
          </p:cNvSpPr>
          <p:nvPr/>
        </p:nvSpPr>
        <p:spPr>
          <a:xfrm>
            <a:off x="193044" y="-4853421"/>
            <a:ext cx="1180591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Wahlen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DC6722EF-1163-9000-266A-0EBC7D158931}"/>
              </a:ext>
            </a:extLst>
          </p:cNvPr>
          <p:cNvSpPr txBox="1">
            <a:spLocks/>
          </p:cNvSpPr>
          <p:nvPr/>
        </p:nvSpPr>
        <p:spPr>
          <a:xfrm>
            <a:off x="0" y="881086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Tobias Lindl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84D946FE-7A9F-A5B7-382B-BF28CB24A967}"/>
              </a:ext>
            </a:extLst>
          </p:cNvPr>
          <p:cNvSpPr txBox="1">
            <a:spLocks/>
          </p:cNvSpPr>
          <p:nvPr/>
        </p:nvSpPr>
        <p:spPr>
          <a:xfrm>
            <a:off x="720000" y="1375028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Benedict Schimmer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D038B501-5D38-FE55-A4E3-BC6FC0132A76}"/>
              </a:ext>
            </a:extLst>
          </p:cNvPr>
          <p:cNvSpPr txBox="1">
            <a:spLocks/>
          </p:cNvSpPr>
          <p:nvPr/>
        </p:nvSpPr>
        <p:spPr>
          <a:xfrm>
            <a:off x="180000" y="186897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Felix 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Spreßler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2B0A272E-D27C-3060-32B0-F07A4CD4E87E}"/>
              </a:ext>
            </a:extLst>
          </p:cNvPr>
          <p:cNvSpPr txBox="1">
            <a:spLocks/>
          </p:cNvSpPr>
          <p:nvPr/>
        </p:nvSpPr>
        <p:spPr>
          <a:xfrm>
            <a:off x="10839450" y="258830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Sandra Dieling</a:t>
            </a: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9B2B474E-9065-B02E-E57D-A729E27404E5}"/>
              </a:ext>
            </a:extLst>
          </p:cNvPr>
          <p:cNvSpPr txBox="1">
            <a:spLocks/>
          </p:cNvSpPr>
          <p:nvPr/>
        </p:nvSpPr>
        <p:spPr>
          <a:xfrm>
            <a:off x="10930986" y="3085829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Christoph Karl</a:t>
            </a:r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F4641EE5-182C-03C4-CED4-B4AE26C884BC}"/>
              </a:ext>
            </a:extLst>
          </p:cNvPr>
          <p:cNvSpPr txBox="1">
            <a:spLocks/>
          </p:cNvSpPr>
          <p:nvPr/>
        </p:nvSpPr>
        <p:spPr>
          <a:xfrm>
            <a:off x="10839450" y="3583355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Christian Berthold</a:t>
            </a: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2CA40B8B-A930-C9E7-805F-DE89825E0AAC}"/>
              </a:ext>
            </a:extLst>
          </p:cNvPr>
          <p:cNvSpPr txBox="1">
            <a:spLocks/>
          </p:cNvSpPr>
          <p:nvPr/>
        </p:nvSpPr>
        <p:spPr>
          <a:xfrm>
            <a:off x="10839450" y="4330483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Andrea Bauer</a:t>
            </a:r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D3FB225F-FD09-AB02-0B54-CE1DCF98FE3A}"/>
              </a:ext>
            </a:extLst>
          </p:cNvPr>
          <p:cNvSpPr txBox="1">
            <a:spLocks/>
          </p:cNvSpPr>
          <p:nvPr/>
        </p:nvSpPr>
        <p:spPr>
          <a:xfrm>
            <a:off x="10839450" y="482964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Angela Feldner</a:t>
            </a:r>
          </a:p>
        </p:txBody>
      </p:sp>
      <p:sp>
        <p:nvSpPr>
          <p:cNvPr id="24" name="Titel 1">
            <a:extLst>
              <a:ext uri="{FF2B5EF4-FFF2-40B4-BE49-F238E27FC236}">
                <a16:creationId xmlns:a16="http://schemas.microsoft.com/office/drawing/2014/main" id="{2CB2F621-99D1-DA0C-6623-D95B3B33AB12}"/>
              </a:ext>
            </a:extLst>
          </p:cNvPr>
          <p:cNvSpPr txBox="1">
            <a:spLocks/>
          </p:cNvSpPr>
          <p:nvPr/>
        </p:nvSpPr>
        <p:spPr>
          <a:xfrm>
            <a:off x="10839450" y="532880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Christian Gugel</a:t>
            </a:r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CF1907AE-C7D9-0126-9F1A-478E66DFBCEF}"/>
              </a:ext>
            </a:extLst>
          </p:cNvPr>
          <p:cNvSpPr txBox="1">
            <a:spLocks/>
          </p:cNvSpPr>
          <p:nvPr/>
        </p:nvSpPr>
        <p:spPr>
          <a:xfrm>
            <a:off x="10839450" y="582796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Bernhard Schimmer</a:t>
            </a:r>
          </a:p>
        </p:txBody>
      </p:sp>
    </p:spTree>
    <p:extLst>
      <p:ext uri="{BB962C8B-B14F-4D97-AF65-F5344CB8AC3E}">
        <p14:creationId xmlns:p14="http://schemas.microsoft.com/office/powerpoint/2010/main" val="29745642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1BEE1-B8D0-1298-F660-37E63F3D3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C2EEEF-60D2-49BF-7BD5-D2523D1A7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9000000" y="480759"/>
            <a:ext cx="12192000" cy="690999"/>
          </a:xfrm>
        </p:spPr>
        <p:txBody>
          <a:bodyPr>
            <a:normAutofit/>
          </a:bodyPr>
          <a:lstStyle/>
          <a:p>
            <a:r>
              <a:rPr lang="de-DE" sz="2800" dirty="0">
                <a:solidFill>
                  <a:schemeClr val="bg1"/>
                </a:solidFill>
                <a:latin typeface="Aptos Black" panose="020B0004020202020204" pitchFamily="34" charset="0"/>
              </a:rPr>
              <a:t>Zu wählen sind…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B4F25A10-E38C-DC29-43D5-337C485992E2}"/>
              </a:ext>
            </a:extLst>
          </p:cNvPr>
          <p:cNvSpPr txBox="1">
            <a:spLocks/>
          </p:cNvSpPr>
          <p:nvPr/>
        </p:nvSpPr>
        <p:spPr>
          <a:xfrm>
            <a:off x="-2880000" y="881086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1. Vorsitzender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E07E50E0-5827-9788-4557-D0838F194D7C}"/>
              </a:ext>
            </a:extLst>
          </p:cNvPr>
          <p:cNvSpPr txBox="1">
            <a:spLocks/>
          </p:cNvSpPr>
          <p:nvPr/>
        </p:nvSpPr>
        <p:spPr>
          <a:xfrm>
            <a:off x="-2880000" y="1375028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2. Vorsitzender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CE8B9E00-3D79-1726-75A0-81C611713CD1}"/>
              </a:ext>
            </a:extLst>
          </p:cNvPr>
          <p:cNvSpPr txBox="1">
            <a:spLocks/>
          </p:cNvSpPr>
          <p:nvPr/>
        </p:nvSpPr>
        <p:spPr>
          <a:xfrm>
            <a:off x="-2880000" y="186897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3. Vorsitzender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3BCE83FB-47FD-8796-EFF1-EF1F01254A6B}"/>
              </a:ext>
            </a:extLst>
          </p:cNvPr>
          <p:cNvSpPr txBox="1">
            <a:spLocks/>
          </p:cNvSpPr>
          <p:nvPr/>
        </p:nvSpPr>
        <p:spPr>
          <a:xfrm>
            <a:off x="-3420000" y="261968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Sportlicher 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Leiter_in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2E321A5C-58A7-A79C-2530-5DC18EB23041}"/>
              </a:ext>
            </a:extLst>
          </p:cNvPr>
          <p:cNvSpPr txBox="1">
            <a:spLocks/>
          </p:cNvSpPr>
          <p:nvPr/>
        </p:nvSpPr>
        <p:spPr>
          <a:xfrm>
            <a:off x="-9000000" y="3148589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Hauptkassier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D6434561-86C8-A15A-91C8-509AEF85BCB5}"/>
              </a:ext>
            </a:extLst>
          </p:cNvPr>
          <p:cNvSpPr txBox="1">
            <a:spLocks/>
          </p:cNvSpPr>
          <p:nvPr/>
        </p:nvSpPr>
        <p:spPr>
          <a:xfrm>
            <a:off x="-9000000" y="3646115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Schriftführer</a:t>
            </a:r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2D78B336-A797-95D0-1BCB-2FFBD08B11BB}"/>
              </a:ext>
            </a:extLst>
          </p:cNvPr>
          <p:cNvSpPr txBox="1">
            <a:spLocks/>
          </p:cNvSpPr>
          <p:nvPr/>
        </p:nvSpPr>
        <p:spPr>
          <a:xfrm>
            <a:off x="-9000000" y="4393243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Beisitzer/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Frauenbeauftragte_r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AE57EB97-0108-FF0D-19A6-02A380B0383B}"/>
              </a:ext>
            </a:extLst>
          </p:cNvPr>
          <p:cNvSpPr txBox="1">
            <a:spLocks/>
          </p:cNvSpPr>
          <p:nvPr/>
        </p:nvSpPr>
        <p:spPr>
          <a:xfrm>
            <a:off x="-9000000" y="489240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Beisitzer_in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29B9E8A9-916F-1583-9FBB-0CA390E81FA0}"/>
              </a:ext>
            </a:extLst>
          </p:cNvPr>
          <p:cNvSpPr txBox="1">
            <a:spLocks/>
          </p:cNvSpPr>
          <p:nvPr/>
        </p:nvSpPr>
        <p:spPr>
          <a:xfrm>
            <a:off x="-9000000" y="539156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9B5AE158-ECB3-33AC-E445-626EACE56E43}"/>
              </a:ext>
            </a:extLst>
          </p:cNvPr>
          <p:cNvSpPr txBox="1">
            <a:spLocks/>
          </p:cNvSpPr>
          <p:nvPr/>
        </p:nvSpPr>
        <p:spPr>
          <a:xfrm>
            <a:off x="-9000000" y="589072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70062B61-1A65-D3DA-4A11-3960F40DCB72}"/>
              </a:ext>
            </a:extLst>
          </p:cNvPr>
          <p:cNvSpPr txBox="1">
            <a:spLocks/>
          </p:cNvSpPr>
          <p:nvPr/>
        </p:nvSpPr>
        <p:spPr>
          <a:xfrm>
            <a:off x="91536" y="1298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Wahlvorschläge</a:t>
            </a:r>
          </a:p>
        </p:txBody>
      </p:sp>
      <p:pic>
        <p:nvPicPr>
          <p:cNvPr id="5" name="Grafik 4" descr="Häkchen mit einfarbiger Füllung">
            <a:extLst>
              <a:ext uri="{FF2B5EF4-FFF2-40B4-BE49-F238E27FC236}">
                <a16:creationId xmlns:a16="http://schemas.microsoft.com/office/drawing/2014/main" id="{9F97C7AE-D53E-1312-97FF-C863DB3106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277850" y="1198252"/>
            <a:ext cx="914400" cy="914400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9AFE722F-0D5F-BF26-D654-89D0F21BAF66}"/>
              </a:ext>
            </a:extLst>
          </p:cNvPr>
          <p:cNvSpPr txBox="1">
            <a:spLocks/>
          </p:cNvSpPr>
          <p:nvPr/>
        </p:nvSpPr>
        <p:spPr>
          <a:xfrm>
            <a:off x="193044" y="-4853421"/>
            <a:ext cx="1180591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Wahlen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AD83F27E-A42C-2FC2-33F8-8183BDC3D5B4}"/>
              </a:ext>
            </a:extLst>
          </p:cNvPr>
          <p:cNvSpPr txBox="1">
            <a:spLocks/>
          </p:cNvSpPr>
          <p:nvPr/>
        </p:nvSpPr>
        <p:spPr>
          <a:xfrm>
            <a:off x="0" y="881086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Tobias Lindl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148780BD-80F6-A37A-6CF7-F03AECD63591}"/>
              </a:ext>
            </a:extLst>
          </p:cNvPr>
          <p:cNvSpPr txBox="1">
            <a:spLocks/>
          </p:cNvSpPr>
          <p:nvPr/>
        </p:nvSpPr>
        <p:spPr>
          <a:xfrm>
            <a:off x="720000" y="1375028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Benedict Schimmer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CFD2FD69-D10F-1057-B9CE-57E1C8DC6834}"/>
              </a:ext>
            </a:extLst>
          </p:cNvPr>
          <p:cNvSpPr txBox="1">
            <a:spLocks/>
          </p:cNvSpPr>
          <p:nvPr/>
        </p:nvSpPr>
        <p:spPr>
          <a:xfrm>
            <a:off x="180000" y="186897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Felix 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Spreßler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7786C786-38CB-C983-B837-871D82DF0860}"/>
              </a:ext>
            </a:extLst>
          </p:cNvPr>
          <p:cNvSpPr txBox="1">
            <a:spLocks/>
          </p:cNvSpPr>
          <p:nvPr/>
        </p:nvSpPr>
        <p:spPr>
          <a:xfrm>
            <a:off x="216000" y="261968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Sandra Dieling</a:t>
            </a: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EDCAC47B-FF68-AC2E-7ABB-B5BFAF43AA72}"/>
              </a:ext>
            </a:extLst>
          </p:cNvPr>
          <p:cNvSpPr txBox="1">
            <a:spLocks/>
          </p:cNvSpPr>
          <p:nvPr/>
        </p:nvSpPr>
        <p:spPr>
          <a:xfrm>
            <a:off x="10930986" y="3085829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Christoph Karl</a:t>
            </a:r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020B4CE1-93C7-0950-890C-BF975BE0BE0B}"/>
              </a:ext>
            </a:extLst>
          </p:cNvPr>
          <p:cNvSpPr txBox="1">
            <a:spLocks/>
          </p:cNvSpPr>
          <p:nvPr/>
        </p:nvSpPr>
        <p:spPr>
          <a:xfrm>
            <a:off x="10839450" y="3583355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Christian Berthold</a:t>
            </a: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EBC594DF-B0DC-010B-51A0-5E01EDF50E00}"/>
              </a:ext>
            </a:extLst>
          </p:cNvPr>
          <p:cNvSpPr txBox="1">
            <a:spLocks/>
          </p:cNvSpPr>
          <p:nvPr/>
        </p:nvSpPr>
        <p:spPr>
          <a:xfrm>
            <a:off x="10839450" y="4330483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Andrea Bauer</a:t>
            </a:r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846538B3-C771-1260-701C-56D0B5C25B3A}"/>
              </a:ext>
            </a:extLst>
          </p:cNvPr>
          <p:cNvSpPr txBox="1">
            <a:spLocks/>
          </p:cNvSpPr>
          <p:nvPr/>
        </p:nvSpPr>
        <p:spPr>
          <a:xfrm>
            <a:off x="10839450" y="482964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Angela Feldner</a:t>
            </a:r>
          </a:p>
        </p:txBody>
      </p:sp>
      <p:sp>
        <p:nvSpPr>
          <p:cNvPr id="24" name="Titel 1">
            <a:extLst>
              <a:ext uri="{FF2B5EF4-FFF2-40B4-BE49-F238E27FC236}">
                <a16:creationId xmlns:a16="http://schemas.microsoft.com/office/drawing/2014/main" id="{540E489D-E8C4-A74E-DBAE-A0F233A40799}"/>
              </a:ext>
            </a:extLst>
          </p:cNvPr>
          <p:cNvSpPr txBox="1">
            <a:spLocks/>
          </p:cNvSpPr>
          <p:nvPr/>
        </p:nvSpPr>
        <p:spPr>
          <a:xfrm>
            <a:off x="10839450" y="532880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Christian Gugel</a:t>
            </a:r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1429DA71-0EA6-C31B-F79B-2B0B8A9AB53D}"/>
              </a:ext>
            </a:extLst>
          </p:cNvPr>
          <p:cNvSpPr txBox="1">
            <a:spLocks/>
          </p:cNvSpPr>
          <p:nvPr/>
        </p:nvSpPr>
        <p:spPr>
          <a:xfrm>
            <a:off x="10839450" y="582796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Bernhard Schimmer</a:t>
            </a:r>
          </a:p>
        </p:txBody>
      </p:sp>
    </p:spTree>
    <p:extLst>
      <p:ext uri="{BB962C8B-B14F-4D97-AF65-F5344CB8AC3E}">
        <p14:creationId xmlns:p14="http://schemas.microsoft.com/office/powerpoint/2010/main" val="6974742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1DA4D-8664-12B7-F92B-2120D9F6A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DE875C-14CD-F6A2-101E-AE9CAA764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9000000" y="480759"/>
            <a:ext cx="12192000" cy="690999"/>
          </a:xfrm>
        </p:spPr>
        <p:txBody>
          <a:bodyPr>
            <a:normAutofit/>
          </a:bodyPr>
          <a:lstStyle/>
          <a:p>
            <a:r>
              <a:rPr lang="de-DE" sz="2800" dirty="0">
                <a:solidFill>
                  <a:schemeClr val="bg1"/>
                </a:solidFill>
                <a:latin typeface="Aptos Black" panose="020B0004020202020204" pitchFamily="34" charset="0"/>
              </a:rPr>
              <a:t>Zu wählen sind…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57FBD31F-EE8F-73D7-07D4-503CE76F1B83}"/>
              </a:ext>
            </a:extLst>
          </p:cNvPr>
          <p:cNvSpPr txBox="1">
            <a:spLocks/>
          </p:cNvSpPr>
          <p:nvPr/>
        </p:nvSpPr>
        <p:spPr>
          <a:xfrm>
            <a:off x="-2880000" y="881086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1. Vorsitzender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2730C6B9-071F-BA55-7DF7-F8DDC86EC549}"/>
              </a:ext>
            </a:extLst>
          </p:cNvPr>
          <p:cNvSpPr txBox="1">
            <a:spLocks/>
          </p:cNvSpPr>
          <p:nvPr/>
        </p:nvSpPr>
        <p:spPr>
          <a:xfrm>
            <a:off x="-2880000" y="1375028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2. Vorsitzender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1182EA9C-A4A9-2A83-9858-F6EB23523562}"/>
              </a:ext>
            </a:extLst>
          </p:cNvPr>
          <p:cNvSpPr txBox="1">
            <a:spLocks/>
          </p:cNvSpPr>
          <p:nvPr/>
        </p:nvSpPr>
        <p:spPr>
          <a:xfrm>
            <a:off x="-2880000" y="186897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3. Vorsitzender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723289F0-3A7E-3E7F-FC35-B08AA2D333C2}"/>
              </a:ext>
            </a:extLst>
          </p:cNvPr>
          <p:cNvSpPr txBox="1">
            <a:spLocks/>
          </p:cNvSpPr>
          <p:nvPr/>
        </p:nvSpPr>
        <p:spPr>
          <a:xfrm>
            <a:off x="-3420000" y="261968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Sportlicher 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Leiter_in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933C3B56-4658-A4AB-80A8-2582348C8089}"/>
              </a:ext>
            </a:extLst>
          </p:cNvPr>
          <p:cNvSpPr txBox="1">
            <a:spLocks/>
          </p:cNvSpPr>
          <p:nvPr/>
        </p:nvSpPr>
        <p:spPr>
          <a:xfrm>
            <a:off x="-2772000" y="3117209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Hauptkassier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2EDB8C40-EECA-5353-939C-70BCBAE6A755}"/>
              </a:ext>
            </a:extLst>
          </p:cNvPr>
          <p:cNvSpPr txBox="1">
            <a:spLocks/>
          </p:cNvSpPr>
          <p:nvPr/>
        </p:nvSpPr>
        <p:spPr>
          <a:xfrm>
            <a:off x="-9000000" y="3646115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Schriftführer</a:t>
            </a:r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1C7EEB39-EC24-57C0-47DB-39D21E6EC846}"/>
              </a:ext>
            </a:extLst>
          </p:cNvPr>
          <p:cNvSpPr txBox="1">
            <a:spLocks/>
          </p:cNvSpPr>
          <p:nvPr/>
        </p:nvSpPr>
        <p:spPr>
          <a:xfrm>
            <a:off x="-9000000" y="4393243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Beisitzer/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Frauenbeauftragte_r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A7A02C6D-1D63-F992-95ED-BC04D5322583}"/>
              </a:ext>
            </a:extLst>
          </p:cNvPr>
          <p:cNvSpPr txBox="1">
            <a:spLocks/>
          </p:cNvSpPr>
          <p:nvPr/>
        </p:nvSpPr>
        <p:spPr>
          <a:xfrm>
            <a:off x="-9000000" y="489240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Beisitzer_in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38609BA6-EDD0-E363-B8EA-EF1B8F4BDEF1}"/>
              </a:ext>
            </a:extLst>
          </p:cNvPr>
          <p:cNvSpPr txBox="1">
            <a:spLocks/>
          </p:cNvSpPr>
          <p:nvPr/>
        </p:nvSpPr>
        <p:spPr>
          <a:xfrm>
            <a:off x="-9000000" y="539156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194E5ACD-14FA-AD8E-FFA9-CD1CC74E3415}"/>
              </a:ext>
            </a:extLst>
          </p:cNvPr>
          <p:cNvSpPr txBox="1">
            <a:spLocks/>
          </p:cNvSpPr>
          <p:nvPr/>
        </p:nvSpPr>
        <p:spPr>
          <a:xfrm>
            <a:off x="-9000000" y="589072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48A3DA75-69FF-F760-27AC-4CDF85C1EA6D}"/>
              </a:ext>
            </a:extLst>
          </p:cNvPr>
          <p:cNvSpPr txBox="1">
            <a:spLocks/>
          </p:cNvSpPr>
          <p:nvPr/>
        </p:nvSpPr>
        <p:spPr>
          <a:xfrm>
            <a:off x="91536" y="1298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Wahlvorschläge</a:t>
            </a:r>
          </a:p>
        </p:txBody>
      </p:sp>
      <p:pic>
        <p:nvPicPr>
          <p:cNvPr id="5" name="Grafik 4" descr="Häkchen mit einfarbiger Füllung">
            <a:extLst>
              <a:ext uri="{FF2B5EF4-FFF2-40B4-BE49-F238E27FC236}">
                <a16:creationId xmlns:a16="http://schemas.microsoft.com/office/drawing/2014/main" id="{D0ADE469-C82E-25C8-8793-F0981C923B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277850" y="1198252"/>
            <a:ext cx="914400" cy="914400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FD9B8F53-29D1-549D-298E-AFA8DE941F52}"/>
              </a:ext>
            </a:extLst>
          </p:cNvPr>
          <p:cNvSpPr txBox="1">
            <a:spLocks/>
          </p:cNvSpPr>
          <p:nvPr/>
        </p:nvSpPr>
        <p:spPr>
          <a:xfrm>
            <a:off x="193044" y="-4853421"/>
            <a:ext cx="1180591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Wahlen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15EA63A8-116A-C709-EE76-B80570697A6A}"/>
              </a:ext>
            </a:extLst>
          </p:cNvPr>
          <p:cNvSpPr txBox="1">
            <a:spLocks/>
          </p:cNvSpPr>
          <p:nvPr/>
        </p:nvSpPr>
        <p:spPr>
          <a:xfrm>
            <a:off x="0" y="881086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Tobias Lindl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A372370-8674-54E8-27C6-350A582762E3}"/>
              </a:ext>
            </a:extLst>
          </p:cNvPr>
          <p:cNvSpPr txBox="1">
            <a:spLocks/>
          </p:cNvSpPr>
          <p:nvPr/>
        </p:nvSpPr>
        <p:spPr>
          <a:xfrm>
            <a:off x="720000" y="1375028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Benedict Schimmer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03A77535-29B3-38EE-B167-48DDD0B75A3F}"/>
              </a:ext>
            </a:extLst>
          </p:cNvPr>
          <p:cNvSpPr txBox="1">
            <a:spLocks/>
          </p:cNvSpPr>
          <p:nvPr/>
        </p:nvSpPr>
        <p:spPr>
          <a:xfrm>
            <a:off x="180000" y="186897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Felix 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Spreßler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3D9E808F-BFCF-2564-B397-8F735E101935}"/>
              </a:ext>
            </a:extLst>
          </p:cNvPr>
          <p:cNvSpPr txBox="1">
            <a:spLocks/>
          </p:cNvSpPr>
          <p:nvPr/>
        </p:nvSpPr>
        <p:spPr>
          <a:xfrm>
            <a:off x="216000" y="261968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Sandra Dieling</a:t>
            </a: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DEFA323F-E66A-7F1C-7B4A-4FAF7CE0CA9B}"/>
              </a:ext>
            </a:extLst>
          </p:cNvPr>
          <p:cNvSpPr txBox="1">
            <a:spLocks/>
          </p:cNvSpPr>
          <p:nvPr/>
        </p:nvSpPr>
        <p:spPr>
          <a:xfrm>
            <a:off x="216000" y="3117209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Christoph Karl</a:t>
            </a:r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D9D5E8F2-B9ED-3678-3B2A-FE77716D265C}"/>
              </a:ext>
            </a:extLst>
          </p:cNvPr>
          <p:cNvSpPr txBox="1">
            <a:spLocks/>
          </p:cNvSpPr>
          <p:nvPr/>
        </p:nvSpPr>
        <p:spPr>
          <a:xfrm>
            <a:off x="10839450" y="3583355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Christian Berthold</a:t>
            </a: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230307D8-82EB-0DF9-0959-18F86AC739CF}"/>
              </a:ext>
            </a:extLst>
          </p:cNvPr>
          <p:cNvSpPr txBox="1">
            <a:spLocks/>
          </p:cNvSpPr>
          <p:nvPr/>
        </p:nvSpPr>
        <p:spPr>
          <a:xfrm>
            <a:off x="10839450" y="4330483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Andrea Bauer</a:t>
            </a:r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D11E20DF-70E5-FEBA-5A7F-368E3E989333}"/>
              </a:ext>
            </a:extLst>
          </p:cNvPr>
          <p:cNvSpPr txBox="1">
            <a:spLocks/>
          </p:cNvSpPr>
          <p:nvPr/>
        </p:nvSpPr>
        <p:spPr>
          <a:xfrm>
            <a:off x="10839450" y="482964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Angela Feldner</a:t>
            </a:r>
          </a:p>
        </p:txBody>
      </p:sp>
      <p:sp>
        <p:nvSpPr>
          <p:cNvPr id="24" name="Titel 1">
            <a:extLst>
              <a:ext uri="{FF2B5EF4-FFF2-40B4-BE49-F238E27FC236}">
                <a16:creationId xmlns:a16="http://schemas.microsoft.com/office/drawing/2014/main" id="{AEA78FD1-3D5F-6849-BBDE-7D0114A7B3A9}"/>
              </a:ext>
            </a:extLst>
          </p:cNvPr>
          <p:cNvSpPr txBox="1">
            <a:spLocks/>
          </p:cNvSpPr>
          <p:nvPr/>
        </p:nvSpPr>
        <p:spPr>
          <a:xfrm>
            <a:off x="10839450" y="532880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Christian Gugel</a:t>
            </a:r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11237F4A-EF40-7C2D-A87A-7A0B4F035C98}"/>
              </a:ext>
            </a:extLst>
          </p:cNvPr>
          <p:cNvSpPr txBox="1">
            <a:spLocks/>
          </p:cNvSpPr>
          <p:nvPr/>
        </p:nvSpPr>
        <p:spPr>
          <a:xfrm>
            <a:off x="10839450" y="582796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Bernhard Schimmer</a:t>
            </a:r>
          </a:p>
        </p:txBody>
      </p:sp>
    </p:spTree>
    <p:extLst>
      <p:ext uri="{BB962C8B-B14F-4D97-AF65-F5344CB8AC3E}">
        <p14:creationId xmlns:p14="http://schemas.microsoft.com/office/powerpoint/2010/main" val="41424321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818E4-16C9-1DB3-D847-CE29ECEAE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28754B-4620-861F-7359-57C66BAF35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9000000" y="480759"/>
            <a:ext cx="12192000" cy="690999"/>
          </a:xfrm>
        </p:spPr>
        <p:txBody>
          <a:bodyPr>
            <a:normAutofit/>
          </a:bodyPr>
          <a:lstStyle/>
          <a:p>
            <a:r>
              <a:rPr lang="de-DE" sz="2800" dirty="0">
                <a:solidFill>
                  <a:schemeClr val="bg1"/>
                </a:solidFill>
                <a:latin typeface="Aptos Black" panose="020B0004020202020204" pitchFamily="34" charset="0"/>
              </a:rPr>
              <a:t>Zu wählen sind…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318F3C38-C6B2-3C2F-C9E4-ECF2623A20E0}"/>
              </a:ext>
            </a:extLst>
          </p:cNvPr>
          <p:cNvSpPr txBox="1">
            <a:spLocks/>
          </p:cNvSpPr>
          <p:nvPr/>
        </p:nvSpPr>
        <p:spPr>
          <a:xfrm>
            <a:off x="-2880000" y="881086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1. Vorsitzender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A39BD2A7-7F39-746F-5626-8E1A78CFACC7}"/>
              </a:ext>
            </a:extLst>
          </p:cNvPr>
          <p:cNvSpPr txBox="1">
            <a:spLocks/>
          </p:cNvSpPr>
          <p:nvPr/>
        </p:nvSpPr>
        <p:spPr>
          <a:xfrm>
            <a:off x="-2880000" y="1375028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2. Vorsitzender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9FFAFCA5-0459-B803-1B0F-5E1014F91C58}"/>
              </a:ext>
            </a:extLst>
          </p:cNvPr>
          <p:cNvSpPr txBox="1">
            <a:spLocks/>
          </p:cNvSpPr>
          <p:nvPr/>
        </p:nvSpPr>
        <p:spPr>
          <a:xfrm>
            <a:off x="-2880000" y="186897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3. Vorsitzender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F7ACDFD6-5C11-C9F6-DC72-D04D1849150B}"/>
              </a:ext>
            </a:extLst>
          </p:cNvPr>
          <p:cNvSpPr txBox="1">
            <a:spLocks/>
          </p:cNvSpPr>
          <p:nvPr/>
        </p:nvSpPr>
        <p:spPr>
          <a:xfrm>
            <a:off x="-3420000" y="261968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Sportlicher 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Leiter_in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C4D5F54B-D5F7-4590-3509-6E0150315933}"/>
              </a:ext>
            </a:extLst>
          </p:cNvPr>
          <p:cNvSpPr txBox="1">
            <a:spLocks/>
          </p:cNvSpPr>
          <p:nvPr/>
        </p:nvSpPr>
        <p:spPr>
          <a:xfrm>
            <a:off x="-2772000" y="3117209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Hauptkassier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0FECE47D-4E7B-5FF6-8C07-412C668F0A00}"/>
              </a:ext>
            </a:extLst>
          </p:cNvPr>
          <p:cNvSpPr txBox="1">
            <a:spLocks/>
          </p:cNvSpPr>
          <p:nvPr/>
        </p:nvSpPr>
        <p:spPr>
          <a:xfrm>
            <a:off x="-2736000" y="3614735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Schriftführer</a:t>
            </a:r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E6403D30-491D-B2D4-3C2E-0054C636248D}"/>
              </a:ext>
            </a:extLst>
          </p:cNvPr>
          <p:cNvSpPr txBox="1">
            <a:spLocks/>
          </p:cNvSpPr>
          <p:nvPr/>
        </p:nvSpPr>
        <p:spPr>
          <a:xfrm>
            <a:off x="-9000000" y="4393243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Beisitzer/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Frauenbeauftragte_r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498526A3-433D-BD6A-BC4C-6977272FD44B}"/>
              </a:ext>
            </a:extLst>
          </p:cNvPr>
          <p:cNvSpPr txBox="1">
            <a:spLocks/>
          </p:cNvSpPr>
          <p:nvPr/>
        </p:nvSpPr>
        <p:spPr>
          <a:xfrm>
            <a:off x="-9000000" y="489240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Beisitzer_in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DE64827E-3CE4-EB82-95F9-98610332FBC2}"/>
              </a:ext>
            </a:extLst>
          </p:cNvPr>
          <p:cNvSpPr txBox="1">
            <a:spLocks/>
          </p:cNvSpPr>
          <p:nvPr/>
        </p:nvSpPr>
        <p:spPr>
          <a:xfrm>
            <a:off x="-9000000" y="539156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028F1A00-8002-063E-EDA5-2661594390D9}"/>
              </a:ext>
            </a:extLst>
          </p:cNvPr>
          <p:cNvSpPr txBox="1">
            <a:spLocks/>
          </p:cNvSpPr>
          <p:nvPr/>
        </p:nvSpPr>
        <p:spPr>
          <a:xfrm>
            <a:off x="-9000000" y="589072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1F839EC4-4A36-0CAB-968D-5577A45D8714}"/>
              </a:ext>
            </a:extLst>
          </p:cNvPr>
          <p:cNvSpPr txBox="1">
            <a:spLocks/>
          </p:cNvSpPr>
          <p:nvPr/>
        </p:nvSpPr>
        <p:spPr>
          <a:xfrm>
            <a:off x="91536" y="1298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Wahlvorschläge</a:t>
            </a:r>
          </a:p>
        </p:txBody>
      </p:sp>
      <p:pic>
        <p:nvPicPr>
          <p:cNvPr id="5" name="Grafik 4" descr="Häkchen mit einfarbiger Füllung">
            <a:extLst>
              <a:ext uri="{FF2B5EF4-FFF2-40B4-BE49-F238E27FC236}">
                <a16:creationId xmlns:a16="http://schemas.microsoft.com/office/drawing/2014/main" id="{5563C519-B507-77C7-C701-B5697F194AB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277850" y="1198252"/>
            <a:ext cx="914400" cy="914400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55E976E3-1B77-1498-A42C-CA42D7E9B81B}"/>
              </a:ext>
            </a:extLst>
          </p:cNvPr>
          <p:cNvSpPr txBox="1">
            <a:spLocks/>
          </p:cNvSpPr>
          <p:nvPr/>
        </p:nvSpPr>
        <p:spPr>
          <a:xfrm>
            <a:off x="193044" y="-4853421"/>
            <a:ext cx="1180591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Wahlen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3A43E15A-CD53-81D1-6353-B3813AF701D8}"/>
              </a:ext>
            </a:extLst>
          </p:cNvPr>
          <p:cNvSpPr txBox="1">
            <a:spLocks/>
          </p:cNvSpPr>
          <p:nvPr/>
        </p:nvSpPr>
        <p:spPr>
          <a:xfrm>
            <a:off x="0" y="881086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Tobias Lindl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2772F16C-1685-A734-ABC8-36D676F40B85}"/>
              </a:ext>
            </a:extLst>
          </p:cNvPr>
          <p:cNvSpPr txBox="1">
            <a:spLocks/>
          </p:cNvSpPr>
          <p:nvPr/>
        </p:nvSpPr>
        <p:spPr>
          <a:xfrm>
            <a:off x="720000" y="1375028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Benedict Schimmer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9E94E528-E2D4-B1D6-1EDF-1A3F4F92E8C8}"/>
              </a:ext>
            </a:extLst>
          </p:cNvPr>
          <p:cNvSpPr txBox="1">
            <a:spLocks/>
          </p:cNvSpPr>
          <p:nvPr/>
        </p:nvSpPr>
        <p:spPr>
          <a:xfrm>
            <a:off x="180000" y="186897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Felix 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Spreßler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C97D7FFA-8C05-6477-C37E-A910F57531C5}"/>
              </a:ext>
            </a:extLst>
          </p:cNvPr>
          <p:cNvSpPr txBox="1">
            <a:spLocks/>
          </p:cNvSpPr>
          <p:nvPr/>
        </p:nvSpPr>
        <p:spPr>
          <a:xfrm>
            <a:off x="216000" y="261968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Sandra Dieling</a:t>
            </a: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95B18EB2-F2A3-CEEB-EBC3-D13BCC179C92}"/>
              </a:ext>
            </a:extLst>
          </p:cNvPr>
          <p:cNvSpPr txBox="1">
            <a:spLocks/>
          </p:cNvSpPr>
          <p:nvPr/>
        </p:nvSpPr>
        <p:spPr>
          <a:xfrm>
            <a:off x="216000" y="3117209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Christoph Karl</a:t>
            </a:r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0FB7C3E8-5653-1BBA-8425-22121898CDE0}"/>
              </a:ext>
            </a:extLst>
          </p:cNvPr>
          <p:cNvSpPr txBox="1">
            <a:spLocks/>
          </p:cNvSpPr>
          <p:nvPr/>
        </p:nvSpPr>
        <p:spPr>
          <a:xfrm>
            <a:off x="612000" y="3614735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Christian Berthold</a:t>
            </a: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578FF3BD-35D0-A2CB-6C26-248F68BC3F38}"/>
              </a:ext>
            </a:extLst>
          </p:cNvPr>
          <p:cNvSpPr txBox="1">
            <a:spLocks/>
          </p:cNvSpPr>
          <p:nvPr/>
        </p:nvSpPr>
        <p:spPr>
          <a:xfrm>
            <a:off x="10839450" y="4330483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Andrea Bauer</a:t>
            </a:r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32D7DFBA-FE93-2ACC-CAF1-4A59B1BA3644}"/>
              </a:ext>
            </a:extLst>
          </p:cNvPr>
          <p:cNvSpPr txBox="1">
            <a:spLocks/>
          </p:cNvSpPr>
          <p:nvPr/>
        </p:nvSpPr>
        <p:spPr>
          <a:xfrm>
            <a:off x="10839450" y="482964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Angela Feldner</a:t>
            </a:r>
          </a:p>
        </p:txBody>
      </p:sp>
      <p:sp>
        <p:nvSpPr>
          <p:cNvPr id="24" name="Titel 1">
            <a:extLst>
              <a:ext uri="{FF2B5EF4-FFF2-40B4-BE49-F238E27FC236}">
                <a16:creationId xmlns:a16="http://schemas.microsoft.com/office/drawing/2014/main" id="{26FCA0ED-C9D8-739E-D524-621CD6105912}"/>
              </a:ext>
            </a:extLst>
          </p:cNvPr>
          <p:cNvSpPr txBox="1">
            <a:spLocks/>
          </p:cNvSpPr>
          <p:nvPr/>
        </p:nvSpPr>
        <p:spPr>
          <a:xfrm>
            <a:off x="10839450" y="532880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Christian Gugel</a:t>
            </a:r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66746EFD-111E-0D88-1824-C673BC3CB304}"/>
              </a:ext>
            </a:extLst>
          </p:cNvPr>
          <p:cNvSpPr txBox="1">
            <a:spLocks/>
          </p:cNvSpPr>
          <p:nvPr/>
        </p:nvSpPr>
        <p:spPr>
          <a:xfrm>
            <a:off x="10839450" y="582796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Bernhard Schimmer</a:t>
            </a:r>
          </a:p>
        </p:txBody>
      </p:sp>
      <p:pic>
        <p:nvPicPr>
          <p:cNvPr id="30" name="Grafik 29" descr="Ein Bild, das Person, Menschliches Gesicht, Kleidung, Lächeln enthält.&#10;&#10;KI-generierte Inhalte können fehlerhaft sein.">
            <a:extLst>
              <a:ext uri="{FF2B5EF4-FFF2-40B4-BE49-F238E27FC236}">
                <a16:creationId xmlns:a16="http://schemas.microsoft.com/office/drawing/2014/main" id="{3B910BC3-CD88-9AEF-2BA1-CEBFDA7545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8062" y="-4853421"/>
            <a:ext cx="2896877" cy="2896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511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1D81E-4892-E506-7599-D1D87D337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F6A09F-A6BC-38F3-2989-C838EC431F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9000000" y="480759"/>
            <a:ext cx="12192000" cy="690999"/>
          </a:xfrm>
        </p:spPr>
        <p:txBody>
          <a:bodyPr>
            <a:normAutofit/>
          </a:bodyPr>
          <a:lstStyle/>
          <a:p>
            <a:r>
              <a:rPr lang="de-DE" sz="2800" dirty="0">
                <a:solidFill>
                  <a:schemeClr val="bg1"/>
                </a:solidFill>
                <a:latin typeface="Aptos Black" panose="020B0004020202020204" pitchFamily="34" charset="0"/>
              </a:rPr>
              <a:t>Zu wählen sind…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717C22D-DC7B-19BC-9252-E18FDD26F4A0}"/>
              </a:ext>
            </a:extLst>
          </p:cNvPr>
          <p:cNvSpPr txBox="1">
            <a:spLocks/>
          </p:cNvSpPr>
          <p:nvPr/>
        </p:nvSpPr>
        <p:spPr>
          <a:xfrm>
            <a:off x="-2880000" y="881086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1. Vorsitzender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4C39EC6-2A70-5711-CCF1-4FA39D4E85C7}"/>
              </a:ext>
            </a:extLst>
          </p:cNvPr>
          <p:cNvSpPr txBox="1">
            <a:spLocks/>
          </p:cNvSpPr>
          <p:nvPr/>
        </p:nvSpPr>
        <p:spPr>
          <a:xfrm>
            <a:off x="-2880000" y="1375028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2. Vorsitzender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A13C68C0-0C60-1DC2-3E9F-29C003E05ACB}"/>
              </a:ext>
            </a:extLst>
          </p:cNvPr>
          <p:cNvSpPr txBox="1">
            <a:spLocks/>
          </p:cNvSpPr>
          <p:nvPr/>
        </p:nvSpPr>
        <p:spPr>
          <a:xfrm>
            <a:off x="-2880000" y="186897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3. Vorsitzender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FE33C2CE-C15F-91E6-6484-9B91F5F0BB5A}"/>
              </a:ext>
            </a:extLst>
          </p:cNvPr>
          <p:cNvSpPr txBox="1">
            <a:spLocks/>
          </p:cNvSpPr>
          <p:nvPr/>
        </p:nvSpPr>
        <p:spPr>
          <a:xfrm>
            <a:off x="-3420000" y="261968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Sportlicher 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Leiter_in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3DB5609A-ABAA-5281-2888-7029E6D72077}"/>
              </a:ext>
            </a:extLst>
          </p:cNvPr>
          <p:cNvSpPr txBox="1">
            <a:spLocks/>
          </p:cNvSpPr>
          <p:nvPr/>
        </p:nvSpPr>
        <p:spPr>
          <a:xfrm>
            <a:off x="-2772000" y="3117209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Hauptkassier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DB98A903-7BAA-657D-3AC0-DADC6A3E64A5}"/>
              </a:ext>
            </a:extLst>
          </p:cNvPr>
          <p:cNvSpPr txBox="1">
            <a:spLocks/>
          </p:cNvSpPr>
          <p:nvPr/>
        </p:nvSpPr>
        <p:spPr>
          <a:xfrm>
            <a:off x="-2736000" y="3614735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Schriftführer</a:t>
            </a:r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22B8497D-952A-92DD-9174-46681FD2C98D}"/>
              </a:ext>
            </a:extLst>
          </p:cNvPr>
          <p:cNvSpPr txBox="1">
            <a:spLocks/>
          </p:cNvSpPr>
          <p:nvPr/>
        </p:nvSpPr>
        <p:spPr>
          <a:xfrm>
            <a:off x="-3024000" y="4361863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Beisitzer/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Frauenbeauftragte_r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185C501D-62B8-75D3-DDA6-7CA59655C97B}"/>
              </a:ext>
            </a:extLst>
          </p:cNvPr>
          <p:cNvSpPr txBox="1">
            <a:spLocks/>
          </p:cNvSpPr>
          <p:nvPr/>
        </p:nvSpPr>
        <p:spPr>
          <a:xfrm>
            <a:off x="-9000000" y="489240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Beisitzer_in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20606A89-31D2-0C37-E5C3-C16E5ABF76C4}"/>
              </a:ext>
            </a:extLst>
          </p:cNvPr>
          <p:cNvSpPr txBox="1">
            <a:spLocks/>
          </p:cNvSpPr>
          <p:nvPr/>
        </p:nvSpPr>
        <p:spPr>
          <a:xfrm>
            <a:off x="-9000000" y="539156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7D6CD390-4E66-91A1-DF66-55E6CFCC6255}"/>
              </a:ext>
            </a:extLst>
          </p:cNvPr>
          <p:cNvSpPr txBox="1">
            <a:spLocks/>
          </p:cNvSpPr>
          <p:nvPr/>
        </p:nvSpPr>
        <p:spPr>
          <a:xfrm>
            <a:off x="-9000000" y="589072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C36D140F-A57A-5986-381D-C1C853044868}"/>
              </a:ext>
            </a:extLst>
          </p:cNvPr>
          <p:cNvSpPr txBox="1">
            <a:spLocks/>
          </p:cNvSpPr>
          <p:nvPr/>
        </p:nvSpPr>
        <p:spPr>
          <a:xfrm>
            <a:off x="91536" y="1298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Wahlvorschläge</a:t>
            </a:r>
          </a:p>
        </p:txBody>
      </p:sp>
      <p:pic>
        <p:nvPicPr>
          <p:cNvPr id="5" name="Grafik 4" descr="Häkchen mit einfarbiger Füllung">
            <a:extLst>
              <a:ext uri="{FF2B5EF4-FFF2-40B4-BE49-F238E27FC236}">
                <a16:creationId xmlns:a16="http://schemas.microsoft.com/office/drawing/2014/main" id="{97F84F33-C8CF-2723-F085-0AB9502CF5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277850" y="1198252"/>
            <a:ext cx="914400" cy="914400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1ED7491C-A2A1-04ED-3323-E212833A2EB7}"/>
              </a:ext>
            </a:extLst>
          </p:cNvPr>
          <p:cNvSpPr txBox="1">
            <a:spLocks/>
          </p:cNvSpPr>
          <p:nvPr/>
        </p:nvSpPr>
        <p:spPr>
          <a:xfrm>
            <a:off x="193044" y="-4853421"/>
            <a:ext cx="1180591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Wahlen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D1283B49-5820-F377-DC0B-FC4EC904D3C2}"/>
              </a:ext>
            </a:extLst>
          </p:cNvPr>
          <p:cNvSpPr txBox="1">
            <a:spLocks/>
          </p:cNvSpPr>
          <p:nvPr/>
        </p:nvSpPr>
        <p:spPr>
          <a:xfrm>
            <a:off x="0" y="881086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Tobias Lindl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79FEA657-C3E0-F1D0-E2D1-B55729C3DE6A}"/>
              </a:ext>
            </a:extLst>
          </p:cNvPr>
          <p:cNvSpPr txBox="1">
            <a:spLocks/>
          </p:cNvSpPr>
          <p:nvPr/>
        </p:nvSpPr>
        <p:spPr>
          <a:xfrm>
            <a:off x="720000" y="1375028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Benedict Schimmer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BC159F52-A0F7-C863-DF96-A8D9E069CE5F}"/>
              </a:ext>
            </a:extLst>
          </p:cNvPr>
          <p:cNvSpPr txBox="1">
            <a:spLocks/>
          </p:cNvSpPr>
          <p:nvPr/>
        </p:nvSpPr>
        <p:spPr>
          <a:xfrm>
            <a:off x="180000" y="186897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Felix 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Spreßler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3126EFC9-9AD5-4ECF-E17A-D14FB4137F12}"/>
              </a:ext>
            </a:extLst>
          </p:cNvPr>
          <p:cNvSpPr txBox="1">
            <a:spLocks/>
          </p:cNvSpPr>
          <p:nvPr/>
        </p:nvSpPr>
        <p:spPr>
          <a:xfrm>
            <a:off x="216000" y="261968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Sandra Dieling</a:t>
            </a: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EB632A3B-A0B4-3B52-F717-F93A0110ECB1}"/>
              </a:ext>
            </a:extLst>
          </p:cNvPr>
          <p:cNvSpPr txBox="1">
            <a:spLocks/>
          </p:cNvSpPr>
          <p:nvPr/>
        </p:nvSpPr>
        <p:spPr>
          <a:xfrm>
            <a:off x="216000" y="3117209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Christoph Karl</a:t>
            </a:r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84A716BC-0EF7-659A-E7D9-67A777C7BB3C}"/>
              </a:ext>
            </a:extLst>
          </p:cNvPr>
          <p:cNvSpPr txBox="1">
            <a:spLocks/>
          </p:cNvSpPr>
          <p:nvPr/>
        </p:nvSpPr>
        <p:spPr>
          <a:xfrm>
            <a:off x="612000" y="3614735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Christian Berthold</a:t>
            </a: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99BC70FB-DB65-318E-0D81-927E38EC954D}"/>
              </a:ext>
            </a:extLst>
          </p:cNvPr>
          <p:cNvSpPr txBox="1">
            <a:spLocks/>
          </p:cNvSpPr>
          <p:nvPr/>
        </p:nvSpPr>
        <p:spPr>
          <a:xfrm>
            <a:off x="1620000" y="4361863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Andrea Bauer</a:t>
            </a:r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E0288714-E667-99BA-D2DE-B0A0602EB558}"/>
              </a:ext>
            </a:extLst>
          </p:cNvPr>
          <p:cNvSpPr txBox="1">
            <a:spLocks/>
          </p:cNvSpPr>
          <p:nvPr/>
        </p:nvSpPr>
        <p:spPr>
          <a:xfrm>
            <a:off x="10839450" y="482964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Angela Feldner</a:t>
            </a:r>
          </a:p>
        </p:txBody>
      </p:sp>
      <p:sp>
        <p:nvSpPr>
          <p:cNvPr id="24" name="Titel 1">
            <a:extLst>
              <a:ext uri="{FF2B5EF4-FFF2-40B4-BE49-F238E27FC236}">
                <a16:creationId xmlns:a16="http://schemas.microsoft.com/office/drawing/2014/main" id="{61B0C7C7-97F8-9CD8-E935-A11202AD9F03}"/>
              </a:ext>
            </a:extLst>
          </p:cNvPr>
          <p:cNvSpPr txBox="1">
            <a:spLocks/>
          </p:cNvSpPr>
          <p:nvPr/>
        </p:nvSpPr>
        <p:spPr>
          <a:xfrm>
            <a:off x="10839450" y="532880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Christian Gugel</a:t>
            </a:r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0AF2BFAB-7F3C-13C6-B07D-DF338B37E6B5}"/>
              </a:ext>
            </a:extLst>
          </p:cNvPr>
          <p:cNvSpPr txBox="1">
            <a:spLocks/>
          </p:cNvSpPr>
          <p:nvPr/>
        </p:nvSpPr>
        <p:spPr>
          <a:xfrm>
            <a:off x="10839450" y="582796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Bernhard Schimmer</a:t>
            </a:r>
          </a:p>
        </p:txBody>
      </p:sp>
      <p:pic>
        <p:nvPicPr>
          <p:cNvPr id="30" name="Grafik 29" descr="Ein Bild, das Person, Menschliches Gesicht, Kleidung, Lächeln enthält.&#10;&#10;KI-generierte Inhalte können fehlerhaft sein.">
            <a:extLst>
              <a:ext uri="{FF2B5EF4-FFF2-40B4-BE49-F238E27FC236}">
                <a16:creationId xmlns:a16="http://schemas.microsoft.com/office/drawing/2014/main" id="{2C61AEE3-54FD-4770-128A-422C95F5AB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8062" y="-4853421"/>
            <a:ext cx="2896877" cy="2896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8311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589F02-2AFE-B298-CC2F-C659870F7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0030"/>
            <a:ext cx="12192000" cy="1325563"/>
          </a:xfrm>
        </p:spPr>
        <p:txBody>
          <a:bodyPr>
            <a:noAutofit/>
          </a:bodyPr>
          <a:lstStyle/>
          <a:p>
            <a:pPr algn="ctr"/>
            <a:b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r>
              <a:rPr lang="de-DE" sz="6600" dirty="0">
                <a:solidFill>
                  <a:schemeClr val="bg1"/>
                </a:solidFill>
                <a:latin typeface="Aptos Black" panose="020B0004020202020204" pitchFamily="34" charset="0"/>
              </a:rPr>
              <a:t>Begrüßung 1.Vorsitzender</a:t>
            </a:r>
            <a:b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b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Tobias Lindl</a:t>
            </a:r>
          </a:p>
        </p:txBody>
      </p:sp>
      <p:pic>
        <p:nvPicPr>
          <p:cNvPr id="4" name="Grafik 3" descr="Ein Bild, das Text, Logo, Symbol, Schrift enthält.&#10;&#10;KI-generierte Inhalte können fehlerhaft sein.">
            <a:extLst>
              <a:ext uri="{FF2B5EF4-FFF2-40B4-BE49-F238E27FC236}">
                <a16:creationId xmlns:a16="http://schemas.microsoft.com/office/drawing/2014/main" id="{62283777-D42A-1FF4-2F14-308BAA9A62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820" y="349781"/>
            <a:ext cx="812360" cy="898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94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F918A-3E13-794A-E0D7-E4930EE05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7D970A-3216-2843-CD38-A08AFDD17F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9000000" y="480759"/>
            <a:ext cx="12192000" cy="690999"/>
          </a:xfrm>
        </p:spPr>
        <p:txBody>
          <a:bodyPr>
            <a:normAutofit/>
          </a:bodyPr>
          <a:lstStyle/>
          <a:p>
            <a:r>
              <a:rPr lang="de-DE" sz="2800" dirty="0">
                <a:solidFill>
                  <a:schemeClr val="bg1"/>
                </a:solidFill>
                <a:latin typeface="Aptos Black" panose="020B0004020202020204" pitchFamily="34" charset="0"/>
              </a:rPr>
              <a:t>Zu wählen sind…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1FD5EEC9-4C25-5F89-928C-0233226E3616}"/>
              </a:ext>
            </a:extLst>
          </p:cNvPr>
          <p:cNvSpPr txBox="1">
            <a:spLocks/>
          </p:cNvSpPr>
          <p:nvPr/>
        </p:nvSpPr>
        <p:spPr>
          <a:xfrm>
            <a:off x="-2880000" y="881086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1. Vorsitzender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39D4F9B7-DFF5-3EE4-77F3-74D73998A887}"/>
              </a:ext>
            </a:extLst>
          </p:cNvPr>
          <p:cNvSpPr txBox="1">
            <a:spLocks/>
          </p:cNvSpPr>
          <p:nvPr/>
        </p:nvSpPr>
        <p:spPr>
          <a:xfrm>
            <a:off x="-2880000" y="1375028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2. Vorsitzender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A892A8F7-1CCE-0C05-FB3F-F32A7EC73D0B}"/>
              </a:ext>
            </a:extLst>
          </p:cNvPr>
          <p:cNvSpPr txBox="1">
            <a:spLocks/>
          </p:cNvSpPr>
          <p:nvPr/>
        </p:nvSpPr>
        <p:spPr>
          <a:xfrm>
            <a:off x="-2880000" y="186897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3. Vorsitzender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3E2CABC6-614D-7641-7290-0EE93393BB8B}"/>
              </a:ext>
            </a:extLst>
          </p:cNvPr>
          <p:cNvSpPr txBox="1">
            <a:spLocks/>
          </p:cNvSpPr>
          <p:nvPr/>
        </p:nvSpPr>
        <p:spPr>
          <a:xfrm>
            <a:off x="-3420000" y="261968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Sportlicher 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Leiter_in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6CCF67FA-A0E0-BA03-1FAB-ABAA1FA60504}"/>
              </a:ext>
            </a:extLst>
          </p:cNvPr>
          <p:cNvSpPr txBox="1">
            <a:spLocks/>
          </p:cNvSpPr>
          <p:nvPr/>
        </p:nvSpPr>
        <p:spPr>
          <a:xfrm>
            <a:off x="-2772000" y="3117209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Hauptkassier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1B3194BE-5EF2-AB1E-1597-A1345612A017}"/>
              </a:ext>
            </a:extLst>
          </p:cNvPr>
          <p:cNvSpPr txBox="1">
            <a:spLocks/>
          </p:cNvSpPr>
          <p:nvPr/>
        </p:nvSpPr>
        <p:spPr>
          <a:xfrm>
            <a:off x="-2736000" y="3614735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Schriftführer</a:t>
            </a:r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2A7C4EC6-64AF-4F90-DB31-9BF1A1C4E1A2}"/>
              </a:ext>
            </a:extLst>
          </p:cNvPr>
          <p:cNvSpPr txBox="1">
            <a:spLocks/>
          </p:cNvSpPr>
          <p:nvPr/>
        </p:nvSpPr>
        <p:spPr>
          <a:xfrm>
            <a:off x="-3024000" y="4361863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Beisitzer/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Frauenbeauftragte_r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057C7A7D-BBA1-5B0F-1FF5-1549CE794F07}"/>
              </a:ext>
            </a:extLst>
          </p:cNvPr>
          <p:cNvSpPr txBox="1">
            <a:spLocks/>
          </p:cNvSpPr>
          <p:nvPr/>
        </p:nvSpPr>
        <p:spPr>
          <a:xfrm>
            <a:off x="-2628000" y="486102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Beisitzer_in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82735061-17F7-BFF0-D048-285229621A25}"/>
              </a:ext>
            </a:extLst>
          </p:cNvPr>
          <p:cNvSpPr txBox="1">
            <a:spLocks/>
          </p:cNvSpPr>
          <p:nvPr/>
        </p:nvSpPr>
        <p:spPr>
          <a:xfrm>
            <a:off x="-2880000" y="7054104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35FE83D9-7E8A-4680-4CDF-18916DA1BF65}"/>
              </a:ext>
            </a:extLst>
          </p:cNvPr>
          <p:cNvSpPr txBox="1">
            <a:spLocks/>
          </p:cNvSpPr>
          <p:nvPr/>
        </p:nvSpPr>
        <p:spPr>
          <a:xfrm>
            <a:off x="-9000000" y="585934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902A7D1D-CEEC-7BD8-D55C-9F43510B3E50}"/>
              </a:ext>
            </a:extLst>
          </p:cNvPr>
          <p:cNvSpPr txBox="1">
            <a:spLocks/>
          </p:cNvSpPr>
          <p:nvPr/>
        </p:nvSpPr>
        <p:spPr>
          <a:xfrm>
            <a:off x="91536" y="1298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Wahlvorschläge</a:t>
            </a:r>
          </a:p>
        </p:txBody>
      </p:sp>
      <p:pic>
        <p:nvPicPr>
          <p:cNvPr id="5" name="Grafik 4" descr="Häkchen mit einfarbiger Füllung">
            <a:extLst>
              <a:ext uri="{FF2B5EF4-FFF2-40B4-BE49-F238E27FC236}">
                <a16:creationId xmlns:a16="http://schemas.microsoft.com/office/drawing/2014/main" id="{6F350503-20BD-5E4E-B04B-51B00A548B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277850" y="1198252"/>
            <a:ext cx="914400" cy="914400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A0FEEEB3-CDAD-5739-3440-FF43F27DE931}"/>
              </a:ext>
            </a:extLst>
          </p:cNvPr>
          <p:cNvSpPr txBox="1">
            <a:spLocks/>
          </p:cNvSpPr>
          <p:nvPr/>
        </p:nvSpPr>
        <p:spPr>
          <a:xfrm>
            <a:off x="193044" y="-4853421"/>
            <a:ext cx="1180591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Wahlen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B04BBEBE-12F6-93EB-252B-76A9EC52F6D6}"/>
              </a:ext>
            </a:extLst>
          </p:cNvPr>
          <p:cNvSpPr txBox="1">
            <a:spLocks/>
          </p:cNvSpPr>
          <p:nvPr/>
        </p:nvSpPr>
        <p:spPr>
          <a:xfrm>
            <a:off x="0" y="881086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Tobias Lindl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8175FE8B-3583-4F41-746C-2817C351ED58}"/>
              </a:ext>
            </a:extLst>
          </p:cNvPr>
          <p:cNvSpPr txBox="1">
            <a:spLocks/>
          </p:cNvSpPr>
          <p:nvPr/>
        </p:nvSpPr>
        <p:spPr>
          <a:xfrm>
            <a:off x="720000" y="1375028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Benedict Schimmer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112F0C81-F256-B33C-83CC-DD995D81FF4E}"/>
              </a:ext>
            </a:extLst>
          </p:cNvPr>
          <p:cNvSpPr txBox="1">
            <a:spLocks/>
          </p:cNvSpPr>
          <p:nvPr/>
        </p:nvSpPr>
        <p:spPr>
          <a:xfrm>
            <a:off x="180000" y="186897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Felix 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Spreßler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34081376-4711-E617-6014-BF2DF81E81AA}"/>
              </a:ext>
            </a:extLst>
          </p:cNvPr>
          <p:cNvSpPr txBox="1">
            <a:spLocks/>
          </p:cNvSpPr>
          <p:nvPr/>
        </p:nvSpPr>
        <p:spPr>
          <a:xfrm>
            <a:off x="216000" y="261968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Sandra Dieling</a:t>
            </a: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9D56135B-9CB8-AC5E-CE5D-3AAA5340018A}"/>
              </a:ext>
            </a:extLst>
          </p:cNvPr>
          <p:cNvSpPr txBox="1">
            <a:spLocks/>
          </p:cNvSpPr>
          <p:nvPr/>
        </p:nvSpPr>
        <p:spPr>
          <a:xfrm>
            <a:off x="216000" y="3117209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Christoph Karl</a:t>
            </a:r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DD3C677C-6832-C29D-1B32-BA9898EED415}"/>
              </a:ext>
            </a:extLst>
          </p:cNvPr>
          <p:cNvSpPr txBox="1">
            <a:spLocks/>
          </p:cNvSpPr>
          <p:nvPr/>
        </p:nvSpPr>
        <p:spPr>
          <a:xfrm>
            <a:off x="612000" y="3614735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Christian Berthold</a:t>
            </a: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B0B70051-7061-2B83-6C6C-E30309FE4414}"/>
              </a:ext>
            </a:extLst>
          </p:cNvPr>
          <p:cNvSpPr txBox="1">
            <a:spLocks/>
          </p:cNvSpPr>
          <p:nvPr/>
        </p:nvSpPr>
        <p:spPr>
          <a:xfrm>
            <a:off x="1620000" y="4361863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Andrea Bauer</a:t>
            </a:r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55D5D816-3E50-71A7-7F8D-03D65FC8554E}"/>
              </a:ext>
            </a:extLst>
          </p:cNvPr>
          <p:cNvSpPr txBox="1">
            <a:spLocks/>
          </p:cNvSpPr>
          <p:nvPr/>
        </p:nvSpPr>
        <p:spPr>
          <a:xfrm>
            <a:off x="1728000" y="486102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Angela Feldner</a:t>
            </a:r>
          </a:p>
        </p:txBody>
      </p:sp>
      <p:sp>
        <p:nvSpPr>
          <p:cNvPr id="24" name="Titel 1">
            <a:extLst>
              <a:ext uri="{FF2B5EF4-FFF2-40B4-BE49-F238E27FC236}">
                <a16:creationId xmlns:a16="http://schemas.microsoft.com/office/drawing/2014/main" id="{63581FAA-3F48-491F-8D64-747A541F5C7E}"/>
              </a:ext>
            </a:extLst>
          </p:cNvPr>
          <p:cNvSpPr txBox="1">
            <a:spLocks/>
          </p:cNvSpPr>
          <p:nvPr/>
        </p:nvSpPr>
        <p:spPr>
          <a:xfrm>
            <a:off x="1728000" y="7054104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Christian Gugel</a:t>
            </a:r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BFAC304E-5527-F937-9A9D-13F306C9862A}"/>
              </a:ext>
            </a:extLst>
          </p:cNvPr>
          <p:cNvSpPr txBox="1">
            <a:spLocks/>
          </p:cNvSpPr>
          <p:nvPr/>
        </p:nvSpPr>
        <p:spPr>
          <a:xfrm>
            <a:off x="10839450" y="585934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Bernhard Schimmer</a:t>
            </a:r>
          </a:p>
        </p:txBody>
      </p:sp>
      <p:pic>
        <p:nvPicPr>
          <p:cNvPr id="29" name="Grafik 28" descr="Ein Bild, das Menschliches Gesicht, Person, Kleidung, Lächeln enthält.&#10;&#10;KI-generierte Inhalte können fehlerhaft sein.">
            <a:extLst>
              <a:ext uri="{FF2B5EF4-FFF2-40B4-BE49-F238E27FC236}">
                <a16:creationId xmlns:a16="http://schemas.microsoft.com/office/drawing/2014/main" id="{D3AB4EAC-8644-78F3-BF1A-6775F8CD99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7850" y="9953156"/>
            <a:ext cx="2857499" cy="2857499"/>
          </a:xfrm>
          <a:prstGeom prst="rect">
            <a:avLst/>
          </a:prstGeom>
        </p:spPr>
      </p:pic>
      <p:pic>
        <p:nvPicPr>
          <p:cNvPr id="30" name="Grafik 29" descr="Ein Bild, das Person, Menschliches Gesicht, Kleidung, Lächeln enthält.&#10;&#10;KI-generierte Inhalte können fehlerhaft sein.">
            <a:extLst>
              <a:ext uri="{FF2B5EF4-FFF2-40B4-BE49-F238E27FC236}">
                <a16:creationId xmlns:a16="http://schemas.microsoft.com/office/drawing/2014/main" id="{E10B4EC5-2648-FBF3-5BEF-6BE0EF217B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8062" y="-4853421"/>
            <a:ext cx="2896877" cy="2896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7716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F29A3-2F1B-83F4-860D-289775886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87F49A-38C0-A3CE-3F39-06AC7D548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9000000" y="480759"/>
            <a:ext cx="12192000" cy="690999"/>
          </a:xfrm>
        </p:spPr>
        <p:txBody>
          <a:bodyPr>
            <a:normAutofit/>
          </a:bodyPr>
          <a:lstStyle/>
          <a:p>
            <a:r>
              <a:rPr lang="de-DE" sz="2800" dirty="0">
                <a:solidFill>
                  <a:schemeClr val="bg1"/>
                </a:solidFill>
                <a:latin typeface="Aptos Black" panose="020B0004020202020204" pitchFamily="34" charset="0"/>
              </a:rPr>
              <a:t>Zu wählen sind…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F5AABC8F-7304-F838-6D24-0720680C64C9}"/>
              </a:ext>
            </a:extLst>
          </p:cNvPr>
          <p:cNvSpPr txBox="1">
            <a:spLocks/>
          </p:cNvSpPr>
          <p:nvPr/>
        </p:nvSpPr>
        <p:spPr>
          <a:xfrm>
            <a:off x="-2880000" y="881086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1. Vorsitzender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4074D490-D31F-D511-0D09-1DF00BC89BF8}"/>
              </a:ext>
            </a:extLst>
          </p:cNvPr>
          <p:cNvSpPr txBox="1">
            <a:spLocks/>
          </p:cNvSpPr>
          <p:nvPr/>
        </p:nvSpPr>
        <p:spPr>
          <a:xfrm>
            <a:off x="-2880000" y="1375028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2. Vorsitzender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4600FE43-C2B0-11C7-3B56-B1498C255A5F}"/>
              </a:ext>
            </a:extLst>
          </p:cNvPr>
          <p:cNvSpPr txBox="1">
            <a:spLocks/>
          </p:cNvSpPr>
          <p:nvPr/>
        </p:nvSpPr>
        <p:spPr>
          <a:xfrm>
            <a:off x="-2880000" y="186897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3. Vorsitzender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E5C4037C-ADA0-7AB3-2ADE-2F8127920ABE}"/>
              </a:ext>
            </a:extLst>
          </p:cNvPr>
          <p:cNvSpPr txBox="1">
            <a:spLocks/>
          </p:cNvSpPr>
          <p:nvPr/>
        </p:nvSpPr>
        <p:spPr>
          <a:xfrm>
            <a:off x="-3420000" y="261968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Sportlicher 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Leiter_in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79A95EDA-2B02-DC4D-C4EB-52172EF842D1}"/>
              </a:ext>
            </a:extLst>
          </p:cNvPr>
          <p:cNvSpPr txBox="1">
            <a:spLocks/>
          </p:cNvSpPr>
          <p:nvPr/>
        </p:nvSpPr>
        <p:spPr>
          <a:xfrm>
            <a:off x="-2772000" y="3117209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Hauptkassier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0958097A-274E-916E-6214-08C95E57A320}"/>
              </a:ext>
            </a:extLst>
          </p:cNvPr>
          <p:cNvSpPr txBox="1">
            <a:spLocks/>
          </p:cNvSpPr>
          <p:nvPr/>
        </p:nvSpPr>
        <p:spPr>
          <a:xfrm>
            <a:off x="-2736000" y="3614735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Schriftführer</a:t>
            </a:r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4909CA1E-DE9F-7E2D-2902-E16C36132732}"/>
              </a:ext>
            </a:extLst>
          </p:cNvPr>
          <p:cNvSpPr txBox="1">
            <a:spLocks/>
          </p:cNvSpPr>
          <p:nvPr/>
        </p:nvSpPr>
        <p:spPr>
          <a:xfrm>
            <a:off x="-3024000" y="4361863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Beisitzer/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Frauenbeauftragte_r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ACC85ACC-AA10-386B-A379-A36FD18F4B44}"/>
              </a:ext>
            </a:extLst>
          </p:cNvPr>
          <p:cNvSpPr txBox="1">
            <a:spLocks/>
          </p:cNvSpPr>
          <p:nvPr/>
        </p:nvSpPr>
        <p:spPr>
          <a:xfrm>
            <a:off x="-2628000" y="486102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Beisitzer_in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D5148A2B-0A63-5827-3209-60F098AE5FD6}"/>
              </a:ext>
            </a:extLst>
          </p:cNvPr>
          <p:cNvSpPr txBox="1">
            <a:spLocks/>
          </p:cNvSpPr>
          <p:nvPr/>
        </p:nvSpPr>
        <p:spPr>
          <a:xfrm>
            <a:off x="-2880000" y="536018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5E47119A-006A-3127-BF09-058C684A9907}"/>
              </a:ext>
            </a:extLst>
          </p:cNvPr>
          <p:cNvSpPr txBox="1">
            <a:spLocks/>
          </p:cNvSpPr>
          <p:nvPr/>
        </p:nvSpPr>
        <p:spPr>
          <a:xfrm>
            <a:off x="-9000000" y="585934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E21C16B5-0B49-4C88-038D-71DA8BE0A9AC}"/>
              </a:ext>
            </a:extLst>
          </p:cNvPr>
          <p:cNvSpPr txBox="1">
            <a:spLocks/>
          </p:cNvSpPr>
          <p:nvPr/>
        </p:nvSpPr>
        <p:spPr>
          <a:xfrm>
            <a:off x="91536" y="1298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Wahlvorschläge</a:t>
            </a:r>
          </a:p>
        </p:txBody>
      </p:sp>
      <p:pic>
        <p:nvPicPr>
          <p:cNvPr id="5" name="Grafik 4" descr="Häkchen mit einfarbiger Füllung">
            <a:extLst>
              <a:ext uri="{FF2B5EF4-FFF2-40B4-BE49-F238E27FC236}">
                <a16:creationId xmlns:a16="http://schemas.microsoft.com/office/drawing/2014/main" id="{71D92420-30B5-AC7D-8459-3BD38C3A5CE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277850" y="1198252"/>
            <a:ext cx="914400" cy="914400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976AA102-6007-3AD3-A27E-6C8A222859E6}"/>
              </a:ext>
            </a:extLst>
          </p:cNvPr>
          <p:cNvSpPr txBox="1">
            <a:spLocks/>
          </p:cNvSpPr>
          <p:nvPr/>
        </p:nvSpPr>
        <p:spPr>
          <a:xfrm>
            <a:off x="193044" y="-4853421"/>
            <a:ext cx="1180591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Wahlen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34E4159C-D6C6-881D-8128-770833452AE1}"/>
              </a:ext>
            </a:extLst>
          </p:cNvPr>
          <p:cNvSpPr txBox="1">
            <a:spLocks/>
          </p:cNvSpPr>
          <p:nvPr/>
        </p:nvSpPr>
        <p:spPr>
          <a:xfrm>
            <a:off x="0" y="881086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Tobias Lindl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BB590FB3-97A6-04DE-8DE8-CCF0CC473D8A}"/>
              </a:ext>
            </a:extLst>
          </p:cNvPr>
          <p:cNvSpPr txBox="1">
            <a:spLocks/>
          </p:cNvSpPr>
          <p:nvPr/>
        </p:nvSpPr>
        <p:spPr>
          <a:xfrm>
            <a:off x="720000" y="1375028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Benedict Schimmer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703D2042-1CAB-C545-31AC-B3DB331305B6}"/>
              </a:ext>
            </a:extLst>
          </p:cNvPr>
          <p:cNvSpPr txBox="1">
            <a:spLocks/>
          </p:cNvSpPr>
          <p:nvPr/>
        </p:nvSpPr>
        <p:spPr>
          <a:xfrm>
            <a:off x="180000" y="186897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Felix 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Spreßler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D0201F5C-CD67-2643-3F1E-7F982DD079CC}"/>
              </a:ext>
            </a:extLst>
          </p:cNvPr>
          <p:cNvSpPr txBox="1">
            <a:spLocks/>
          </p:cNvSpPr>
          <p:nvPr/>
        </p:nvSpPr>
        <p:spPr>
          <a:xfrm>
            <a:off x="216000" y="261968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Sandra Dieling</a:t>
            </a: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EBE26F50-8BEE-D5EB-02FB-E042F62F0D6E}"/>
              </a:ext>
            </a:extLst>
          </p:cNvPr>
          <p:cNvSpPr txBox="1">
            <a:spLocks/>
          </p:cNvSpPr>
          <p:nvPr/>
        </p:nvSpPr>
        <p:spPr>
          <a:xfrm>
            <a:off x="216000" y="3117209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Christoph Karl</a:t>
            </a:r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C55DAA68-0309-1E2F-B834-3F46156E52A9}"/>
              </a:ext>
            </a:extLst>
          </p:cNvPr>
          <p:cNvSpPr txBox="1">
            <a:spLocks/>
          </p:cNvSpPr>
          <p:nvPr/>
        </p:nvSpPr>
        <p:spPr>
          <a:xfrm>
            <a:off x="612000" y="3614735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Christian Berthold</a:t>
            </a: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9AE23E07-79B4-051D-FACD-752B4F15D2FF}"/>
              </a:ext>
            </a:extLst>
          </p:cNvPr>
          <p:cNvSpPr txBox="1">
            <a:spLocks/>
          </p:cNvSpPr>
          <p:nvPr/>
        </p:nvSpPr>
        <p:spPr>
          <a:xfrm>
            <a:off x="1620000" y="4361863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Andrea Bauer</a:t>
            </a:r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831BC8CD-2F8D-1D01-D566-3373A425F232}"/>
              </a:ext>
            </a:extLst>
          </p:cNvPr>
          <p:cNvSpPr txBox="1">
            <a:spLocks/>
          </p:cNvSpPr>
          <p:nvPr/>
        </p:nvSpPr>
        <p:spPr>
          <a:xfrm>
            <a:off x="1728000" y="486102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Angela Feldner</a:t>
            </a:r>
          </a:p>
        </p:txBody>
      </p:sp>
      <p:sp>
        <p:nvSpPr>
          <p:cNvPr id="24" name="Titel 1">
            <a:extLst>
              <a:ext uri="{FF2B5EF4-FFF2-40B4-BE49-F238E27FC236}">
                <a16:creationId xmlns:a16="http://schemas.microsoft.com/office/drawing/2014/main" id="{A4E23D1E-F6A8-639B-AB75-1E70F5AE877E}"/>
              </a:ext>
            </a:extLst>
          </p:cNvPr>
          <p:cNvSpPr txBox="1">
            <a:spLocks/>
          </p:cNvSpPr>
          <p:nvPr/>
        </p:nvSpPr>
        <p:spPr>
          <a:xfrm>
            <a:off x="1728000" y="536018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Christian Gugel</a:t>
            </a:r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1D074156-F3B0-4815-F65C-8792AF006589}"/>
              </a:ext>
            </a:extLst>
          </p:cNvPr>
          <p:cNvSpPr txBox="1">
            <a:spLocks/>
          </p:cNvSpPr>
          <p:nvPr/>
        </p:nvSpPr>
        <p:spPr>
          <a:xfrm>
            <a:off x="10839450" y="585934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Bernhard Schimmer</a:t>
            </a:r>
          </a:p>
        </p:txBody>
      </p:sp>
      <p:pic>
        <p:nvPicPr>
          <p:cNvPr id="30" name="Grafik 29" descr="Ein Bild, das Person, Menschliches Gesicht, Kleidung, Lächeln enthält.&#10;&#10;KI-generierte Inhalte können fehlerhaft sein.">
            <a:extLst>
              <a:ext uri="{FF2B5EF4-FFF2-40B4-BE49-F238E27FC236}">
                <a16:creationId xmlns:a16="http://schemas.microsoft.com/office/drawing/2014/main" id="{95C25E73-952F-B38B-0B6F-AC4FA89C45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8062" y="-4853421"/>
            <a:ext cx="2896877" cy="2896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9783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D4094-5173-D479-DACA-6465E59B8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9D854F-7FD8-7FA3-2001-23067CBBCE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9000000" y="480759"/>
            <a:ext cx="12192000" cy="690999"/>
          </a:xfrm>
        </p:spPr>
        <p:txBody>
          <a:bodyPr>
            <a:normAutofit/>
          </a:bodyPr>
          <a:lstStyle/>
          <a:p>
            <a:r>
              <a:rPr lang="de-DE" sz="2800" dirty="0">
                <a:solidFill>
                  <a:schemeClr val="bg1"/>
                </a:solidFill>
                <a:latin typeface="Aptos Black" panose="020B0004020202020204" pitchFamily="34" charset="0"/>
              </a:rPr>
              <a:t>Zu wählen sind…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C6AAA284-8F7E-B002-901E-1CDEDFF602CE}"/>
              </a:ext>
            </a:extLst>
          </p:cNvPr>
          <p:cNvSpPr txBox="1">
            <a:spLocks/>
          </p:cNvSpPr>
          <p:nvPr/>
        </p:nvSpPr>
        <p:spPr>
          <a:xfrm>
            <a:off x="-2880000" y="881086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1. Vorsitzender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33D4F9C-DFF3-B049-83EE-31195E2838F9}"/>
              </a:ext>
            </a:extLst>
          </p:cNvPr>
          <p:cNvSpPr txBox="1">
            <a:spLocks/>
          </p:cNvSpPr>
          <p:nvPr/>
        </p:nvSpPr>
        <p:spPr>
          <a:xfrm>
            <a:off x="-2880000" y="1375028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2. Vorsitzender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4A82DFF2-504D-8D9C-5614-FAFC37EF844D}"/>
              </a:ext>
            </a:extLst>
          </p:cNvPr>
          <p:cNvSpPr txBox="1">
            <a:spLocks/>
          </p:cNvSpPr>
          <p:nvPr/>
        </p:nvSpPr>
        <p:spPr>
          <a:xfrm>
            <a:off x="-2880000" y="186897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3. Vorsitzender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DC5E3DFA-4735-2470-22B5-FFC6DA260464}"/>
              </a:ext>
            </a:extLst>
          </p:cNvPr>
          <p:cNvSpPr txBox="1">
            <a:spLocks/>
          </p:cNvSpPr>
          <p:nvPr/>
        </p:nvSpPr>
        <p:spPr>
          <a:xfrm>
            <a:off x="-3420000" y="261968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Sportlicher 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Leiter_in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1C6A4DD5-96BD-3D38-1E79-55435C4A8396}"/>
              </a:ext>
            </a:extLst>
          </p:cNvPr>
          <p:cNvSpPr txBox="1">
            <a:spLocks/>
          </p:cNvSpPr>
          <p:nvPr/>
        </p:nvSpPr>
        <p:spPr>
          <a:xfrm>
            <a:off x="-2772000" y="3117209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Hauptkassier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6DF5CA0C-1AC6-DF93-A2FA-8D989C7116AE}"/>
              </a:ext>
            </a:extLst>
          </p:cNvPr>
          <p:cNvSpPr txBox="1">
            <a:spLocks/>
          </p:cNvSpPr>
          <p:nvPr/>
        </p:nvSpPr>
        <p:spPr>
          <a:xfrm>
            <a:off x="-2736000" y="3614735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Schriftführer</a:t>
            </a:r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4514FA4F-5D8A-08A9-1402-3A5A2D8F63B2}"/>
              </a:ext>
            </a:extLst>
          </p:cNvPr>
          <p:cNvSpPr txBox="1">
            <a:spLocks/>
          </p:cNvSpPr>
          <p:nvPr/>
        </p:nvSpPr>
        <p:spPr>
          <a:xfrm>
            <a:off x="-3024000" y="4361863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Beisitzer/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Frauenbeauftragte_r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26B720DF-6396-F19E-28A1-252ED476E531}"/>
              </a:ext>
            </a:extLst>
          </p:cNvPr>
          <p:cNvSpPr txBox="1">
            <a:spLocks/>
          </p:cNvSpPr>
          <p:nvPr/>
        </p:nvSpPr>
        <p:spPr>
          <a:xfrm>
            <a:off x="-2628000" y="486102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Beisitzer_in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D2C3511C-126A-B898-FA3F-EBFA084999D2}"/>
              </a:ext>
            </a:extLst>
          </p:cNvPr>
          <p:cNvSpPr txBox="1">
            <a:spLocks/>
          </p:cNvSpPr>
          <p:nvPr/>
        </p:nvSpPr>
        <p:spPr>
          <a:xfrm>
            <a:off x="-2880000" y="536018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405C5CD8-41CD-4EC3-0DA0-D43EE24C35D3}"/>
              </a:ext>
            </a:extLst>
          </p:cNvPr>
          <p:cNvSpPr txBox="1">
            <a:spLocks/>
          </p:cNvSpPr>
          <p:nvPr/>
        </p:nvSpPr>
        <p:spPr>
          <a:xfrm>
            <a:off x="-2880000" y="585934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Beisitzer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0AE13060-FAC7-8D66-AEE0-EE1AADAFF3DF}"/>
              </a:ext>
            </a:extLst>
          </p:cNvPr>
          <p:cNvSpPr txBox="1">
            <a:spLocks/>
          </p:cNvSpPr>
          <p:nvPr/>
        </p:nvSpPr>
        <p:spPr>
          <a:xfrm>
            <a:off x="91536" y="1298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Wahlvorschläge</a:t>
            </a:r>
          </a:p>
        </p:txBody>
      </p:sp>
      <p:pic>
        <p:nvPicPr>
          <p:cNvPr id="5" name="Grafik 4" descr="Häkchen mit einfarbiger Füllung">
            <a:extLst>
              <a:ext uri="{FF2B5EF4-FFF2-40B4-BE49-F238E27FC236}">
                <a16:creationId xmlns:a16="http://schemas.microsoft.com/office/drawing/2014/main" id="{4A3ADEA1-BF33-958C-BD57-66BDDA33F0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277850" y="1198252"/>
            <a:ext cx="914400" cy="914400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8338EAB0-77EF-B741-5122-1E4A9916ADC8}"/>
              </a:ext>
            </a:extLst>
          </p:cNvPr>
          <p:cNvSpPr txBox="1">
            <a:spLocks/>
          </p:cNvSpPr>
          <p:nvPr/>
        </p:nvSpPr>
        <p:spPr>
          <a:xfrm>
            <a:off x="193044" y="-4853421"/>
            <a:ext cx="1180591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Wahlen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C84A29DD-E336-62CB-6322-C7102CC6ECBC}"/>
              </a:ext>
            </a:extLst>
          </p:cNvPr>
          <p:cNvSpPr txBox="1">
            <a:spLocks/>
          </p:cNvSpPr>
          <p:nvPr/>
        </p:nvSpPr>
        <p:spPr>
          <a:xfrm>
            <a:off x="0" y="881086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Tobias Lindl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28DF8321-F1AC-99DD-2B52-3B5056F35330}"/>
              </a:ext>
            </a:extLst>
          </p:cNvPr>
          <p:cNvSpPr txBox="1">
            <a:spLocks/>
          </p:cNvSpPr>
          <p:nvPr/>
        </p:nvSpPr>
        <p:spPr>
          <a:xfrm>
            <a:off x="720000" y="1375028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Benedict Schimmer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17ED1844-8170-14B3-0D66-F46325DE9051}"/>
              </a:ext>
            </a:extLst>
          </p:cNvPr>
          <p:cNvSpPr txBox="1">
            <a:spLocks/>
          </p:cNvSpPr>
          <p:nvPr/>
        </p:nvSpPr>
        <p:spPr>
          <a:xfrm>
            <a:off x="180000" y="1868970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Felix </a:t>
            </a:r>
            <a:r>
              <a:rPr lang="de-DE" sz="3200" dirty="0" err="1">
                <a:solidFill>
                  <a:schemeClr val="bg1"/>
                </a:solidFill>
                <a:latin typeface="Aptos Black" panose="020B0004020202020204" pitchFamily="34" charset="0"/>
              </a:rPr>
              <a:t>Spreßler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C41ED476-F9E8-1A89-3064-F2A3CA91DE96}"/>
              </a:ext>
            </a:extLst>
          </p:cNvPr>
          <p:cNvSpPr txBox="1">
            <a:spLocks/>
          </p:cNvSpPr>
          <p:nvPr/>
        </p:nvSpPr>
        <p:spPr>
          <a:xfrm>
            <a:off x="216000" y="261968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Sandra Dieling</a:t>
            </a: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22EEA060-CC1A-4CE5-67F0-0E6F1524531D}"/>
              </a:ext>
            </a:extLst>
          </p:cNvPr>
          <p:cNvSpPr txBox="1">
            <a:spLocks/>
          </p:cNvSpPr>
          <p:nvPr/>
        </p:nvSpPr>
        <p:spPr>
          <a:xfrm>
            <a:off x="216000" y="3117209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Christoph Karl</a:t>
            </a:r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DDEE4669-46E9-BABE-054B-2BFE982F4E5A}"/>
              </a:ext>
            </a:extLst>
          </p:cNvPr>
          <p:cNvSpPr txBox="1">
            <a:spLocks/>
          </p:cNvSpPr>
          <p:nvPr/>
        </p:nvSpPr>
        <p:spPr>
          <a:xfrm>
            <a:off x="612000" y="3614735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Christian Berthold</a:t>
            </a: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C1F61A93-BDAC-3AA9-5949-2D7EB65CFFEB}"/>
              </a:ext>
            </a:extLst>
          </p:cNvPr>
          <p:cNvSpPr txBox="1">
            <a:spLocks/>
          </p:cNvSpPr>
          <p:nvPr/>
        </p:nvSpPr>
        <p:spPr>
          <a:xfrm>
            <a:off x="1620000" y="4361863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Andrea Bauer</a:t>
            </a:r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61DB764C-F7A7-AEEB-E73E-24CFCE28549C}"/>
              </a:ext>
            </a:extLst>
          </p:cNvPr>
          <p:cNvSpPr txBox="1">
            <a:spLocks/>
          </p:cNvSpPr>
          <p:nvPr/>
        </p:nvSpPr>
        <p:spPr>
          <a:xfrm>
            <a:off x="1728000" y="4861022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Angela Feldner</a:t>
            </a:r>
          </a:p>
        </p:txBody>
      </p:sp>
      <p:sp>
        <p:nvSpPr>
          <p:cNvPr id="24" name="Titel 1">
            <a:extLst>
              <a:ext uri="{FF2B5EF4-FFF2-40B4-BE49-F238E27FC236}">
                <a16:creationId xmlns:a16="http://schemas.microsoft.com/office/drawing/2014/main" id="{594677B5-BB5B-E90A-5836-901B4AADE257}"/>
              </a:ext>
            </a:extLst>
          </p:cNvPr>
          <p:cNvSpPr txBox="1">
            <a:spLocks/>
          </p:cNvSpPr>
          <p:nvPr/>
        </p:nvSpPr>
        <p:spPr>
          <a:xfrm>
            <a:off x="1728000" y="536018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Christian Gugel</a:t>
            </a:r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9693C52B-64FC-0076-48AE-8AD2E4F150B4}"/>
              </a:ext>
            </a:extLst>
          </p:cNvPr>
          <p:cNvSpPr txBox="1">
            <a:spLocks/>
          </p:cNvSpPr>
          <p:nvPr/>
        </p:nvSpPr>
        <p:spPr>
          <a:xfrm>
            <a:off x="2160000" y="5859341"/>
            <a:ext cx="12192000" cy="690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Bernhard Schimmer</a:t>
            </a:r>
          </a:p>
        </p:txBody>
      </p:sp>
    </p:spTree>
    <p:extLst>
      <p:ext uri="{BB962C8B-B14F-4D97-AF65-F5344CB8AC3E}">
        <p14:creationId xmlns:p14="http://schemas.microsoft.com/office/powerpoint/2010/main" val="2140038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A17A7-12D6-2B0B-B08A-1C0B57095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Ein Bild, das Text, Grafiken, Schrift, Logo enthält.&#10;&#10;KI-generierte Inhalte können fehlerhaft sein.">
            <a:extLst>
              <a:ext uri="{FF2B5EF4-FFF2-40B4-BE49-F238E27FC236}">
                <a16:creationId xmlns:a16="http://schemas.microsoft.com/office/drawing/2014/main" id="{866BD72B-3CBE-BBA1-358A-10267244A68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084" y="3113363"/>
            <a:ext cx="3385830" cy="3744637"/>
          </a:xfrm>
          <a:prstGeom prst="rect">
            <a:avLst/>
          </a:prstGeom>
        </p:spPr>
      </p:pic>
      <p:pic>
        <p:nvPicPr>
          <p:cNvPr id="4" name="Grafik 3" descr="Kundenbewertung mit einfarbiger Füllung">
            <a:extLst>
              <a:ext uri="{FF2B5EF4-FFF2-40B4-BE49-F238E27FC236}">
                <a16:creationId xmlns:a16="http://schemas.microsoft.com/office/drawing/2014/main" id="{D3AB9B8B-FACC-2779-0967-55CAA53532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82885" y="2685141"/>
            <a:ext cx="3026229" cy="302622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8C89CE2-6422-3508-0792-C90DE6FE6D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56487"/>
            <a:ext cx="11805911" cy="2387600"/>
          </a:xfrm>
        </p:spPr>
        <p:txBody>
          <a:bodyPr>
            <a:normAutofit/>
          </a:bodyPr>
          <a:lstStyle/>
          <a:p>
            <a:r>
              <a:rPr lang="de-DE" sz="6600" dirty="0">
                <a:solidFill>
                  <a:schemeClr val="bg1"/>
                </a:solidFill>
                <a:latin typeface="Aptos Black" panose="020B0004020202020204" pitchFamily="34" charset="0"/>
              </a:rPr>
              <a:t>Verschiedenes und Anfragen</a:t>
            </a:r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1B39FF04-D208-8DD0-E968-951527C07839}"/>
              </a:ext>
            </a:extLst>
          </p:cNvPr>
          <p:cNvGrpSpPr/>
          <p:nvPr/>
        </p:nvGrpSpPr>
        <p:grpSpPr>
          <a:xfrm>
            <a:off x="1808869" y="444778"/>
            <a:ext cx="8574262" cy="613861"/>
            <a:chOff x="2364472" y="444778"/>
            <a:chExt cx="8574262" cy="613861"/>
          </a:xfrm>
        </p:grpSpPr>
        <p:pic>
          <p:nvPicPr>
            <p:cNvPr id="16" name="Grafik 15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404D3C25-D208-B0CF-5593-DEF05152AA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4472" y="444778"/>
              <a:ext cx="555041" cy="613861"/>
            </a:xfrm>
            <a:prstGeom prst="rect">
              <a:avLst/>
            </a:prstGeom>
          </p:spPr>
        </p:pic>
        <p:pic>
          <p:nvPicPr>
            <p:cNvPr id="3" name="Grafik 2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0DBB9E74-EB29-BF98-38D6-C23ECB83F1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0075" y="444778"/>
              <a:ext cx="555041" cy="613861"/>
            </a:xfrm>
            <a:prstGeom prst="rect">
              <a:avLst/>
            </a:prstGeom>
          </p:spPr>
        </p:pic>
        <p:pic>
          <p:nvPicPr>
            <p:cNvPr id="5" name="Grafik 4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574D3A34-DE2F-767A-A185-EA58E455D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5678" y="444778"/>
              <a:ext cx="555041" cy="613861"/>
            </a:xfrm>
            <a:prstGeom prst="rect">
              <a:avLst/>
            </a:prstGeom>
          </p:spPr>
        </p:pic>
        <p:pic>
          <p:nvPicPr>
            <p:cNvPr id="6" name="Grafik 5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243D06F1-CE0E-D177-0B30-22741ACE79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8631" y="444778"/>
              <a:ext cx="555041" cy="613861"/>
            </a:xfrm>
            <a:prstGeom prst="rect">
              <a:avLst/>
            </a:prstGeom>
          </p:spPr>
        </p:pic>
        <p:pic>
          <p:nvPicPr>
            <p:cNvPr id="7" name="Grafik 6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B18051DE-39EA-3FF2-BF65-513E50CA0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6884" y="444778"/>
              <a:ext cx="555041" cy="613861"/>
            </a:xfrm>
            <a:prstGeom prst="rect">
              <a:avLst/>
            </a:prstGeom>
          </p:spPr>
        </p:pic>
        <p:pic>
          <p:nvPicPr>
            <p:cNvPr id="8" name="Grafik 7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CBC80E84-8DC6-DCF9-58FD-F1F0050DEE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2487" y="444778"/>
              <a:ext cx="555041" cy="613861"/>
            </a:xfrm>
            <a:prstGeom prst="rect">
              <a:avLst/>
            </a:prstGeom>
          </p:spPr>
        </p:pic>
        <p:pic>
          <p:nvPicPr>
            <p:cNvPr id="14" name="Grafik 13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06119F71-5D82-EA87-1E6C-B35E2B6B14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38090" y="444778"/>
              <a:ext cx="555041" cy="613861"/>
            </a:xfrm>
            <a:prstGeom prst="rect">
              <a:avLst/>
            </a:prstGeom>
          </p:spPr>
        </p:pic>
        <p:pic>
          <p:nvPicPr>
            <p:cNvPr id="18" name="Grafik 17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860D8C02-F8E0-41A6-59D0-0749F1FB8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3693" y="444778"/>
              <a:ext cx="555041" cy="613861"/>
            </a:xfrm>
            <a:prstGeom prst="rect">
              <a:avLst/>
            </a:prstGeom>
          </p:spPr>
        </p:pic>
      </p:grpSp>
      <p:pic>
        <p:nvPicPr>
          <p:cNvPr id="10" name="Grafik 9">
            <a:extLst>
              <a:ext uri="{FF2B5EF4-FFF2-40B4-BE49-F238E27FC236}">
                <a16:creationId xmlns:a16="http://schemas.microsoft.com/office/drawing/2014/main" id="{42A11AC7-6D74-2223-86D3-088C8A0FDD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01167" y="1282700"/>
            <a:ext cx="3219450" cy="42926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80BCD7BD-4551-F635-120A-0CDE38A868BC}"/>
              </a:ext>
            </a:extLst>
          </p:cNvPr>
          <p:cNvSpPr txBox="1"/>
          <p:nvPr/>
        </p:nvSpPr>
        <p:spPr>
          <a:xfrm>
            <a:off x="12700000" y="2095500"/>
            <a:ext cx="3810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FC Böhmfeld Vereinskarte</a:t>
            </a:r>
          </a:p>
          <a:p>
            <a:endParaRPr lang="de-DE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de-DE" dirty="0">
                <a:solidFill>
                  <a:schemeClr val="bg1"/>
                </a:solidFill>
              </a:rPr>
              <a:t>1% des Einkaufswertes geht auf das Vereinskonto</a:t>
            </a:r>
          </a:p>
          <a:p>
            <a:pPr marL="285750" indent="-285750">
              <a:buFontTx/>
              <a:buChar char="-"/>
            </a:pPr>
            <a:r>
              <a:rPr lang="de-DE" dirty="0">
                <a:solidFill>
                  <a:schemeClr val="bg1"/>
                </a:solidFill>
              </a:rPr>
              <a:t>Einmal im Jahr wird das Konto an den Verein ausgeschüttet</a:t>
            </a:r>
          </a:p>
          <a:p>
            <a:pPr marL="285750" indent="-285750">
              <a:buFontTx/>
              <a:buChar char="-"/>
            </a:pPr>
            <a:endParaRPr lang="de-DE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de-DE" dirty="0">
                <a:solidFill>
                  <a:schemeClr val="bg1"/>
                </a:solidFill>
              </a:rPr>
              <a:t>Edeka-Märkte in Gaimersheim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de-DE" dirty="0">
                <a:solidFill>
                  <a:schemeClr val="bg1"/>
                </a:solidFill>
              </a:rPr>
              <a:t>       Dr.-Ludwig-Kraus-Straße 8-10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de-DE" dirty="0">
                <a:solidFill>
                  <a:schemeClr val="bg1"/>
                </a:solidFill>
              </a:rPr>
              <a:t>       </a:t>
            </a:r>
            <a:r>
              <a:rPr lang="de-DE" dirty="0" err="1">
                <a:solidFill>
                  <a:schemeClr val="bg1"/>
                </a:solidFill>
              </a:rPr>
              <a:t>Steinbruck</a:t>
            </a:r>
            <a:r>
              <a:rPr lang="de-DE" dirty="0">
                <a:solidFill>
                  <a:schemeClr val="bg1"/>
                </a:solidFill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3500581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83CD16-7757-7975-2C8E-186BF1263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Kundenbewertung mit einfarbiger Füllung">
            <a:extLst>
              <a:ext uri="{FF2B5EF4-FFF2-40B4-BE49-F238E27FC236}">
                <a16:creationId xmlns:a16="http://schemas.microsoft.com/office/drawing/2014/main" id="{2407706A-0EBD-E3F8-5C38-AF3CBAC232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17295" y="6858000"/>
            <a:ext cx="3026229" cy="302622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72BAC9E-493A-0547-60A2-A04476BEEE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813" y="-1688826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Verschiedenes und Anfragen</a:t>
            </a:r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798DDC1E-9251-B1D5-9F6E-9C755BFC3173}"/>
              </a:ext>
            </a:extLst>
          </p:cNvPr>
          <p:cNvGrpSpPr/>
          <p:nvPr/>
        </p:nvGrpSpPr>
        <p:grpSpPr>
          <a:xfrm>
            <a:off x="1948569" y="-801956"/>
            <a:ext cx="8574262" cy="613861"/>
            <a:chOff x="2364472" y="444778"/>
            <a:chExt cx="8574262" cy="613861"/>
          </a:xfrm>
        </p:grpSpPr>
        <p:pic>
          <p:nvPicPr>
            <p:cNvPr id="16" name="Grafik 15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F75D3C89-6A10-3F8D-608A-85449E5B8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4472" y="444778"/>
              <a:ext cx="555041" cy="613861"/>
            </a:xfrm>
            <a:prstGeom prst="rect">
              <a:avLst/>
            </a:prstGeom>
          </p:spPr>
        </p:pic>
        <p:pic>
          <p:nvPicPr>
            <p:cNvPr id="3" name="Grafik 2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B60B3279-8520-F2E8-9E67-9C454F8C9C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0075" y="444778"/>
              <a:ext cx="555041" cy="613861"/>
            </a:xfrm>
            <a:prstGeom prst="rect">
              <a:avLst/>
            </a:prstGeom>
          </p:spPr>
        </p:pic>
        <p:pic>
          <p:nvPicPr>
            <p:cNvPr id="5" name="Grafik 4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3F9F0542-8AC9-111B-C30C-64D98DB350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5678" y="444778"/>
              <a:ext cx="555041" cy="613861"/>
            </a:xfrm>
            <a:prstGeom prst="rect">
              <a:avLst/>
            </a:prstGeom>
          </p:spPr>
        </p:pic>
        <p:pic>
          <p:nvPicPr>
            <p:cNvPr id="6" name="Grafik 5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A82C99DA-D82B-7DE6-F25E-8246F161D2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8631" y="444778"/>
              <a:ext cx="555041" cy="613861"/>
            </a:xfrm>
            <a:prstGeom prst="rect">
              <a:avLst/>
            </a:prstGeom>
          </p:spPr>
        </p:pic>
        <p:pic>
          <p:nvPicPr>
            <p:cNvPr id="7" name="Grafik 6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54E896EF-6B8A-C807-EE4E-1C58DC8F88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6884" y="444778"/>
              <a:ext cx="555041" cy="613861"/>
            </a:xfrm>
            <a:prstGeom prst="rect">
              <a:avLst/>
            </a:prstGeom>
          </p:spPr>
        </p:pic>
        <p:pic>
          <p:nvPicPr>
            <p:cNvPr id="8" name="Grafik 7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A5FDF4D6-5ABB-21A2-90B0-6F057C11F9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2487" y="444778"/>
              <a:ext cx="555041" cy="613861"/>
            </a:xfrm>
            <a:prstGeom prst="rect">
              <a:avLst/>
            </a:prstGeom>
          </p:spPr>
        </p:pic>
        <p:pic>
          <p:nvPicPr>
            <p:cNvPr id="14" name="Grafik 13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8A63D565-3AFE-4890-6717-82D9435AED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38090" y="444778"/>
              <a:ext cx="555041" cy="613861"/>
            </a:xfrm>
            <a:prstGeom prst="rect">
              <a:avLst/>
            </a:prstGeom>
          </p:spPr>
        </p:pic>
        <p:pic>
          <p:nvPicPr>
            <p:cNvPr id="18" name="Grafik 17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817246E5-4434-212E-636F-A9E6071796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3693" y="444778"/>
              <a:ext cx="555041" cy="613861"/>
            </a:xfrm>
            <a:prstGeom prst="rect">
              <a:avLst/>
            </a:prstGeom>
          </p:spPr>
        </p:pic>
      </p:grpSp>
      <p:pic>
        <p:nvPicPr>
          <p:cNvPr id="11" name="Grafik 10">
            <a:extLst>
              <a:ext uri="{FF2B5EF4-FFF2-40B4-BE49-F238E27FC236}">
                <a16:creationId xmlns:a16="http://schemas.microsoft.com/office/drawing/2014/main" id="{CA21A964-20BB-52D3-C6EF-375FBC0A32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015" y="1085534"/>
            <a:ext cx="3624069" cy="4832092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85A33876-0998-6126-D181-C563C1BBA7BE}"/>
              </a:ext>
            </a:extLst>
          </p:cNvPr>
          <p:cNvSpPr txBox="1"/>
          <p:nvPr/>
        </p:nvSpPr>
        <p:spPr>
          <a:xfrm>
            <a:off x="4861708" y="1085534"/>
            <a:ext cx="733029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chemeClr val="bg1"/>
                </a:solidFill>
              </a:rPr>
              <a:t>FC Böhmfeld Vereinskarte</a:t>
            </a:r>
          </a:p>
          <a:p>
            <a:endParaRPr lang="de-DE" sz="2800" b="1" dirty="0">
              <a:solidFill>
                <a:schemeClr val="bg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de-DE" sz="2800" b="1" dirty="0">
                <a:solidFill>
                  <a:schemeClr val="bg1"/>
                </a:solidFill>
              </a:rPr>
              <a:t>1% des Einkaufswertes geht auf das Vereinskonto</a:t>
            </a:r>
          </a:p>
          <a:p>
            <a:pPr marL="285750" indent="-285750">
              <a:buFontTx/>
              <a:buChar char="-"/>
            </a:pPr>
            <a:endParaRPr lang="de-DE" sz="2800" b="1" dirty="0">
              <a:solidFill>
                <a:schemeClr val="bg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de-DE" sz="2800" b="1" dirty="0">
                <a:solidFill>
                  <a:schemeClr val="bg1"/>
                </a:solidFill>
              </a:rPr>
              <a:t>Einmal im Jahr wird das Konto an den Verein ausgeschüttet</a:t>
            </a:r>
          </a:p>
          <a:p>
            <a:pPr marL="285750" indent="-285750">
              <a:buFontTx/>
              <a:buChar char="-"/>
            </a:pPr>
            <a:endParaRPr lang="de-DE" sz="2800" b="1" dirty="0">
              <a:solidFill>
                <a:schemeClr val="bg1"/>
              </a:solidFill>
            </a:endParaRPr>
          </a:p>
          <a:p>
            <a:r>
              <a:rPr lang="de-DE" sz="2800" b="1" dirty="0">
                <a:solidFill>
                  <a:schemeClr val="bg1"/>
                </a:solidFill>
              </a:rPr>
              <a:t>           Edeka-Märkte in Gaimersheim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de-DE" sz="2800" b="1" dirty="0">
                <a:solidFill>
                  <a:schemeClr val="bg1"/>
                </a:solidFill>
              </a:rPr>
              <a:t>       Dr.-Ludwig-Kraus-Straße 8-10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de-DE" sz="2800" b="1" dirty="0">
                <a:solidFill>
                  <a:schemeClr val="bg1"/>
                </a:solidFill>
              </a:rPr>
              <a:t>       </a:t>
            </a:r>
            <a:r>
              <a:rPr lang="de-DE" sz="2800" b="1" dirty="0" err="1">
                <a:solidFill>
                  <a:schemeClr val="bg1"/>
                </a:solidFill>
              </a:rPr>
              <a:t>Steinbruck</a:t>
            </a:r>
            <a:r>
              <a:rPr lang="de-DE" sz="2800" b="1" dirty="0">
                <a:solidFill>
                  <a:schemeClr val="bg1"/>
                </a:solidFill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34903227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A3E74-75A8-2520-FA05-D4C36954C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5F19F2-999C-8A95-DCD4-27421E6CCC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4175479"/>
            <a:ext cx="11805911" cy="2387600"/>
          </a:xfrm>
        </p:spPr>
        <p:txBody>
          <a:bodyPr>
            <a:normAutofit fontScale="90000"/>
          </a:bodyPr>
          <a:lstStyle/>
          <a:p>
            <a:r>
              <a:rPr lang="de-DE" sz="67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ptos Black" panose="020B0004020202020204" pitchFamily="34" charset="0"/>
              </a:rPr>
              <a:t>Jahreshauptversammlung 2025</a:t>
            </a:r>
            <a:br>
              <a:rPr lang="de-DE" sz="4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ptos Black" panose="020B0004020202020204" pitchFamily="34" charset="0"/>
              </a:rPr>
            </a:br>
            <a:br>
              <a:rPr lang="de-DE" sz="4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ptos Black" panose="020B0004020202020204" pitchFamily="34" charset="0"/>
              </a:rPr>
            </a:br>
            <a:br>
              <a:rPr lang="de-DE" sz="4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ptos Black" panose="020B0004020202020204" pitchFamily="34" charset="0"/>
              </a:rPr>
            </a:br>
            <a:br>
              <a:rPr lang="de-DE" sz="4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ptos Black" panose="020B0004020202020204" pitchFamily="34" charset="0"/>
              </a:rPr>
            </a:br>
            <a:br>
              <a:rPr lang="de-DE" sz="4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ptos Black" panose="020B0004020202020204" pitchFamily="34" charset="0"/>
              </a:rPr>
            </a:br>
            <a:br>
              <a:rPr lang="de-DE" sz="4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ptos Black" panose="020B0004020202020204" pitchFamily="34" charset="0"/>
              </a:rPr>
            </a:br>
            <a:br>
              <a:rPr lang="de-DE" sz="4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ptos Black" panose="020B0004020202020204" pitchFamily="34" charset="0"/>
              </a:rPr>
            </a:br>
            <a:br>
              <a:rPr lang="de-DE" sz="4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ptos Black" panose="020B0004020202020204" pitchFamily="34" charset="0"/>
              </a:rPr>
            </a:br>
            <a:br>
              <a:rPr lang="de-DE" sz="4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ptos Black" panose="020B0004020202020204" pitchFamily="34" charset="0"/>
              </a:rPr>
            </a:br>
            <a:br>
              <a:rPr lang="de-DE" sz="4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ptos Black" panose="020B0004020202020204" pitchFamily="34" charset="0"/>
              </a:rPr>
            </a:br>
            <a:endParaRPr lang="de-DE" sz="4000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D82038EB-F79D-7D4F-8CE7-CCC1BABD4E58}"/>
              </a:ext>
            </a:extLst>
          </p:cNvPr>
          <p:cNvSpPr txBox="1">
            <a:spLocks/>
          </p:cNvSpPr>
          <p:nvPr/>
        </p:nvSpPr>
        <p:spPr>
          <a:xfrm>
            <a:off x="3904292" y="-747863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solidFill>
                  <a:schemeClr val="bg1"/>
                </a:solidFill>
              </a:rPr>
              <a:t>FC </a:t>
            </a:r>
            <a:r>
              <a:rPr lang="de-DE" sz="2800" dirty="0" err="1">
                <a:solidFill>
                  <a:schemeClr val="bg1"/>
                </a:solidFill>
              </a:rPr>
              <a:t>Böhmfeld</a:t>
            </a:r>
            <a:endParaRPr lang="de-DE" sz="2800" dirty="0">
              <a:solidFill>
                <a:schemeClr val="bg1"/>
              </a:solidFill>
            </a:endParaRPr>
          </a:p>
        </p:txBody>
      </p:sp>
      <p:pic>
        <p:nvPicPr>
          <p:cNvPr id="9" name="Grafik 8" descr="Ein Bild, das Text, Logo, Symbol, Schrift enthält.&#10;&#10;KI-generierte Inhalte können fehlerhaft sein.">
            <a:extLst>
              <a:ext uri="{FF2B5EF4-FFF2-40B4-BE49-F238E27FC236}">
                <a16:creationId xmlns:a16="http://schemas.microsoft.com/office/drawing/2014/main" id="{B077A42A-87EE-10F8-139B-FA3C62BC0B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438" y="1888744"/>
            <a:ext cx="3147034" cy="3480535"/>
          </a:xfrm>
          <a:prstGeom prst="rect">
            <a:avLst/>
          </a:prstGeom>
          <a:effectLst>
            <a:outerShdw blurRad="165100" sx="103000" sy="103000" algn="ctr" rotWithShape="0">
              <a:srgbClr val="FF0000"/>
            </a:outerShdw>
          </a:effec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FC2B4DE4-0C47-DDBD-DAF6-08D74192700A}"/>
              </a:ext>
            </a:extLst>
          </p:cNvPr>
          <p:cNvSpPr txBox="1"/>
          <p:nvPr/>
        </p:nvSpPr>
        <p:spPr>
          <a:xfrm>
            <a:off x="2495550" y="5639749"/>
            <a:ext cx="7200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</a:rPr>
              <a:t>Wir sagen Dankeschön!</a:t>
            </a:r>
          </a:p>
        </p:txBody>
      </p:sp>
    </p:spTree>
    <p:extLst>
      <p:ext uri="{BB962C8B-B14F-4D97-AF65-F5344CB8AC3E}">
        <p14:creationId xmlns:p14="http://schemas.microsoft.com/office/powerpoint/2010/main" val="22293881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97528-BD97-D940-0A63-1BBF1540D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DA8BCB-3CD4-5246-4C98-CC5A742EDC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4175479"/>
            <a:ext cx="11805911" cy="2387600"/>
          </a:xfrm>
        </p:spPr>
        <p:txBody>
          <a:bodyPr>
            <a:normAutofit fontScale="90000"/>
          </a:bodyPr>
          <a:lstStyle/>
          <a:p>
            <a:r>
              <a:rPr lang="de-DE" sz="67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ptos Black" panose="020B0004020202020204" pitchFamily="34" charset="0"/>
              </a:rPr>
              <a:t>Jahreshauptversammlung 2025</a:t>
            </a:r>
            <a:br>
              <a:rPr lang="de-DE" sz="4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ptos Black" panose="020B0004020202020204" pitchFamily="34" charset="0"/>
              </a:rPr>
            </a:br>
            <a:br>
              <a:rPr lang="de-DE" sz="4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ptos Black" panose="020B0004020202020204" pitchFamily="34" charset="0"/>
              </a:rPr>
            </a:br>
            <a:br>
              <a:rPr lang="de-DE" sz="4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ptos Black" panose="020B0004020202020204" pitchFamily="34" charset="0"/>
              </a:rPr>
            </a:br>
            <a:br>
              <a:rPr lang="de-DE" sz="4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ptos Black" panose="020B0004020202020204" pitchFamily="34" charset="0"/>
              </a:rPr>
            </a:br>
            <a:br>
              <a:rPr lang="de-DE" sz="4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ptos Black" panose="020B0004020202020204" pitchFamily="34" charset="0"/>
              </a:rPr>
            </a:br>
            <a:br>
              <a:rPr lang="de-DE" sz="4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ptos Black" panose="020B0004020202020204" pitchFamily="34" charset="0"/>
              </a:rPr>
            </a:br>
            <a:br>
              <a:rPr lang="de-DE" sz="4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ptos Black" panose="020B0004020202020204" pitchFamily="34" charset="0"/>
              </a:rPr>
            </a:br>
            <a:br>
              <a:rPr lang="de-DE" sz="4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ptos Black" panose="020B0004020202020204" pitchFamily="34" charset="0"/>
              </a:rPr>
            </a:br>
            <a:br>
              <a:rPr lang="de-DE" sz="4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ptos Black" panose="020B0004020202020204" pitchFamily="34" charset="0"/>
              </a:rPr>
            </a:br>
            <a:br>
              <a:rPr lang="de-DE" sz="4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ptos Black" panose="020B0004020202020204" pitchFamily="34" charset="0"/>
              </a:rPr>
            </a:br>
            <a:endParaRPr lang="de-DE" sz="4000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28F8C1ED-3674-A3F5-9198-471436BA38C6}"/>
              </a:ext>
            </a:extLst>
          </p:cNvPr>
          <p:cNvSpPr txBox="1">
            <a:spLocks/>
          </p:cNvSpPr>
          <p:nvPr/>
        </p:nvSpPr>
        <p:spPr>
          <a:xfrm>
            <a:off x="3904292" y="-747863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800" dirty="0">
                <a:solidFill>
                  <a:schemeClr val="bg1"/>
                </a:solidFill>
              </a:rPr>
              <a:t>FC </a:t>
            </a:r>
            <a:r>
              <a:rPr lang="de-DE" sz="2800" dirty="0" err="1">
                <a:solidFill>
                  <a:schemeClr val="bg1"/>
                </a:solidFill>
              </a:rPr>
              <a:t>Böhmfeld</a:t>
            </a:r>
            <a:endParaRPr lang="de-DE" sz="2800" dirty="0">
              <a:solidFill>
                <a:schemeClr val="bg1"/>
              </a:solidFill>
            </a:endParaRPr>
          </a:p>
        </p:txBody>
      </p:sp>
      <p:pic>
        <p:nvPicPr>
          <p:cNvPr id="9" name="Grafik 8" descr="Ein Bild, das Text, Logo, Symbol, Schrift enthält.&#10;&#10;KI-generierte Inhalte können fehlerhaft sein.">
            <a:extLst>
              <a:ext uri="{FF2B5EF4-FFF2-40B4-BE49-F238E27FC236}">
                <a16:creationId xmlns:a16="http://schemas.microsoft.com/office/drawing/2014/main" id="{085D8430-94FB-EBCC-2428-C592FA4F7A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438" y="1888744"/>
            <a:ext cx="3147034" cy="3480535"/>
          </a:xfrm>
          <a:prstGeom prst="rect">
            <a:avLst/>
          </a:prstGeom>
          <a:effectLst>
            <a:outerShdw blurRad="165100" sx="103000" sy="103000" algn="ctr" rotWithShape="0">
              <a:srgbClr val="FF0000"/>
            </a:outerShdw>
          </a:effec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E2052E68-00F5-FF5F-7067-023234449553}"/>
              </a:ext>
            </a:extLst>
          </p:cNvPr>
          <p:cNvSpPr txBox="1"/>
          <p:nvPr/>
        </p:nvSpPr>
        <p:spPr>
          <a:xfrm>
            <a:off x="2495549" y="7194349"/>
            <a:ext cx="7200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bg1"/>
                </a:solidFill>
              </a:rPr>
              <a:t>Wir sagen Dankeschön!</a:t>
            </a:r>
          </a:p>
        </p:txBody>
      </p:sp>
    </p:spTree>
    <p:extLst>
      <p:ext uri="{BB962C8B-B14F-4D97-AF65-F5344CB8AC3E}">
        <p14:creationId xmlns:p14="http://schemas.microsoft.com/office/powerpoint/2010/main" val="39703031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1343B6-C197-ADF1-2F7E-260EA2DAA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37E738-E751-60D4-1FA5-EF8077CB35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39711" y="1071007"/>
            <a:ext cx="9144000" cy="2387600"/>
          </a:xfrm>
        </p:spPr>
        <p:txBody>
          <a:bodyPr>
            <a:normAutofit/>
          </a:bodyPr>
          <a:lstStyle/>
          <a:p>
            <a:r>
              <a:rPr lang="de-DE" sz="4400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25400" sx="102000" sy="102000" algn="ctr" rotWithShape="0">
                    <a:prstClr val="black"/>
                  </a:outerShdw>
                </a:effectLst>
                <a:latin typeface="Aptos Black" panose="020B0004020202020204" pitchFamily="34" charset="0"/>
              </a:rPr>
              <a:t>Jahreshauptversammlung</a:t>
            </a:r>
            <a:r>
              <a:rPr lang="de-DE" sz="4400" dirty="0">
                <a:solidFill>
                  <a:schemeClr val="bg1"/>
                </a:solidFill>
                <a:effectLst>
                  <a:outerShdw blurRad="25400" sx="102000" sy="102000" algn="ctr" rotWithShape="0">
                    <a:prstClr val="black"/>
                  </a:outerShdw>
                </a:effectLst>
                <a:latin typeface="Aptos Black" panose="020B0004020202020204" pitchFamily="34" charset="0"/>
              </a:rPr>
              <a:t> 2025</a:t>
            </a:r>
          </a:p>
        </p:txBody>
      </p:sp>
      <p:sp>
        <p:nvSpPr>
          <p:cNvPr id="7" name="Bogen 6">
            <a:extLst>
              <a:ext uri="{FF2B5EF4-FFF2-40B4-BE49-F238E27FC236}">
                <a16:creationId xmlns:a16="http://schemas.microsoft.com/office/drawing/2014/main" id="{9C0CA1C6-B2BB-3348-399F-00C39E3BFA14}"/>
              </a:ext>
            </a:extLst>
          </p:cNvPr>
          <p:cNvSpPr/>
          <p:nvPr/>
        </p:nvSpPr>
        <p:spPr>
          <a:xfrm rot="15696802">
            <a:off x="2525485" y="732303"/>
            <a:ext cx="7141029" cy="8239351"/>
          </a:xfrm>
          <a:prstGeom prst="arc">
            <a:avLst>
              <a:gd name="adj1" fmla="val 15557958"/>
              <a:gd name="adj2" fmla="val 1127005"/>
            </a:avLst>
          </a:prstGeom>
          <a:ln w="127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A549A1A5-EC23-D123-4848-0E23FAAD72E0}"/>
              </a:ext>
            </a:extLst>
          </p:cNvPr>
          <p:cNvGrpSpPr/>
          <p:nvPr/>
        </p:nvGrpSpPr>
        <p:grpSpPr>
          <a:xfrm>
            <a:off x="3890390" y="146959"/>
            <a:ext cx="1131531" cy="1840624"/>
            <a:chOff x="5015999" y="-201531"/>
            <a:chExt cx="1131531" cy="1840624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F2809F8-1EC6-87A7-F42F-73BE213F3FB4}"/>
                </a:ext>
              </a:extLst>
            </p:cNvPr>
            <p:cNvSpPr/>
            <p:nvPr/>
          </p:nvSpPr>
          <p:spPr>
            <a:xfrm>
              <a:off x="5015999" y="178781"/>
              <a:ext cx="1080000" cy="1080000"/>
            </a:xfrm>
            <a:prstGeom prst="ellipse">
              <a:avLst/>
            </a:prstGeom>
            <a:noFill/>
            <a:ln w="6350">
              <a:solidFill>
                <a:srgbClr val="FF0000"/>
              </a:solidFill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A37B05CB-ADFD-CD02-1BC0-A4F90910942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015999" y="-201531"/>
              <a:ext cx="1131531" cy="1840624"/>
            </a:xfrm>
            <a:prstGeom prst="rect">
              <a:avLst/>
            </a:prstGeom>
            <a:effectLst>
              <a:outerShdw blurRad="25400" sx="102000" sy="102000" algn="ctr" rotWithShape="0">
                <a:prstClr val="black"/>
              </a:outerShdw>
            </a:effectLst>
          </p:spPr>
        </p:pic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AFD420FB-3B40-8987-9C49-FCDEC4017B9E}"/>
              </a:ext>
            </a:extLst>
          </p:cNvPr>
          <p:cNvGrpSpPr/>
          <p:nvPr/>
        </p:nvGrpSpPr>
        <p:grpSpPr>
          <a:xfrm>
            <a:off x="5667378" y="178148"/>
            <a:ext cx="1080000" cy="1080000"/>
            <a:chOff x="1971678" y="1612151"/>
            <a:chExt cx="1080000" cy="1080000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E7CB18AA-013F-76E2-528C-95357170824F}"/>
                </a:ext>
              </a:extLst>
            </p:cNvPr>
            <p:cNvSpPr/>
            <p:nvPr/>
          </p:nvSpPr>
          <p:spPr>
            <a:xfrm>
              <a:off x="1971678" y="1612151"/>
              <a:ext cx="1080000" cy="1080000"/>
            </a:xfrm>
            <a:prstGeom prst="ellipse">
              <a:avLst/>
            </a:prstGeom>
            <a:noFill/>
            <a:ln w="6350">
              <a:solidFill>
                <a:srgbClr val="FF0000"/>
              </a:solidFill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CF0B2BE5-327F-0465-AF2A-C44BB9C7820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39179" y="1801757"/>
              <a:ext cx="507673" cy="700787"/>
            </a:xfrm>
            <a:prstGeom prst="rect">
              <a:avLst/>
            </a:prstGeom>
            <a:effectLst>
              <a:outerShdw blurRad="25400" sx="105000" sy="105000" algn="ctr" rotWithShape="0">
                <a:schemeClr val="tx1"/>
              </a:outerShdw>
            </a:effectLst>
          </p:spPr>
        </p:pic>
      </p:grp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9E3E4439-B869-A127-4FB5-AC54872D5A2F}"/>
              </a:ext>
            </a:extLst>
          </p:cNvPr>
          <p:cNvGrpSpPr/>
          <p:nvPr/>
        </p:nvGrpSpPr>
        <p:grpSpPr>
          <a:xfrm>
            <a:off x="2482217" y="1310785"/>
            <a:ext cx="1080000" cy="1080000"/>
            <a:chOff x="3149698" y="553384"/>
            <a:chExt cx="1080000" cy="1080000"/>
          </a:xfrm>
        </p:grpSpPr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ABD604A0-16F6-F641-7782-A2646676BF1A}"/>
                </a:ext>
              </a:extLst>
            </p:cNvPr>
            <p:cNvSpPr/>
            <p:nvPr/>
          </p:nvSpPr>
          <p:spPr>
            <a:xfrm>
              <a:off x="3149698" y="553384"/>
              <a:ext cx="1080000" cy="1080000"/>
            </a:xfrm>
            <a:prstGeom prst="ellipse">
              <a:avLst/>
            </a:prstGeom>
            <a:noFill/>
            <a:ln w="6350">
              <a:solidFill>
                <a:srgbClr val="FF0000"/>
              </a:solidFill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6A38CF66-DD80-C7AE-64D2-5B7B948CFB5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02630" y="783035"/>
              <a:ext cx="536179" cy="597591"/>
            </a:xfrm>
            <a:prstGeom prst="rect">
              <a:avLst/>
            </a:prstGeom>
            <a:effectLst>
              <a:outerShdw blurRad="25400" sx="102000" sy="102000" algn="ctr" rotWithShape="0">
                <a:prstClr val="black"/>
              </a:outerShdw>
            </a:effectLst>
          </p:spPr>
        </p:pic>
      </p:grp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301BA530-337B-EB6B-0644-E2E5B24C1C17}"/>
              </a:ext>
            </a:extLst>
          </p:cNvPr>
          <p:cNvGrpSpPr/>
          <p:nvPr/>
        </p:nvGrpSpPr>
        <p:grpSpPr>
          <a:xfrm>
            <a:off x="1422000" y="2554884"/>
            <a:ext cx="1080000" cy="1080000"/>
            <a:chOff x="959610" y="5463305"/>
            <a:chExt cx="1080000" cy="1080000"/>
          </a:xfrm>
        </p:grpSpPr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C2C1BC5D-C2B8-FA9E-030D-EB144B6B25F1}"/>
                </a:ext>
              </a:extLst>
            </p:cNvPr>
            <p:cNvSpPr/>
            <p:nvPr/>
          </p:nvSpPr>
          <p:spPr>
            <a:xfrm>
              <a:off x="959610" y="5463305"/>
              <a:ext cx="1080000" cy="1080000"/>
            </a:xfrm>
            <a:prstGeom prst="ellipse">
              <a:avLst/>
            </a:prstGeom>
            <a:noFill/>
            <a:ln w="6350">
              <a:solidFill>
                <a:srgbClr val="FF0000"/>
              </a:solidFill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2" name="Grafik 21">
              <a:extLst>
                <a:ext uri="{FF2B5EF4-FFF2-40B4-BE49-F238E27FC236}">
                  <a16:creationId xmlns:a16="http://schemas.microsoft.com/office/drawing/2014/main" id="{D1A5AA10-77DB-C80F-D48B-A1D33006ECB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67577" y="5759878"/>
              <a:ext cx="664066" cy="498049"/>
            </a:xfrm>
            <a:prstGeom prst="rect">
              <a:avLst/>
            </a:prstGeom>
            <a:effectLst>
              <a:outerShdw blurRad="25400" sx="102000" sy="102000" algn="ctr" rotWithShape="0">
                <a:prstClr val="black"/>
              </a:outerShdw>
            </a:effectLst>
          </p:spPr>
        </p:pic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BA3FDC37-C1AC-4CFF-BB83-4ABD8F54E290}"/>
              </a:ext>
            </a:extLst>
          </p:cNvPr>
          <p:cNvGrpSpPr/>
          <p:nvPr/>
        </p:nvGrpSpPr>
        <p:grpSpPr>
          <a:xfrm>
            <a:off x="936000" y="3993854"/>
            <a:ext cx="1123580" cy="1125623"/>
            <a:chOff x="1093211" y="2902731"/>
            <a:chExt cx="1123580" cy="1125623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EFF8511F-66FF-7369-FE5A-CECEB3579AD6}"/>
                </a:ext>
              </a:extLst>
            </p:cNvPr>
            <p:cNvSpPr/>
            <p:nvPr/>
          </p:nvSpPr>
          <p:spPr>
            <a:xfrm>
              <a:off x="1093211" y="2948354"/>
              <a:ext cx="1080000" cy="1080000"/>
            </a:xfrm>
            <a:prstGeom prst="ellipse">
              <a:avLst/>
            </a:prstGeom>
            <a:noFill/>
            <a:ln w="6350">
              <a:solidFill>
                <a:srgbClr val="FF0000"/>
              </a:solidFill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4" name="Grafik 23">
              <a:extLst>
                <a:ext uri="{FF2B5EF4-FFF2-40B4-BE49-F238E27FC236}">
                  <a16:creationId xmlns:a16="http://schemas.microsoft.com/office/drawing/2014/main" id="{7632A5EE-28D0-A727-F6B3-7DD818BA1B7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21886" t="48010" r="48759" b="35367"/>
            <a:stretch>
              <a:fillRect/>
            </a:stretch>
          </p:blipFill>
          <p:spPr>
            <a:xfrm>
              <a:off x="1120001" y="2902731"/>
              <a:ext cx="1096790" cy="1010355"/>
            </a:xfrm>
            <a:prstGeom prst="rect">
              <a:avLst/>
            </a:prstGeom>
            <a:effectLst>
              <a:outerShdw blurRad="25400" sx="102000" sy="102000" algn="ctr" rotWithShape="0">
                <a:prstClr val="black"/>
              </a:outerShdw>
            </a:effectLst>
          </p:spPr>
        </p:pic>
      </p:grp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63EB76B7-A37F-EE48-2F13-3838FA982D06}"/>
              </a:ext>
            </a:extLst>
          </p:cNvPr>
          <p:cNvGrpSpPr/>
          <p:nvPr/>
        </p:nvGrpSpPr>
        <p:grpSpPr>
          <a:xfrm>
            <a:off x="1044000" y="5363179"/>
            <a:ext cx="1080000" cy="1259354"/>
            <a:chOff x="891678" y="4167572"/>
            <a:chExt cx="1080000" cy="1259354"/>
          </a:xfrm>
        </p:grpSpPr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C6D8B29C-4D33-6D06-2018-65EB39E754C4}"/>
                </a:ext>
              </a:extLst>
            </p:cNvPr>
            <p:cNvSpPr/>
            <p:nvPr/>
          </p:nvSpPr>
          <p:spPr>
            <a:xfrm>
              <a:off x="891678" y="4244087"/>
              <a:ext cx="1080000" cy="1080000"/>
            </a:xfrm>
            <a:prstGeom prst="ellipse">
              <a:avLst/>
            </a:prstGeom>
            <a:noFill/>
            <a:ln w="6350">
              <a:solidFill>
                <a:srgbClr val="FF0000"/>
              </a:solidFill>
            </a:ln>
            <a:effectLst>
              <a:glow rad="1016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66EEF1AF-C4AF-8F59-DE98-A3DCB5D23FD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36990" t="53136" r="53388" b="38249"/>
            <a:stretch>
              <a:fillRect/>
            </a:stretch>
          </p:blipFill>
          <p:spPr>
            <a:xfrm>
              <a:off x="1009577" y="4167572"/>
              <a:ext cx="864708" cy="1259354"/>
            </a:xfrm>
            <a:prstGeom prst="rect">
              <a:avLst/>
            </a:prstGeom>
            <a:effectLst>
              <a:outerShdw blurRad="25400" sx="102000" sy="102000" algn="ctr" rotWithShape="0">
                <a:prstClr val="black"/>
              </a:outerShdw>
            </a:effectLst>
          </p:spPr>
        </p:pic>
      </p:grpSp>
      <p:pic>
        <p:nvPicPr>
          <p:cNvPr id="6" name="Grafik 5" descr="Ein Bild, das Text, Grafiken, Schrift, Logo enthält.&#10;&#10;KI-generierte Inhalte können fehlerhaft sein.">
            <a:extLst>
              <a:ext uri="{FF2B5EF4-FFF2-40B4-BE49-F238E27FC236}">
                <a16:creationId xmlns:a16="http://schemas.microsoft.com/office/drawing/2014/main" id="{7AAFC24F-64DA-DC54-CEC3-9F634F9672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148" y="3900926"/>
            <a:ext cx="2042807" cy="2259290"/>
          </a:xfrm>
          <a:prstGeom prst="rect">
            <a:avLst/>
          </a:prstGeom>
          <a:effectLst>
            <a:outerShdw blurRad="25400" dist="101600" sx="107000" sy="107000" algn="ctr" rotWithShape="0">
              <a:prstClr val="black"/>
            </a:outerShdw>
          </a:effectLst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F9631D4A-BC16-32AC-CCA8-76FE04C303D5}"/>
              </a:ext>
            </a:extLst>
          </p:cNvPr>
          <p:cNvSpPr/>
          <p:nvPr/>
        </p:nvSpPr>
        <p:spPr>
          <a:xfrm>
            <a:off x="-345407" y="-921938"/>
            <a:ext cx="125374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000" cap="none" spc="50" dirty="0">
                <a:ln w="952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/>
                <a:latin typeface="Aptos Black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Agenda</a:t>
            </a:r>
            <a:r>
              <a:rPr lang="de-DE" sz="100" b="1" u="sng" cap="none" spc="50" dirty="0">
                <a:ln w="9525" cmpd="sng">
                  <a:solidFill>
                    <a:srgbClr val="80849D">
                      <a:alpha val="0"/>
                    </a:srgb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rgbClr val="526486"/>
                  </a:outerShdw>
                </a:effectLst>
                <a:latin typeface="Aptos Black" panose="020B00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91924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50E804-5AE5-E7D9-4174-F9009EF8E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688"/>
            <a:ext cx="10515600" cy="1325563"/>
          </a:xfrm>
        </p:spPr>
        <p:txBody>
          <a:bodyPr/>
          <a:lstStyle/>
          <a:p>
            <a:pPr algn="ctr"/>
            <a:r>
              <a:rPr lang="de-DE" dirty="0">
                <a:solidFill>
                  <a:schemeClr val="bg1">
                    <a:lumMod val="75000"/>
                  </a:schemeClr>
                </a:solidFill>
              </a:rPr>
              <a:t>Totengedenken für die verstorbenen Mitglieder im Jahr 2025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C608CE6-5EBA-C0C9-519E-1527694923E3}"/>
              </a:ext>
            </a:extLst>
          </p:cNvPr>
          <p:cNvSpPr txBox="1"/>
          <p:nvPr/>
        </p:nvSpPr>
        <p:spPr>
          <a:xfrm>
            <a:off x="4746819" y="2182547"/>
            <a:ext cx="299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>
                    <a:lumMod val="75000"/>
                  </a:schemeClr>
                </a:solidFill>
              </a:rPr>
              <a:t>Martin </a:t>
            </a:r>
            <a:r>
              <a:rPr lang="de-DE" dirty="0" err="1">
                <a:solidFill>
                  <a:schemeClr val="bg1">
                    <a:lumMod val="75000"/>
                  </a:schemeClr>
                </a:solidFill>
              </a:rPr>
              <a:t>Glossner</a:t>
            </a:r>
            <a:r>
              <a:rPr lang="de-DE" dirty="0">
                <a:solidFill>
                  <a:schemeClr val="bg1">
                    <a:lumMod val="75000"/>
                  </a:schemeClr>
                </a:solidFill>
              </a:rPr>
              <a:t> sen.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563FE12-7FE2-C25D-5552-02D6BB4B5DAB}"/>
              </a:ext>
            </a:extLst>
          </p:cNvPr>
          <p:cNvSpPr txBox="1"/>
          <p:nvPr/>
        </p:nvSpPr>
        <p:spPr>
          <a:xfrm>
            <a:off x="9389938" y="2182547"/>
            <a:ext cx="299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>
                    <a:lumMod val="75000"/>
                  </a:schemeClr>
                </a:solidFill>
              </a:rPr>
              <a:t>Michael </a:t>
            </a:r>
            <a:r>
              <a:rPr lang="de-DE" dirty="0" err="1">
                <a:solidFill>
                  <a:schemeClr val="bg1">
                    <a:lumMod val="75000"/>
                  </a:schemeClr>
                </a:solidFill>
              </a:rPr>
              <a:t>Glossner</a:t>
            </a:r>
            <a:endParaRPr lang="de-DE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5F64C9C-A32F-F5AB-5D33-56E1004490C0}"/>
              </a:ext>
            </a:extLst>
          </p:cNvPr>
          <p:cNvSpPr txBox="1"/>
          <p:nvPr/>
        </p:nvSpPr>
        <p:spPr>
          <a:xfrm>
            <a:off x="5031740" y="3840139"/>
            <a:ext cx="299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>
                    <a:lumMod val="75000"/>
                  </a:schemeClr>
                </a:solidFill>
              </a:rPr>
              <a:t>Rupert Karl sen.</a:t>
            </a:r>
          </a:p>
        </p:txBody>
      </p:sp>
      <p:pic>
        <p:nvPicPr>
          <p:cNvPr id="9" name="Grafik 8" descr="Ein Bild, das Text, Grafiken, Schrift, Logo enthält.&#10;&#10;KI-generierte Inhalte können fehlerhaft sein.">
            <a:extLst>
              <a:ext uri="{FF2B5EF4-FFF2-40B4-BE49-F238E27FC236}">
                <a16:creationId xmlns:a16="http://schemas.microsoft.com/office/drawing/2014/main" id="{0975344D-9C49-A814-3EB9-4692F3AA9A4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671" y="4813911"/>
            <a:ext cx="668029" cy="738822"/>
          </a:xfrm>
          <a:prstGeom prst="rect">
            <a:avLst/>
          </a:prstGeom>
          <a:scene3d>
            <a:camera prst="perspectiveFront"/>
            <a:lightRig rig="threePt" dir="t"/>
          </a:scene3d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E35B3BE6-EFAA-7607-A178-EBC5D143C99F}"/>
              </a:ext>
            </a:extLst>
          </p:cNvPr>
          <p:cNvSpPr txBox="1"/>
          <p:nvPr/>
        </p:nvSpPr>
        <p:spPr>
          <a:xfrm>
            <a:off x="7064390" y="3033200"/>
            <a:ext cx="299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>
                    <a:lumMod val="75000"/>
                  </a:schemeClr>
                </a:solidFill>
              </a:rPr>
              <a:t>Katharina Reiner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D93FD6A-FC40-7FD4-786E-E3E8E92D1DBA}"/>
              </a:ext>
            </a:extLst>
          </p:cNvPr>
          <p:cNvSpPr txBox="1"/>
          <p:nvPr/>
        </p:nvSpPr>
        <p:spPr>
          <a:xfrm>
            <a:off x="9460617" y="3883853"/>
            <a:ext cx="299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>
                    <a:lumMod val="75000"/>
                  </a:schemeClr>
                </a:solidFill>
              </a:rPr>
              <a:t>Johann Obermeier</a:t>
            </a:r>
          </a:p>
        </p:txBody>
      </p:sp>
    </p:spTree>
    <p:extLst>
      <p:ext uri="{BB962C8B-B14F-4D97-AF65-F5344CB8AC3E}">
        <p14:creationId xmlns:p14="http://schemas.microsoft.com/office/powerpoint/2010/main" val="150046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3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3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3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3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3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3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789D2-71C8-24E7-8C1B-090FC421D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53BFD0-F06E-BF2D-1A85-88D2CF4D2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42164"/>
            <a:ext cx="12192000" cy="1325563"/>
          </a:xfrm>
        </p:spPr>
        <p:txBody>
          <a:bodyPr>
            <a:noAutofit/>
          </a:bodyPr>
          <a:lstStyle/>
          <a:p>
            <a:pPr algn="ctr"/>
            <a:b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  <a:t>Protokoll aus dem Vorjahr in Auszügen</a:t>
            </a:r>
            <a:b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b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Christian Berthold</a:t>
            </a:r>
            <a:b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endParaRPr lang="de-DE" sz="96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5055174A-EAD8-F28D-E3B0-3297802C7552}"/>
              </a:ext>
            </a:extLst>
          </p:cNvPr>
          <p:cNvGrpSpPr/>
          <p:nvPr/>
        </p:nvGrpSpPr>
        <p:grpSpPr>
          <a:xfrm>
            <a:off x="5247003" y="444778"/>
            <a:ext cx="1697994" cy="613861"/>
            <a:chOff x="4655678" y="444778"/>
            <a:chExt cx="1697994" cy="613861"/>
          </a:xfrm>
        </p:grpSpPr>
        <p:pic>
          <p:nvPicPr>
            <p:cNvPr id="7" name="Grafik 6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CDA73365-5273-7475-66D2-E569DE5428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5678" y="444778"/>
              <a:ext cx="555041" cy="613861"/>
            </a:xfrm>
            <a:prstGeom prst="rect">
              <a:avLst/>
            </a:prstGeom>
          </p:spPr>
        </p:pic>
        <p:pic>
          <p:nvPicPr>
            <p:cNvPr id="8" name="Grafik 7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2064C51D-E4A3-3F23-8F20-0C11AE55B2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8631" y="444778"/>
              <a:ext cx="555041" cy="6138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2251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F4DEA-82B2-5EAB-1995-18E08BB1B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63616E46-BA78-8521-8926-E9079CE6D0BB}"/>
              </a:ext>
            </a:extLst>
          </p:cNvPr>
          <p:cNvSpPr txBox="1"/>
          <p:nvPr/>
        </p:nvSpPr>
        <p:spPr>
          <a:xfrm>
            <a:off x="469663" y="877379"/>
            <a:ext cx="997230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Bericht 1. Vorsitzender: 	- Renovierung Sportheimfassade	Kosten 17.290,00 €</a:t>
            </a:r>
          </a:p>
          <a:p>
            <a:r>
              <a:rPr lang="de-DE" dirty="0">
                <a:solidFill>
                  <a:schemeClr val="bg1"/>
                </a:solidFill>
              </a:rPr>
              <a:t>			-  Situation Pächter</a:t>
            </a:r>
          </a:p>
          <a:p>
            <a:r>
              <a:rPr lang="de-DE" dirty="0">
                <a:solidFill>
                  <a:schemeClr val="bg1"/>
                </a:solidFill>
              </a:rPr>
              <a:t>			- Benefizspiel</a:t>
            </a:r>
          </a:p>
          <a:p>
            <a:r>
              <a:rPr lang="de-DE" dirty="0">
                <a:solidFill>
                  <a:schemeClr val="bg1"/>
                </a:solidFill>
              </a:rPr>
              <a:t>			- Winterzauber</a:t>
            </a:r>
          </a:p>
          <a:p>
            <a:r>
              <a:rPr lang="de-DE" dirty="0">
                <a:solidFill>
                  <a:schemeClr val="bg1"/>
                </a:solidFill>
              </a:rPr>
              <a:t>			- Anschaffung Mähroboter		Kosten 10.944,00 €</a:t>
            </a:r>
          </a:p>
          <a:p>
            <a:endParaRPr lang="de-DE" dirty="0">
              <a:solidFill>
                <a:schemeClr val="bg1"/>
              </a:solidFill>
            </a:endParaRPr>
          </a:p>
          <a:p>
            <a:r>
              <a:rPr lang="de-DE" dirty="0">
                <a:solidFill>
                  <a:schemeClr val="bg1"/>
                </a:solidFill>
              </a:rPr>
              <a:t>			- Mitgliederzahlen			           896</a:t>
            </a:r>
          </a:p>
          <a:p>
            <a:r>
              <a:rPr lang="de-DE" dirty="0">
                <a:solidFill>
                  <a:schemeClr val="bg1"/>
                </a:solidFill>
              </a:rPr>
              <a:t>		</a:t>
            </a:r>
          </a:p>
          <a:p>
            <a:r>
              <a:rPr lang="de-DE" dirty="0">
                <a:solidFill>
                  <a:schemeClr val="bg1"/>
                </a:solidFill>
              </a:rPr>
              <a:t>			- Strom &amp; Wasserkosten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26FA208-50FA-B124-6E5D-6182CD7A6BC2}"/>
              </a:ext>
            </a:extLst>
          </p:cNvPr>
          <p:cNvSpPr txBox="1"/>
          <p:nvPr/>
        </p:nvSpPr>
        <p:spPr>
          <a:xfrm>
            <a:off x="469661" y="3548974"/>
            <a:ext cx="99723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Bericht Hauptkassier: 	- Einnahmen 122.103.04€		Ausgaben 99.664.36€</a:t>
            </a:r>
          </a:p>
          <a:p>
            <a:r>
              <a:rPr lang="de-DE" dirty="0">
                <a:solidFill>
                  <a:schemeClr val="bg1"/>
                </a:solidFill>
              </a:rPr>
              <a:t>			- Kassenstände der Abteilungen</a:t>
            </a:r>
          </a:p>
          <a:p>
            <a:r>
              <a:rPr lang="de-DE" dirty="0">
                <a:solidFill>
                  <a:schemeClr val="bg1"/>
                </a:solidFill>
              </a:rPr>
              <a:t>			- Entlastung der Vorstandschaft</a:t>
            </a:r>
          </a:p>
          <a:p>
            <a:r>
              <a:rPr lang="de-DE" dirty="0">
                <a:solidFill>
                  <a:schemeClr val="bg1"/>
                </a:solidFill>
              </a:rPr>
              <a:t>			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D5B737D-176C-6C7E-529E-788B08F1FC62}"/>
              </a:ext>
            </a:extLst>
          </p:cNvPr>
          <p:cNvSpPr txBox="1"/>
          <p:nvPr/>
        </p:nvSpPr>
        <p:spPr>
          <a:xfrm>
            <a:off x="469662" y="4511606"/>
            <a:ext cx="9972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Ehrungen:		- 25 Jahre, 40 Jahre und 50 Jahre Mitglied beim FCB</a:t>
            </a:r>
          </a:p>
          <a:p>
            <a:r>
              <a:rPr lang="de-DE" dirty="0">
                <a:solidFill>
                  <a:schemeClr val="bg1"/>
                </a:solidFill>
              </a:rPr>
              <a:t>			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623CEB3-BA2B-7580-1590-4FB28E8553F3}"/>
              </a:ext>
            </a:extLst>
          </p:cNvPr>
          <p:cNvSpPr txBox="1"/>
          <p:nvPr/>
        </p:nvSpPr>
        <p:spPr>
          <a:xfrm>
            <a:off x="469662" y="5157937"/>
            <a:ext cx="9972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Berichte aus den		- Fitness, Fußball, Tennis, Karate, Volleyball, Ski </a:t>
            </a:r>
          </a:p>
          <a:p>
            <a:r>
              <a:rPr lang="de-DE" dirty="0">
                <a:solidFill>
                  <a:schemeClr val="bg1"/>
                </a:solidFill>
              </a:rPr>
              <a:t>Abteilungen:					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4155837-5522-F825-7970-57F46883B4B9}"/>
              </a:ext>
            </a:extLst>
          </p:cNvPr>
          <p:cNvSpPr txBox="1"/>
          <p:nvPr/>
        </p:nvSpPr>
        <p:spPr>
          <a:xfrm>
            <a:off x="469662" y="5882873"/>
            <a:ext cx="10759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Beitragserhöhung		- Anhebung der Mitgliedsbeiträge wurde befürwortet und positiv abgestimmt</a:t>
            </a:r>
          </a:p>
          <a:p>
            <a:r>
              <a:rPr lang="de-DE" dirty="0">
                <a:solidFill>
                  <a:schemeClr val="bg1"/>
                </a:solidFill>
              </a:rPr>
              <a:t>Hauptverein:							</a:t>
            </a:r>
          </a:p>
        </p:txBody>
      </p:sp>
      <p:sp>
        <p:nvSpPr>
          <p:cNvPr id="10" name="Pfeil: nach unten 9">
            <a:extLst>
              <a:ext uri="{FF2B5EF4-FFF2-40B4-BE49-F238E27FC236}">
                <a16:creationId xmlns:a16="http://schemas.microsoft.com/office/drawing/2014/main" id="{1C6F9640-FC5A-3356-88B0-5523D3D0EA8B}"/>
              </a:ext>
            </a:extLst>
          </p:cNvPr>
          <p:cNvSpPr/>
          <p:nvPr/>
        </p:nvSpPr>
        <p:spPr>
          <a:xfrm>
            <a:off x="7344553" y="3172112"/>
            <a:ext cx="247650" cy="210840"/>
          </a:xfrm>
          <a:prstGeom prst="down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Pfeil: nach unten 10">
            <a:extLst>
              <a:ext uri="{FF2B5EF4-FFF2-40B4-BE49-F238E27FC236}">
                <a16:creationId xmlns:a16="http://schemas.microsoft.com/office/drawing/2014/main" id="{6D15E5DE-0385-9FD3-1A32-12C4CA46DA72}"/>
              </a:ext>
            </a:extLst>
          </p:cNvPr>
          <p:cNvSpPr/>
          <p:nvPr/>
        </p:nvSpPr>
        <p:spPr>
          <a:xfrm rot="10800000">
            <a:off x="6991349" y="3143247"/>
            <a:ext cx="247650" cy="210840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026" name="Picture 2" descr="Grün nach oben Trend Pfeil 3d machen. Wachstum Erfolg Fortschritt Diagramm  Grafik 56260262 PNG">
            <a:extLst>
              <a:ext uri="{FF2B5EF4-FFF2-40B4-BE49-F238E27FC236}">
                <a16:creationId xmlns:a16="http://schemas.microsoft.com/office/drawing/2014/main" id="{83D9E4B3-3D36-BFD0-A40D-65200F338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6" y="2585144"/>
            <a:ext cx="619126" cy="353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1FBB5210-4B2D-E15C-87F2-778E62CAC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43075" y="-21088"/>
            <a:ext cx="15678150" cy="1325563"/>
          </a:xfrm>
        </p:spPr>
        <p:txBody>
          <a:bodyPr>
            <a:noAutofit/>
          </a:bodyPr>
          <a:lstStyle/>
          <a:p>
            <a:pPr algn="ctr"/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2. Protokoll aus dem Vorjahr in Auszügen</a:t>
            </a:r>
            <a:b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9235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0A30A-CF43-7929-FC94-4BAB84B73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7D8F72-DD66-3B76-1FE3-4A169287A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76793"/>
            <a:ext cx="12192000" cy="1325563"/>
          </a:xfrm>
        </p:spPr>
        <p:txBody>
          <a:bodyPr>
            <a:noAutofit/>
          </a:bodyPr>
          <a:lstStyle/>
          <a:p>
            <a:pPr algn="ctr"/>
            <a:b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  <a:t>Bericht des 1. Vorsitzenden</a:t>
            </a:r>
            <a:b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b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Tobias Lindl </a:t>
            </a:r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4D195B0D-C0DD-85D3-41A1-4F77CE6FE2E0}"/>
              </a:ext>
            </a:extLst>
          </p:cNvPr>
          <p:cNvGrpSpPr/>
          <p:nvPr/>
        </p:nvGrpSpPr>
        <p:grpSpPr>
          <a:xfrm>
            <a:off x="4672877" y="444778"/>
            <a:ext cx="2846247" cy="613861"/>
            <a:chOff x="4655678" y="444778"/>
            <a:chExt cx="2846247" cy="613861"/>
          </a:xfrm>
        </p:grpSpPr>
        <p:pic>
          <p:nvPicPr>
            <p:cNvPr id="8" name="Grafik 7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D32DD1F3-C94F-127F-0087-EED34DFF3F2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5678" y="444778"/>
              <a:ext cx="555041" cy="613861"/>
            </a:xfrm>
            <a:prstGeom prst="rect">
              <a:avLst/>
            </a:prstGeom>
          </p:spPr>
        </p:pic>
        <p:pic>
          <p:nvPicPr>
            <p:cNvPr id="9" name="Grafik 8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13F7093A-E017-8F3E-6931-8FC8C64DD5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8631" y="444778"/>
              <a:ext cx="555041" cy="613861"/>
            </a:xfrm>
            <a:prstGeom prst="rect">
              <a:avLst/>
            </a:prstGeom>
          </p:spPr>
        </p:pic>
        <p:pic>
          <p:nvPicPr>
            <p:cNvPr id="10" name="Grafik 9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BBF120CC-5570-BA93-91AA-01B3136787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6884" y="444778"/>
              <a:ext cx="555041" cy="6138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633976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226C1-471A-B71C-E045-E6140FE79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4B539E-4BCF-78C0-7BC5-A746F369B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100" y="-3841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de-DE" sz="2000" dirty="0">
                <a:solidFill>
                  <a:schemeClr val="bg1"/>
                </a:solidFill>
              </a:rPr>
              <a:t>Bericht des 1. Vorsitzenden 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17C646D7-2BA7-61EF-51D6-952970B06CDC}"/>
              </a:ext>
            </a:extLst>
          </p:cNvPr>
          <p:cNvSpPr txBox="1">
            <a:spLocks/>
          </p:cNvSpPr>
          <p:nvPr/>
        </p:nvSpPr>
        <p:spPr>
          <a:xfrm>
            <a:off x="838200" y="1873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800" dirty="0">
                <a:solidFill>
                  <a:schemeClr val="bg1"/>
                </a:solidFill>
                <a:latin typeface="Aptos Black" panose="020B0004020202020204" pitchFamily="34" charset="0"/>
              </a:rPr>
              <a:t>Mitgliederzahlen</a:t>
            </a:r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5D021E2C-4324-FCD6-2FB9-A5FEB3FF6F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825096"/>
              </p:ext>
            </p:extLst>
          </p:nvPr>
        </p:nvGraphicFramePr>
        <p:xfrm>
          <a:off x="2328864" y="7156822"/>
          <a:ext cx="8128000" cy="4107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Ellipse 10">
            <a:extLst>
              <a:ext uri="{FF2B5EF4-FFF2-40B4-BE49-F238E27FC236}">
                <a16:creationId xmlns:a16="http://schemas.microsoft.com/office/drawing/2014/main" id="{EC09487C-FE6F-B972-CE41-852D4AB4A1A4}"/>
              </a:ext>
            </a:extLst>
          </p:cNvPr>
          <p:cNvSpPr/>
          <p:nvPr/>
        </p:nvSpPr>
        <p:spPr>
          <a:xfrm>
            <a:off x="2971160" y="8711040"/>
            <a:ext cx="540000" cy="540000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effectLst>
            <a:outerShdw blurRad="25400" dist="38100" dir="5400000" algn="t" rotWithShape="0">
              <a:schemeClr val="bg1">
                <a:alpha val="3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0BF55548-AEB0-3700-248F-693839AD13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459517"/>
              </p:ext>
            </p:extLst>
          </p:nvPr>
        </p:nvGraphicFramePr>
        <p:xfrm>
          <a:off x="-4624387" y="8506046"/>
          <a:ext cx="6810373" cy="2088912"/>
        </p:xfrm>
        <a:graphic>
          <a:graphicData uri="http://schemas.openxmlformats.org/drawingml/2006/table">
            <a:tbl>
              <a:tblPr/>
              <a:tblGrid>
                <a:gridCol w="1326350">
                  <a:extLst>
                    <a:ext uri="{9D8B030D-6E8A-4147-A177-3AD203B41FA5}">
                      <a16:colId xmlns:a16="http://schemas.microsoft.com/office/drawing/2014/main" val="2620135627"/>
                    </a:ext>
                  </a:extLst>
                </a:gridCol>
                <a:gridCol w="2004947">
                  <a:extLst>
                    <a:ext uri="{9D8B030D-6E8A-4147-A177-3AD203B41FA5}">
                      <a16:colId xmlns:a16="http://schemas.microsoft.com/office/drawing/2014/main" val="2563194216"/>
                    </a:ext>
                  </a:extLst>
                </a:gridCol>
                <a:gridCol w="2143751">
                  <a:extLst>
                    <a:ext uri="{9D8B030D-6E8A-4147-A177-3AD203B41FA5}">
                      <a16:colId xmlns:a16="http://schemas.microsoft.com/office/drawing/2014/main" val="3747922595"/>
                    </a:ext>
                  </a:extLst>
                </a:gridCol>
                <a:gridCol w="1335325">
                  <a:extLst>
                    <a:ext uri="{9D8B030D-6E8A-4147-A177-3AD203B41FA5}">
                      <a16:colId xmlns:a16="http://schemas.microsoft.com/office/drawing/2014/main" val="798898860"/>
                    </a:ext>
                  </a:extLst>
                </a:gridCol>
              </a:tblGrid>
              <a:tr h="48367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400" b="1" dirty="0">
                          <a:solidFill>
                            <a:schemeClr val="bg1"/>
                          </a:solidFill>
                          <a:effectLst/>
                        </a:rPr>
                        <a:t>Kinder </a:t>
                      </a:r>
                    </a:p>
                    <a:p>
                      <a:pPr algn="ctr">
                        <a:buNone/>
                      </a:pPr>
                      <a:r>
                        <a:rPr lang="de-DE" sz="1600" b="1" dirty="0">
                          <a:solidFill>
                            <a:schemeClr val="bg1"/>
                          </a:solidFill>
                          <a:effectLst/>
                        </a:rPr>
                        <a:t>0 – 13</a:t>
                      </a:r>
                    </a:p>
                    <a:p>
                      <a:pPr algn="ctr">
                        <a:buNone/>
                      </a:pPr>
                      <a:endParaRPr lang="de-DE" sz="16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400" b="1" dirty="0">
                          <a:solidFill>
                            <a:schemeClr val="bg1"/>
                          </a:solidFill>
                          <a:effectLst/>
                        </a:rPr>
                        <a:t>Jugendliche</a:t>
                      </a:r>
                    </a:p>
                    <a:p>
                      <a:pPr algn="ctr">
                        <a:buNone/>
                      </a:pPr>
                      <a:r>
                        <a:rPr lang="de-DE" sz="1600" b="1" dirty="0">
                          <a:solidFill>
                            <a:schemeClr val="bg1"/>
                          </a:solidFill>
                          <a:effectLst/>
                        </a:rPr>
                        <a:t>14 – 17</a:t>
                      </a:r>
                    </a:p>
                    <a:p>
                      <a:pPr algn="ctr">
                        <a:buNone/>
                      </a:pPr>
                      <a:endParaRPr lang="de-DE" sz="16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400" b="1" dirty="0">
                          <a:solidFill>
                            <a:schemeClr val="bg1"/>
                          </a:solidFill>
                          <a:effectLst/>
                        </a:rPr>
                        <a:t>Erwachsene</a:t>
                      </a:r>
                    </a:p>
                    <a:p>
                      <a:pPr algn="ctr">
                        <a:buNone/>
                      </a:pPr>
                      <a:r>
                        <a:rPr lang="de-DE" sz="1600" b="1" dirty="0">
                          <a:solidFill>
                            <a:schemeClr val="bg1"/>
                          </a:solidFill>
                          <a:effectLst/>
                        </a:rPr>
                        <a:t>ab 18</a:t>
                      </a:r>
                    </a:p>
                    <a:p>
                      <a:pPr algn="ctr">
                        <a:buNone/>
                      </a:pPr>
                      <a:endParaRPr lang="de-DE" sz="16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400" b="1" dirty="0">
                          <a:solidFill>
                            <a:schemeClr val="bg1"/>
                          </a:solidFill>
                          <a:effectLst/>
                        </a:rPr>
                        <a:t>Summe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4587853"/>
                  </a:ext>
                </a:extLst>
              </a:tr>
              <a:tr h="27638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249</a:t>
                      </a:r>
                    </a:p>
                    <a:p>
                      <a:pPr algn="ctr">
                        <a:buNone/>
                      </a:pPr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27%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52</a:t>
                      </a:r>
                    </a:p>
                    <a:p>
                      <a:pPr algn="ctr">
                        <a:buNone/>
                      </a:pPr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6%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612</a:t>
                      </a:r>
                    </a:p>
                    <a:p>
                      <a:pPr algn="ctr">
                        <a:buNone/>
                      </a:pPr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67%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de-DE" sz="24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>
                        <a:buNone/>
                      </a:pPr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913</a:t>
                      </a:r>
                    </a:p>
                    <a:p>
                      <a:pPr algn="ctr">
                        <a:buNone/>
                      </a:pPr>
                      <a:endParaRPr lang="de-DE" sz="2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3714210"/>
                  </a:ext>
                </a:extLst>
              </a:tr>
            </a:tbl>
          </a:graphicData>
        </a:graphic>
      </p:graphicFrame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3404E174-C9BF-3EA3-5ECE-C792FBD69A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152326"/>
              </p:ext>
            </p:extLst>
          </p:nvPr>
        </p:nvGraphicFramePr>
        <p:xfrm>
          <a:off x="723901" y="9922134"/>
          <a:ext cx="11468099" cy="3515312"/>
        </p:xfrm>
        <a:graphic>
          <a:graphicData uri="http://schemas.openxmlformats.org/drawingml/2006/table">
            <a:tbl>
              <a:tblPr/>
              <a:tblGrid>
                <a:gridCol w="2454538">
                  <a:extLst>
                    <a:ext uri="{9D8B030D-6E8A-4147-A177-3AD203B41FA5}">
                      <a16:colId xmlns:a16="http://schemas.microsoft.com/office/drawing/2014/main" val="1511951800"/>
                    </a:ext>
                  </a:extLst>
                </a:gridCol>
                <a:gridCol w="1685021">
                  <a:extLst>
                    <a:ext uri="{9D8B030D-6E8A-4147-A177-3AD203B41FA5}">
                      <a16:colId xmlns:a16="http://schemas.microsoft.com/office/drawing/2014/main" val="3640109211"/>
                    </a:ext>
                  </a:extLst>
                </a:gridCol>
                <a:gridCol w="2384405">
                  <a:extLst>
                    <a:ext uri="{9D8B030D-6E8A-4147-A177-3AD203B41FA5}">
                      <a16:colId xmlns:a16="http://schemas.microsoft.com/office/drawing/2014/main" val="3811389944"/>
                    </a:ext>
                  </a:extLst>
                </a:gridCol>
                <a:gridCol w="2331809">
                  <a:extLst>
                    <a:ext uri="{9D8B030D-6E8A-4147-A177-3AD203B41FA5}">
                      <a16:colId xmlns:a16="http://schemas.microsoft.com/office/drawing/2014/main" val="228967202"/>
                    </a:ext>
                  </a:extLst>
                </a:gridCol>
                <a:gridCol w="2612326">
                  <a:extLst>
                    <a:ext uri="{9D8B030D-6E8A-4147-A177-3AD203B41FA5}">
                      <a16:colId xmlns:a16="http://schemas.microsoft.com/office/drawing/2014/main" val="2409966719"/>
                    </a:ext>
                  </a:extLst>
                </a:gridCol>
              </a:tblGrid>
              <a:tr h="54041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de-DE" sz="2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b="1" dirty="0">
                          <a:solidFill>
                            <a:schemeClr val="bg1"/>
                          </a:solidFill>
                          <a:effectLst/>
                        </a:rPr>
                        <a:t>Kinder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b="1">
                          <a:solidFill>
                            <a:schemeClr val="bg1"/>
                          </a:solidFill>
                          <a:effectLst/>
                        </a:rPr>
                        <a:t>Jugendliche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b="1" dirty="0">
                          <a:solidFill>
                            <a:schemeClr val="bg1"/>
                          </a:solidFill>
                          <a:effectLst/>
                        </a:rPr>
                        <a:t>Erwachsene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b="1" dirty="0">
                          <a:solidFill>
                            <a:schemeClr val="bg1"/>
                          </a:solidFill>
                          <a:effectLst/>
                        </a:rPr>
                        <a:t>Summe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8129612"/>
                  </a:ext>
                </a:extLst>
              </a:tr>
              <a:tr h="3155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Fußball 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69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19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281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369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0064678"/>
                  </a:ext>
                </a:extLst>
              </a:tr>
              <a:tr h="3155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Karate 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34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66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112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6562159"/>
                  </a:ext>
                </a:extLst>
              </a:tr>
              <a:tr h="3155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Ski 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18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160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184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3925835"/>
                  </a:ext>
                </a:extLst>
              </a:tr>
              <a:tr h="3155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Tennis 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21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76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107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2170045"/>
                  </a:ext>
                </a:extLst>
              </a:tr>
              <a:tr h="3155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Turnen 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192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31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277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500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1758333"/>
                  </a:ext>
                </a:extLst>
              </a:tr>
              <a:tr h="3155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Volleyball 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47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49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83901"/>
                  </a:ext>
                </a:extLst>
              </a:tr>
            </a:tbl>
          </a:graphicData>
        </a:graphic>
      </p:graphicFrame>
      <p:sp>
        <p:nvSpPr>
          <p:cNvPr id="7" name="Textfeld 6">
            <a:extLst>
              <a:ext uri="{FF2B5EF4-FFF2-40B4-BE49-F238E27FC236}">
                <a16:creationId xmlns:a16="http://schemas.microsoft.com/office/drawing/2014/main" id="{885285B3-1C82-294C-F22F-01AB6AC0F2BD}"/>
              </a:ext>
            </a:extLst>
          </p:cNvPr>
          <p:cNvSpPr txBox="1"/>
          <p:nvPr/>
        </p:nvSpPr>
        <p:spPr>
          <a:xfrm>
            <a:off x="-4788159" y="4348834"/>
            <a:ext cx="4877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Jahreszahlen kontrollieren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F97161A-2016-58A1-0DCA-369670E6C229}"/>
              </a:ext>
            </a:extLst>
          </p:cNvPr>
          <p:cNvSpPr txBox="1"/>
          <p:nvPr/>
        </p:nvSpPr>
        <p:spPr>
          <a:xfrm>
            <a:off x="296864" y="6959052"/>
            <a:ext cx="121919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</a:rPr>
              <a:t>01.01.2025 – 31.12.2025:   61 Eintritte   37 Austritte   7 Todesfälle   =   17 neue Mitglieder</a:t>
            </a:r>
          </a:p>
          <a:p>
            <a:endParaRPr lang="de-D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576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45695-899A-FEB8-B03A-0698957C8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8EDCB2-87C5-FB78-BA9F-07A481178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100" y="-3841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de-DE" sz="2000" dirty="0">
                <a:solidFill>
                  <a:schemeClr val="bg1"/>
                </a:solidFill>
              </a:rPr>
              <a:t>Bericht des 1. Vorsitzenden 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D78C88F1-996B-024D-0A5E-718D12F3F4D2}"/>
              </a:ext>
            </a:extLst>
          </p:cNvPr>
          <p:cNvSpPr txBox="1">
            <a:spLocks/>
          </p:cNvSpPr>
          <p:nvPr/>
        </p:nvSpPr>
        <p:spPr>
          <a:xfrm>
            <a:off x="838200" y="1873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800" dirty="0">
                <a:solidFill>
                  <a:schemeClr val="bg1"/>
                </a:solidFill>
                <a:latin typeface="Aptos Black" panose="020B0004020202020204" pitchFamily="34" charset="0"/>
              </a:rPr>
              <a:t>Mitgliederzahlen</a:t>
            </a:r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513B3B2B-F28C-DB14-0498-5447D37D8C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3480096"/>
              </p:ext>
            </p:extLst>
          </p:nvPr>
        </p:nvGraphicFramePr>
        <p:xfrm>
          <a:off x="2328864" y="7156822"/>
          <a:ext cx="8128000" cy="4107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Ellipse 10">
            <a:extLst>
              <a:ext uri="{FF2B5EF4-FFF2-40B4-BE49-F238E27FC236}">
                <a16:creationId xmlns:a16="http://schemas.microsoft.com/office/drawing/2014/main" id="{AD6C35C4-0C1F-19CA-D49B-0DE0D0396EBD}"/>
              </a:ext>
            </a:extLst>
          </p:cNvPr>
          <p:cNvSpPr/>
          <p:nvPr/>
        </p:nvSpPr>
        <p:spPr>
          <a:xfrm>
            <a:off x="2971160" y="8711040"/>
            <a:ext cx="540000" cy="540000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effectLst>
            <a:outerShdw blurRad="25400" dist="38100" dir="5400000" algn="t" rotWithShape="0">
              <a:schemeClr val="bg1">
                <a:alpha val="3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3ADF6EBA-6D75-0EE5-184E-4C9782ABAB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530432"/>
              </p:ext>
            </p:extLst>
          </p:nvPr>
        </p:nvGraphicFramePr>
        <p:xfrm>
          <a:off x="3052763" y="8499010"/>
          <a:ext cx="6810373" cy="2088912"/>
        </p:xfrm>
        <a:graphic>
          <a:graphicData uri="http://schemas.openxmlformats.org/drawingml/2006/table">
            <a:tbl>
              <a:tblPr/>
              <a:tblGrid>
                <a:gridCol w="1326350">
                  <a:extLst>
                    <a:ext uri="{9D8B030D-6E8A-4147-A177-3AD203B41FA5}">
                      <a16:colId xmlns:a16="http://schemas.microsoft.com/office/drawing/2014/main" val="2620135627"/>
                    </a:ext>
                  </a:extLst>
                </a:gridCol>
                <a:gridCol w="2004947">
                  <a:extLst>
                    <a:ext uri="{9D8B030D-6E8A-4147-A177-3AD203B41FA5}">
                      <a16:colId xmlns:a16="http://schemas.microsoft.com/office/drawing/2014/main" val="2563194216"/>
                    </a:ext>
                  </a:extLst>
                </a:gridCol>
                <a:gridCol w="2143751">
                  <a:extLst>
                    <a:ext uri="{9D8B030D-6E8A-4147-A177-3AD203B41FA5}">
                      <a16:colId xmlns:a16="http://schemas.microsoft.com/office/drawing/2014/main" val="3747922595"/>
                    </a:ext>
                  </a:extLst>
                </a:gridCol>
                <a:gridCol w="1335325">
                  <a:extLst>
                    <a:ext uri="{9D8B030D-6E8A-4147-A177-3AD203B41FA5}">
                      <a16:colId xmlns:a16="http://schemas.microsoft.com/office/drawing/2014/main" val="798898860"/>
                    </a:ext>
                  </a:extLst>
                </a:gridCol>
              </a:tblGrid>
              <a:tr h="48367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400" b="1" dirty="0">
                          <a:solidFill>
                            <a:schemeClr val="bg1"/>
                          </a:solidFill>
                          <a:effectLst/>
                        </a:rPr>
                        <a:t>Kinder </a:t>
                      </a:r>
                    </a:p>
                    <a:p>
                      <a:pPr algn="ctr">
                        <a:buNone/>
                      </a:pPr>
                      <a:r>
                        <a:rPr lang="de-DE" sz="1600" b="1" dirty="0">
                          <a:solidFill>
                            <a:schemeClr val="bg1"/>
                          </a:solidFill>
                          <a:effectLst/>
                        </a:rPr>
                        <a:t>0 – 13</a:t>
                      </a:r>
                    </a:p>
                    <a:p>
                      <a:pPr algn="ctr">
                        <a:buNone/>
                      </a:pPr>
                      <a:endParaRPr lang="de-DE" sz="16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400" b="1" dirty="0">
                          <a:solidFill>
                            <a:schemeClr val="bg1"/>
                          </a:solidFill>
                          <a:effectLst/>
                        </a:rPr>
                        <a:t>Jugendliche</a:t>
                      </a:r>
                    </a:p>
                    <a:p>
                      <a:pPr algn="ctr">
                        <a:buNone/>
                      </a:pPr>
                      <a:r>
                        <a:rPr lang="de-DE" sz="1600" b="1" dirty="0">
                          <a:solidFill>
                            <a:schemeClr val="bg1"/>
                          </a:solidFill>
                          <a:effectLst/>
                        </a:rPr>
                        <a:t>14 – 17</a:t>
                      </a:r>
                    </a:p>
                    <a:p>
                      <a:pPr algn="ctr">
                        <a:buNone/>
                      </a:pPr>
                      <a:endParaRPr lang="de-DE" sz="16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400" b="1" dirty="0">
                          <a:solidFill>
                            <a:schemeClr val="bg1"/>
                          </a:solidFill>
                          <a:effectLst/>
                        </a:rPr>
                        <a:t>Erwachsene</a:t>
                      </a:r>
                    </a:p>
                    <a:p>
                      <a:pPr algn="ctr">
                        <a:buNone/>
                      </a:pPr>
                      <a:r>
                        <a:rPr lang="de-DE" sz="1600" b="1" dirty="0">
                          <a:solidFill>
                            <a:schemeClr val="bg1"/>
                          </a:solidFill>
                          <a:effectLst/>
                        </a:rPr>
                        <a:t>ab 18</a:t>
                      </a:r>
                    </a:p>
                    <a:p>
                      <a:pPr algn="ctr">
                        <a:buNone/>
                      </a:pPr>
                      <a:endParaRPr lang="de-DE" sz="16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400" b="1" dirty="0">
                          <a:solidFill>
                            <a:schemeClr val="bg1"/>
                          </a:solidFill>
                          <a:effectLst/>
                        </a:rPr>
                        <a:t>Summe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4587853"/>
                  </a:ext>
                </a:extLst>
              </a:tr>
              <a:tr h="27638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249</a:t>
                      </a:r>
                    </a:p>
                    <a:p>
                      <a:pPr algn="ctr">
                        <a:buNone/>
                      </a:pPr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27%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52</a:t>
                      </a:r>
                    </a:p>
                    <a:p>
                      <a:pPr algn="ctr">
                        <a:buNone/>
                      </a:pPr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6%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612</a:t>
                      </a:r>
                    </a:p>
                    <a:p>
                      <a:pPr algn="ctr">
                        <a:buNone/>
                      </a:pPr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67%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de-DE" sz="24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>
                        <a:buNone/>
                      </a:pPr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913</a:t>
                      </a:r>
                    </a:p>
                    <a:p>
                      <a:pPr algn="ctr">
                        <a:buNone/>
                      </a:pPr>
                      <a:endParaRPr lang="de-DE" sz="2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3714210"/>
                  </a:ext>
                </a:extLst>
              </a:tr>
            </a:tbl>
          </a:graphicData>
        </a:graphic>
      </p:graphicFrame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37F7931B-505E-9C7A-257D-7ADF6DAA8ADE}"/>
              </a:ext>
            </a:extLst>
          </p:cNvPr>
          <p:cNvGraphicFramePr>
            <a:graphicFrameLocks noGrp="1"/>
          </p:cNvGraphicFramePr>
          <p:nvPr/>
        </p:nvGraphicFramePr>
        <p:xfrm>
          <a:off x="723901" y="9922134"/>
          <a:ext cx="11468099" cy="3515312"/>
        </p:xfrm>
        <a:graphic>
          <a:graphicData uri="http://schemas.openxmlformats.org/drawingml/2006/table">
            <a:tbl>
              <a:tblPr/>
              <a:tblGrid>
                <a:gridCol w="2454538">
                  <a:extLst>
                    <a:ext uri="{9D8B030D-6E8A-4147-A177-3AD203B41FA5}">
                      <a16:colId xmlns:a16="http://schemas.microsoft.com/office/drawing/2014/main" val="1511951800"/>
                    </a:ext>
                  </a:extLst>
                </a:gridCol>
                <a:gridCol w="1685021">
                  <a:extLst>
                    <a:ext uri="{9D8B030D-6E8A-4147-A177-3AD203B41FA5}">
                      <a16:colId xmlns:a16="http://schemas.microsoft.com/office/drawing/2014/main" val="3640109211"/>
                    </a:ext>
                  </a:extLst>
                </a:gridCol>
                <a:gridCol w="2384405">
                  <a:extLst>
                    <a:ext uri="{9D8B030D-6E8A-4147-A177-3AD203B41FA5}">
                      <a16:colId xmlns:a16="http://schemas.microsoft.com/office/drawing/2014/main" val="3811389944"/>
                    </a:ext>
                  </a:extLst>
                </a:gridCol>
                <a:gridCol w="2331809">
                  <a:extLst>
                    <a:ext uri="{9D8B030D-6E8A-4147-A177-3AD203B41FA5}">
                      <a16:colId xmlns:a16="http://schemas.microsoft.com/office/drawing/2014/main" val="228967202"/>
                    </a:ext>
                  </a:extLst>
                </a:gridCol>
                <a:gridCol w="2612326">
                  <a:extLst>
                    <a:ext uri="{9D8B030D-6E8A-4147-A177-3AD203B41FA5}">
                      <a16:colId xmlns:a16="http://schemas.microsoft.com/office/drawing/2014/main" val="2409966719"/>
                    </a:ext>
                  </a:extLst>
                </a:gridCol>
              </a:tblGrid>
              <a:tr h="54041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de-DE" sz="2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b="1" dirty="0">
                          <a:solidFill>
                            <a:schemeClr val="bg1"/>
                          </a:solidFill>
                          <a:effectLst/>
                        </a:rPr>
                        <a:t>Kinder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b="1">
                          <a:solidFill>
                            <a:schemeClr val="bg1"/>
                          </a:solidFill>
                          <a:effectLst/>
                        </a:rPr>
                        <a:t>Jugendliche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b="1" dirty="0">
                          <a:solidFill>
                            <a:schemeClr val="bg1"/>
                          </a:solidFill>
                          <a:effectLst/>
                        </a:rPr>
                        <a:t>Erwachsene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b="1" dirty="0">
                          <a:solidFill>
                            <a:schemeClr val="bg1"/>
                          </a:solidFill>
                          <a:effectLst/>
                        </a:rPr>
                        <a:t>Summe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8129612"/>
                  </a:ext>
                </a:extLst>
              </a:tr>
              <a:tr h="3155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Fußball 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69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19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281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369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0064678"/>
                  </a:ext>
                </a:extLst>
              </a:tr>
              <a:tr h="3155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Karate 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34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66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112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6562159"/>
                  </a:ext>
                </a:extLst>
              </a:tr>
              <a:tr h="3155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Ski 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18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160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184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3925835"/>
                  </a:ext>
                </a:extLst>
              </a:tr>
              <a:tr h="3155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Tennis 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21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76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107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2170045"/>
                  </a:ext>
                </a:extLst>
              </a:tr>
              <a:tr h="3155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Turnen 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192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31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277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500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1758333"/>
                  </a:ext>
                </a:extLst>
              </a:tr>
              <a:tr h="3155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Volleyball 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47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49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83901"/>
                  </a:ext>
                </a:extLst>
              </a:tr>
            </a:tbl>
          </a:graphicData>
        </a:graphic>
      </p:graphicFrame>
      <p:sp>
        <p:nvSpPr>
          <p:cNvPr id="7" name="Textfeld 6">
            <a:extLst>
              <a:ext uri="{FF2B5EF4-FFF2-40B4-BE49-F238E27FC236}">
                <a16:creationId xmlns:a16="http://schemas.microsoft.com/office/drawing/2014/main" id="{5F0E631A-29DC-AB6E-71D3-51FF8F93B310}"/>
              </a:ext>
            </a:extLst>
          </p:cNvPr>
          <p:cNvSpPr txBox="1"/>
          <p:nvPr/>
        </p:nvSpPr>
        <p:spPr>
          <a:xfrm>
            <a:off x="-4788159" y="4348834"/>
            <a:ext cx="4877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Jahreszahlen kontrollieren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D984C4E-A889-E921-C5E0-052C1995B67B}"/>
              </a:ext>
            </a:extLst>
          </p:cNvPr>
          <p:cNvSpPr txBox="1"/>
          <p:nvPr/>
        </p:nvSpPr>
        <p:spPr>
          <a:xfrm>
            <a:off x="-31955" y="1331855"/>
            <a:ext cx="121919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</a:rPr>
              <a:t>01.01.2025 – 31.12.2025:   61 Eintritte   39 Austritte   5 Todesfälle   =   17 neue Mitglieder</a:t>
            </a:r>
          </a:p>
          <a:p>
            <a:endParaRPr lang="de-D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6332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9BDE22-5B77-D400-B2DA-7337801DA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17D429-D65B-819C-02FC-912CFB8D8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100" y="-3841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de-DE" sz="2000" dirty="0">
                <a:solidFill>
                  <a:schemeClr val="bg1"/>
                </a:solidFill>
              </a:rPr>
              <a:t>Bericht des 1. Vorsitzenden 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FFD30368-98DA-ABEF-F8E3-B72C5D06A9C3}"/>
              </a:ext>
            </a:extLst>
          </p:cNvPr>
          <p:cNvSpPr txBox="1">
            <a:spLocks/>
          </p:cNvSpPr>
          <p:nvPr/>
        </p:nvSpPr>
        <p:spPr>
          <a:xfrm>
            <a:off x="838200" y="1873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800" dirty="0">
                <a:solidFill>
                  <a:schemeClr val="bg1"/>
                </a:solidFill>
                <a:latin typeface="Aptos Black" panose="020B0004020202020204" pitchFamily="34" charset="0"/>
              </a:rPr>
              <a:t>Mitgliederzahlen</a:t>
            </a:r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B4395804-ABCC-AE3E-8E32-AD2BF0C552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1968588"/>
              </p:ext>
            </p:extLst>
          </p:nvPr>
        </p:nvGraphicFramePr>
        <p:xfrm>
          <a:off x="2000044" y="2519452"/>
          <a:ext cx="8128000" cy="4107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Ellipse 10">
            <a:extLst>
              <a:ext uri="{FF2B5EF4-FFF2-40B4-BE49-F238E27FC236}">
                <a16:creationId xmlns:a16="http://schemas.microsoft.com/office/drawing/2014/main" id="{92D73B98-D7E6-6F16-55A2-A1D9A498C7BC}"/>
              </a:ext>
            </a:extLst>
          </p:cNvPr>
          <p:cNvSpPr/>
          <p:nvPr/>
        </p:nvSpPr>
        <p:spPr>
          <a:xfrm>
            <a:off x="2558205" y="3281613"/>
            <a:ext cx="540000" cy="540000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effectLst>
            <a:outerShdw blurRad="25400" dist="38100" dir="5400000" algn="t" rotWithShape="0">
              <a:schemeClr val="bg1">
                <a:alpha val="3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268BC6CB-2D62-F0C7-EE08-89E07F8D39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9392335"/>
              </p:ext>
            </p:extLst>
          </p:nvPr>
        </p:nvGraphicFramePr>
        <p:xfrm>
          <a:off x="9220840" y="8711040"/>
          <a:ext cx="6810373" cy="2088912"/>
        </p:xfrm>
        <a:graphic>
          <a:graphicData uri="http://schemas.openxmlformats.org/drawingml/2006/table">
            <a:tbl>
              <a:tblPr/>
              <a:tblGrid>
                <a:gridCol w="1326350">
                  <a:extLst>
                    <a:ext uri="{9D8B030D-6E8A-4147-A177-3AD203B41FA5}">
                      <a16:colId xmlns:a16="http://schemas.microsoft.com/office/drawing/2014/main" val="2620135627"/>
                    </a:ext>
                  </a:extLst>
                </a:gridCol>
                <a:gridCol w="2004947">
                  <a:extLst>
                    <a:ext uri="{9D8B030D-6E8A-4147-A177-3AD203B41FA5}">
                      <a16:colId xmlns:a16="http://schemas.microsoft.com/office/drawing/2014/main" val="2563194216"/>
                    </a:ext>
                  </a:extLst>
                </a:gridCol>
                <a:gridCol w="2143751">
                  <a:extLst>
                    <a:ext uri="{9D8B030D-6E8A-4147-A177-3AD203B41FA5}">
                      <a16:colId xmlns:a16="http://schemas.microsoft.com/office/drawing/2014/main" val="3747922595"/>
                    </a:ext>
                  </a:extLst>
                </a:gridCol>
                <a:gridCol w="1335325">
                  <a:extLst>
                    <a:ext uri="{9D8B030D-6E8A-4147-A177-3AD203B41FA5}">
                      <a16:colId xmlns:a16="http://schemas.microsoft.com/office/drawing/2014/main" val="798898860"/>
                    </a:ext>
                  </a:extLst>
                </a:gridCol>
              </a:tblGrid>
              <a:tr h="48367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400" b="1" dirty="0">
                          <a:solidFill>
                            <a:schemeClr val="bg1"/>
                          </a:solidFill>
                          <a:effectLst/>
                        </a:rPr>
                        <a:t>Kinder </a:t>
                      </a:r>
                    </a:p>
                    <a:p>
                      <a:pPr algn="ctr">
                        <a:buNone/>
                      </a:pPr>
                      <a:r>
                        <a:rPr lang="de-DE" sz="1600" b="1" dirty="0">
                          <a:solidFill>
                            <a:schemeClr val="bg1"/>
                          </a:solidFill>
                          <a:effectLst/>
                        </a:rPr>
                        <a:t>0 – 13</a:t>
                      </a:r>
                    </a:p>
                    <a:p>
                      <a:pPr algn="ctr">
                        <a:buNone/>
                      </a:pPr>
                      <a:endParaRPr lang="de-DE" sz="16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400" b="1" dirty="0">
                          <a:solidFill>
                            <a:schemeClr val="bg1"/>
                          </a:solidFill>
                          <a:effectLst/>
                        </a:rPr>
                        <a:t>Jugendliche</a:t>
                      </a:r>
                    </a:p>
                    <a:p>
                      <a:pPr algn="ctr">
                        <a:buNone/>
                      </a:pPr>
                      <a:r>
                        <a:rPr lang="de-DE" sz="1600" b="1" dirty="0">
                          <a:solidFill>
                            <a:schemeClr val="bg1"/>
                          </a:solidFill>
                          <a:effectLst/>
                        </a:rPr>
                        <a:t>14 – 17</a:t>
                      </a:r>
                    </a:p>
                    <a:p>
                      <a:pPr algn="ctr">
                        <a:buNone/>
                      </a:pPr>
                      <a:endParaRPr lang="de-DE" sz="16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400" b="1" dirty="0">
                          <a:solidFill>
                            <a:schemeClr val="bg1"/>
                          </a:solidFill>
                          <a:effectLst/>
                        </a:rPr>
                        <a:t>Erwachsene</a:t>
                      </a:r>
                    </a:p>
                    <a:p>
                      <a:pPr algn="ctr">
                        <a:buNone/>
                      </a:pPr>
                      <a:r>
                        <a:rPr lang="de-DE" sz="1600" b="1" dirty="0">
                          <a:solidFill>
                            <a:schemeClr val="bg1"/>
                          </a:solidFill>
                          <a:effectLst/>
                        </a:rPr>
                        <a:t>ab 18</a:t>
                      </a:r>
                    </a:p>
                    <a:p>
                      <a:pPr algn="ctr">
                        <a:buNone/>
                      </a:pPr>
                      <a:endParaRPr lang="de-DE" sz="16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400" b="1" dirty="0">
                          <a:solidFill>
                            <a:schemeClr val="bg1"/>
                          </a:solidFill>
                          <a:effectLst/>
                        </a:rPr>
                        <a:t>Summe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4587853"/>
                  </a:ext>
                </a:extLst>
              </a:tr>
              <a:tr h="27638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249</a:t>
                      </a:r>
                    </a:p>
                    <a:p>
                      <a:pPr algn="ctr">
                        <a:buNone/>
                      </a:pPr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27%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52</a:t>
                      </a:r>
                    </a:p>
                    <a:p>
                      <a:pPr algn="ctr">
                        <a:buNone/>
                      </a:pPr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6%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612</a:t>
                      </a:r>
                    </a:p>
                    <a:p>
                      <a:pPr algn="ctr">
                        <a:buNone/>
                      </a:pPr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67%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de-DE" sz="24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>
                        <a:buNone/>
                      </a:pPr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913</a:t>
                      </a:r>
                    </a:p>
                    <a:p>
                      <a:pPr algn="ctr">
                        <a:buNone/>
                      </a:pPr>
                      <a:endParaRPr lang="de-DE" sz="2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3714210"/>
                  </a:ext>
                </a:extLst>
              </a:tr>
            </a:tbl>
          </a:graphicData>
        </a:graphic>
      </p:graphicFrame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3B5B3E40-9C2E-42EB-68A1-7A5192E4CE62}"/>
              </a:ext>
            </a:extLst>
          </p:cNvPr>
          <p:cNvGraphicFramePr>
            <a:graphicFrameLocks noGrp="1"/>
          </p:cNvGraphicFramePr>
          <p:nvPr/>
        </p:nvGraphicFramePr>
        <p:xfrm>
          <a:off x="723901" y="9922134"/>
          <a:ext cx="11468099" cy="3515312"/>
        </p:xfrm>
        <a:graphic>
          <a:graphicData uri="http://schemas.openxmlformats.org/drawingml/2006/table">
            <a:tbl>
              <a:tblPr/>
              <a:tblGrid>
                <a:gridCol w="2454538">
                  <a:extLst>
                    <a:ext uri="{9D8B030D-6E8A-4147-A177-3AD203B41FA5}">
                      <a16:colId xmlns:a16="http://schemas.microsoft.com/office/drawing/2014/main" val="1511951800"/>
                    </a:ext>
                  </a:extLst>
                </a:gridCol>
                <a:gridCol w="1685021">
                  <a:extLst>
                    <a:ext uri="{9D8B030D-6E8A-4147-A177-3AD203B41FA5}">
                      <a16:colId xmlns:a16="http://schemas.microsoft.com/office/drawing/2014/main" val="3640109211"/>
                    </a:ext>
                  </a:extLst>
                </a:gridCol>
                <a:gridCol w="2384405">
                  <a:extLst>
                    <a:ext uri="{9D8B030D-6E8A-4147-A177-3AD203B41FA5}">
                      <a16:colId xmlns:a16="http://schemas.microsoft.com/office/drawing/2014/main" val="3811389944"/>
                    </a:ext>
                  </a:extLst>
                </a:gridCol>
                <a:gridCol w="2331809">
                  <a:extLst>
                    <a:ext uri="{9D8B030D-6E8A-4147-A177-3AD203B41FA5}">
                      <a16:colId xmlns:a16="http://schemas.microsoft.com/office/drawing/2014/main" val="228967202"/>
                    </a:ext>
                  </a:extLst>
                </a:gridCol>
                <a:gridCol w="2612326">
                  <a:extLst>
                    <a:ext uri="{9D8B030D-6E8A-4147-A177-3AD203B41FA5}">
                      <a16:colId xmlns:a16="http://schemas.microsoft.com/office/drawing/2014/main" val="2409966719"/>
                    </a:ext>
                  </a:extLst>
                </a:gridCol>
              </a:tblGrid>
              <a:tr h="54041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de-DE" sz="2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b="1" dirty="0">
                          <a:solidFill>
                            <a:schemeClr val="bg1"/>
                          </a:solidFill>
                          <a:effectLst/>
                        </a:rPr>
                        <a:t>Kinder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b="1">
                          <a:solidFill>
                            <a:schemeClr val="bg1"/>
                          </a:solidFill>
                          <a:effectLst/>
                        </a:rPr>
                        <a:t>Jugendliche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b="1" dirty="0">
                          <a:solidFill>
                            <a:schemeClr val="bg1"/>
                          </a:solidFill>
                          <a:effectLst/>
                        </a:rPr>
                        <a:t>Erwachsene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b="1" dirty="0">
                          <a:solidFill>
                            <a:schemeClr val="bg1"/>
                          </a:solidFill>
                          <a:effectLst/>
                        </a:rPr>
                        <a:t>Summe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8129612"/>
                  </a:ext>
                </a:extLst>
              </a:tr>
              <a:tr h="3155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Fußball 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69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19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281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369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0064678"/>
                  </a:ext>
                </a:extLst>
              </a:tr>
              <a:tr h="3155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Karate 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34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66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112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6562159"/>
                  </a:ext>
                </a:extLst>
              </a:tr>
              <a:tr h="3155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Ski 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18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160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184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3925835"/>
                  </a:ext>
                </a:extLst>
              </a:tr>
              <a:tr h="3155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Tennis 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21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76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107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2170045"/>
                  </a:ext>
                </a:extLst>
              </a:tr>
              <a:tr h="3155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Turnen 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192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31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277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500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1758333"/>
                  </a:ext>
                </a:extLst>
              </a:tr>
              <a:tr h="3155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Volleyball 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47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49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83901"/>
                  </a:ext>
                </a:extLst>
              </a:tr>
            </a:tbl>
          </a:graphicData>
        </a:graphic>
      </p:graphicFrame>
      <p:sp>
        <p:nvSpPr>
          <p:cNvPr id="7" name="Textfeld 6">
            <a:extLst>
              <a:ext uri="{FF2B5EF4-FFF2-40B4-BE49-F238E27FC236}">
                <a16:creationId xmlns:a16="http://schemas.microsoft.com/office/drawing/2014/main" id="{97FEBC98-87A7-5577-ACE4-9FBEDEA3A9EB}"/>
              </a:ext>
            </a:extLst>
          </p:cNvPr>
          <p:cNvSpPr txBox="1"/>
          <p:nvPr/>
        </p:nvSpPr>
        <p:spPr>
          <a:xfrm>
            <a:off x="-4788159" y="4348834"/>
            <a:ext cx="4877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Jahreszahlen kontrollieren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4D5C453-9E19-7035-0907-EB66F3E38087}"/>
              </a:ext>
            </a:extLst>
          </p:cNvPr>
          <p:cNvSpPr txBox="1"/>
          <p:nvPr/>
        </p:nvSpPr>
        <p:spPr>
          <a:xfrm>
            <a:off x="-31955" y="1331855"/>
            <a:ext cx="121919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</a:rPr>
              <a:t>01.01.2025 – 31.12.2025:   61 Eintritte   39 Austritte   5 Todesfälle   =   17 neue Mitglieder</a:t>
            </a:r>
          </a:p>
          <a:p>
            <a:endParaRPr lang="de-D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5882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0" presetClass="path" presetSubtype="0" accel="7143" decel="7143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07407E-6 C 0.02813 -0.01898 0.05977 -0.0287 0.08841 -0.04652 C 0.12136 -0.04236 0.15612 -0.05162 0.18906 -0.04745 C 0.22044 -0.05231 0.24623 -0.06134 0.278 -0.06597 C 0.30859 -0.07546 0.33971 -0.08194 0.37044 -0.09166 C 0.40248 -0.09513 0.43346 -0.09166 0.4655 -0.09513 C 0.49531 -0.10254 0.55638 -0.09236 0.55925 -0.17268 " pathEditMode="relative" rAng="0" ptsTypes="AAAAAAA">
                                      <p:cBhvr>
                                        <p:cTn id="14" dur="6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56" y="-8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11" grpId="0" animBg="1"/>
      <p:bldP spid="11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6B19D-7170-EFE6-57EA-DA9526287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9B400765-C181-DB73-0134-B6C263CB4A66}"/>
              </a:ext>
            </a:extLst>
          </p:cNvPr>
          <p:cNvSpPr/>
          <p:nvPr/>
        </p:nvSpPr>
        <p:spPr>
          <a:xfrm>
            <a:off x="-345407" y="-64914"/>
            <a:ext cx="125374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000" cap="none" spc="50" dirty="0">
                <a:ln w="952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/>
                <a:latin typeface="Aptos Black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Agenda</a:t>
            </a:r>
            <a:r>
              <a:rPr lang="de-DE" sz="100" b="1" u="sng" cap="none" spc="50" dirty="0">
                <a:ln w="9525" cmpd="sng">
                  <a:solidFill>
                    <a:srgbClr val="80849D">
                      <a:alpha val="0"/>
                    </a:srgb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rgbClr val="526486"/>
                  </a:outerShdw>
                </a:effectLst>
                <a:latin typeface="Aptos Black" panose="020B0004020202020204" pitchFamily="34" charset="0"/>
              </a:rPr>
              <a:t>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4FF96F2-82AE-6DC6-4356-3ABE9D74EF69}"/>
              </a:ext>
            </a:extLst>
          </p:cNvPr>
          <p:cNvSpPr txBox="1"/>
          <p:nvPr/>
        </p:nvSpPr>
        <p:spPr>
          <a:xfrm>
            <a:off x="-8638198" y="3196166"/>
            <a:ext cx="923337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5. </a:t>
            </a:r>
            <a:r>
              <a:rPr lang="de-DE" sz="3600" dirty="0">
                <a:solidFill>
                  <a:schemeClr val="bg1"/>
                </a:solidFill>
              </a:rPr>
              <a:t>Berichte der Abteilungsleiter </a:t>
            </a:r>
          </a:p>
          <a:p>
            <a:r>
              <a:rPr lang="de-DE" sz="3600" dirty="0">
                <a:solidFill>
                  <a:schemeClr val="bg1"/>
                </a:solidFill>
              </a:rPr>
              <a:t>      </a:t>
            </a:r>
            <a:r>
              <a:rPr lang="de-DE" sz="2800" dirty="0">
                <a:solidFill>
                  <a:schemeClr val="bg1"/>
                </a:solidFill>
              </a:rPr>
              <a:t>Fitness – Fußball – Karate – Ski – Tennis – Volleyball </a:t>
            </a:r>
          </a:p>
          <a:p>
            <a:endParaRPr lang="de-DE" sz="2800" dirty="0">
              <a:solidFill>
                <a:schemeClr val="bg1"/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DC1491E-AE88-6A45-0EE5-1C9A9AB6F54D}"/>
              </a:ext>
            </a:extLst>
          </p:cNvPr>
          <p:cNvSpPr txBox="1"/>
          <p:nvPr/>
        </p:nvSpPr>
        <p:spPr>
          <a:xfrm>
            <a:off x="-6120000" y="607518"/>
            <a:ext cx="4633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1. Begrüßung 1. Vorsitzender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DBED4B2-A962-9576-8221-C8CE174C7C56}"/>
              </a:ext>
            </a:extLst>
          </p:cNvPr>
          <p:cNvSpPr txBox="1"/>
          <p:nvPr/>
        </p:nvSpPr>
        <p:spPr>
          <a:xfrm>
            <a:off x="-6513969" y="1747954"/>
            <a:ext cx="4893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3.  Bericht des 1. Vorsitzenden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D95BE05-F4AF-0C41-7960-5F9AB6452B6C}"/>
              </a:ext>
            </a:extLst>
          </p:cNvPr>
          <p:cNvSpPr txBox="1"/>
          <p:nvPr/>
        </p:nvSpPr>
        <p:spPr>
          <a:xfrm>
            <a:off x="-6513969" y="2318172"/>
            <a:ext cx="48938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4"/>
            </a:pPr>
            <a:r>
              <a:rPr lang="de-DE" sz="2800" dirty="0">
                <a:solidFill>
                  <a:schemeClr val="bg1"/>
                </a:solidFill>
              </a:rPr>
              <a:t>Bericht des Hauptkassiers </a:t>
            </a:r>
          </a:p>
          <a:p>
            <a:r>
              <a:rPr lang="de-DE" sz="2000" dirty="0">
                <a:solidFill>
                  <a:schemeClr val="bg1"/>
                </a:solidFill>
              </a:rPr>
              <a:t>         – mit Entlastung der Vorstandschaft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3B27801-7716-3E65-348A-228FD85D413E}"/>
              </a:ext>
            </a:extLst>
          </p:cNvPr>
          <p:cNvSpPr txBox="1"/>
          <p:nvPr/>
        </p:nvSpPr>
        <p:spPr>
          <a:xfrm>
            <a:off x="-6513969" y="4197272"/>
            <a:ext cx="6204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6"/>
            </a:pPr>
            <a:r>
              <a:rPr lang="de-DE" sz="2800" dirty="0">
                <a:solidFill>
                  <a:schemeClr val="bg1"/>
                </a:solidFill>
              </a:rPr>
              <a:t>Ehrungen</a:t>
            </a:r>
            <a:endParaRPr lang="de-DE" sz="2000" dirty="0">
              <a:solidFill>
                <a:schemeClr val="bg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1A83B2A-9219-5152-88DC-0914D3D29ED6}"/>
              </a:ext>
            </a:extLst>
          </p:cNvPr>
          <p:cNvSpPr txBox="1"/>
          <p:nvPr/>
        </p:nvSpPr>
        <p:spPr>
          <a:xfrm>
            <a:off x="-6513969" y="4767490"/>
            <a:ext cx="498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7. Wahlen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A7A376F-68A3-A54C-2FDA-D4B5F9CE4C02}"/>
              </a:ext>
            </a:extLst>
          </p:cNvPr>
          <p:cNvSpPr txBox="1"/>
          <p:nvPr/>
        </p:nvSpPr>
        <p:spPr>
          <a:xfrm>
            <a:off x="-6513969" y="1177736"/>
            <a:ext cx="4616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2. Protokoll vom 05.04.2025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350345A-F30E-5BC7-07B6-50AB5FF45238}"/>
              </a:ext>
            </a:extLst>
          </p:cNvPr>
          <p:cNvSpPr txBox="1"/>
          <p:nvPr/>
        </p:nvSpPr>
        <p:spPr>
          <a:xfrm>
            <a:off x="-6513969" y="5337707"/>
            <a:ext cx="498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8. Verschiedenes und Anfragen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957E570C-CF1D-9E4C-E771-0632A13D62AA}"/>
              </a:ext>
            </a:extLst>
          </p:cNvPr>
          <p:cNvSpPr/>
          <p:nvPr/>
        </p:nvSpPr>
        <p:spPr>
          <a:xfrm>
            <a:off x="0" y="6337050"/>
            <a:ext cx="12192000" cy="540000"/>
          </a:xfrm>
          <a:prstGeom prst="rect">
            <a:avLst/>
          </a:prstGeom>
          <a:solidFill>
            <a:srgbClr val="FF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6D870BA7-2E34-5E99-F524-C3A901B53A36}"/>
              </a:ext>
            </a:extLst>
          </p:cNvPr>
          <p:cNvGrpSpPr/>
          <p:nvPr/>
        </p:nvGrpSpPr>
        <p:grpSpPr>
          <a:xfrm>
            <a:off x="279711" y="6337050"/>
            <a:ext cx="540000" cy="540000"/>
            <a:chOff x="184104" y="6072437"/>
            <a:chExt cx="720000" cy="720000"/>
          </a:xfrm>
        </p:grpSpPr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6111337D-C0A7-3DB4-993A-E107C2BB7A17}"/>
                </a:ext>
              </a:extLst>
            </p:cNvPr>
            <p:cNvSpPr/>
            <p:nvPr/>
          </p:nvSpPr>
          <p:spPr>
            <a:xfrm>
              <a:off x="184104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A48C858F-FC0A-82BB-3513-62340B2E9A36}"/>
                </a:ext>
              </a:extLst>
            </p:cNvPr>
            <p:cNvSpPr txBox="1"/>
            <p:nvPr/>
          </p:nvSpPr>
          <p:spPr>
            <a:xfrm>
              <a:off x="341341" y="6186212"/>
              <a:ext cx="435428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BFFE9079-AA6B-41F5-DA47-7C9C9F0ADFD9}"/>
              </a:ext>
            </a:extLst>
          </p:cNvPr>
          <p:cNvGrpSpPr/>
          <p:nvPr/>
        </p:nvGrpSpPr>
        <p:grpSpPr>
          <a:xfrm>
            <a:off x="1854753" y="6337050"/>
            <a:ext cx="540000" cy="540000"/>
            <a:chOff x="1563545" y="6072437"/>
            <a:chExt cx="720000" cy="720000"/>
          </a:xfrm>
        </p:grpSpPr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BBDF4267-EF48-1EB5-2A1D-BB305E023567}"/>
                </a:ext>
              </a:extLst>
            </p:cNvPr>
            <p:cNvSpPr/>
            <p:nvPr/>
          </p:nvSpPr>
          <p:spPr>
            <a:xfrm>
              <a:off x="1563545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03610C29-A146-8670-3DBD-79EE11416EEE}"/>
                </a:ext>
              </a:extLst>
            </p:cNvPr>
            <p:cNvSpPr txBox="1"/>
            <p:nvPr/>
          </p:nvSpPr>
          <p:spPr>
            <a:xfrm>
              <a:off x="1718305" y="624777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CCDE102F-1560-D314-BD85-8FD2FDB7CF34}"/>
              </a:ext>
            </a:extLst>
          </p:cNvPr>
          <p:cNvGrpSpPr/>
          <p:nvPr/>
        </p:nvGrpSpPr>
        <p:grpSpPr>
          <a:xfrm>
            <a:off x="3441009" y="6337050"/>
            <a:ext cx="540000" cy="540000"/>
            <a:chOff x="2942986" y="6072437"/>
            <a:chExt cx="720000" cy="720000"/>
          </a:xfrm>
        </p:grpSpPr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13DC9633-5669-3A81-5534-D978D925C4AB}"/>
                </a:ext>
              </a:extLst>
            </p:cNvPr>
            <p:cNvSpPr/>
            <p:nvPr/>
          </p:nvSpPr>
          <p:spPr>
            <a:xfrm>
              <a:off x="2942986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E1A10B62-85A7-E2F1-7093-00E3851CF74F}"/>
                </a:ext>
              </a:extLst>
            </p:cNvPr>
            <p:cNvSpPr txBox="1"/>
            <p:nvPr/>
          </p:nvSpPr>
          <p:spPr>
            <a:xfrm>
              <a:off x="3107271" y="6273694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FC5F8D72-E9B7-261C-2992-6622F100EA7F}"/>
              </a:ext>
            </a:extLst>
          </p:cNvPr>
          <p:cNvGrpSpPr/>
          <p:nvPr/>
        </p:nvGrpSpPr>
        <p:grpSpPr>
          <a:xfrm>
            <a:off x="5027265" y="6337050"/>
            <a:ext cx="540000" cy="540000"/>
            <a:chOff x="4322427" y="6072437"/>
            <a:chExt cx="720000" cy="720000"/>
          </a:xfrm>
        </p:grpSpPr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1DA6AC24-3D3B-21CD-1DC5-86F9D45CBC78}"/>
                </a:ext>
              </a:extLst>
            </p:cNvPr>
            <p:cNvSpPr/>
            <p:nvPr/>
          </p:nvSpPr>
          <p:spPr>
            <a:xfrm>
              <a:off x="4322427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89771C4D-AAC8-ED78-8DA1-9F575F167453}"/>
                </a:ext>
              </a:extLst>
            </p:cNvPr>
            <p:cNvSpPr txBox="1"/>
            <p:nvPr/>
          </p:nvSpPr>
          <p:spPr>
            <a:xfrm>
              <a:off x="4464714" y="624777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4</a:t>
              </a:r>
            </a:p>
          </p:txBody>
        </p:sp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5C174432-9A28-12C2-6317-BFF722B0C646}"/>
              </a:ext>
            </a:extLst>
          </p:cNvPr>
          <p:cNvGrpSpPr/>
          <p:nvPr/>
        </p:nvGrpSpPr>
        <p:grpSpPr>
          <a:xfrm>
            <a:off x="6613521" y="6337050"/>
            <a:ext cx="540000" cy="540000"/>
            <a:chOff x="5701868" y="6072437"/>
            <a:chExt cx="720000" cy="720000"/>
          </a:xfrm>
        </p:grpSpPr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2BBFD53E-8312-22B0-80AB-97BCA9C35ADB}"/>
                </a:ext>
              </a:extLst>
            </p:cNvPr>
            <p:cNvSpPr/>
            <p:nvPr/>
          </p:nvSpPr>
          <p:spPr>
            <a:xfrm>
              <a:off x="5701868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C354F2DF-254B-9888-1CE0-1DD79F74A770}"/>
                </a:ext>
              </a:extLst>
            </p:cNvPr>
            <p:cNvSpPr txBox="1"/>
            <p:nvPr/>
          </p:nvSpPr>
          <p:spPr>
            <a:xfrm>
              <a:off x="5844155" y="624777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5714F622-E49E-EC68-F4E7-C3A28E1C48DB}"/>
              </a:ext>
            </a:extLst>
          </p:cNvPr>
          <p:cNvGrpSpPr/>
          <p:nvPr/>
        </p:nvGrpSpPr>
        <p:grpSpPr>
          <a:xfrm>
            <a:off x="9786033" y="6337050"/>
            <a:ext cx="540000" cy="540000"/>
            <a:chOff x="7081309" y="6072437"/>
            <a:chExt cx="720000" cy="720000"/>
          </a:xfrm>
        </p:grpSpPr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540BF819-B0E3-1425-C87B-13EDA44FE73D}"/>
                </a:ext>
              </a:extLst>
            </p:cNvPr>
            <p:cNvSpPr/>
            <p:nvPr/>
          </p:nvSpPr>
          <p:spPr>
            <a:xfrm>
              <a:off x="7081309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4" name="Textfeld 33">
              <a:extLst>
                <a:ext uri="{FF2B5EF4-FFF2-40B4-BE49-F238E27FC236}">
                  <a16:creationId xmlns:a16="http://schemas.microsoft.com/office/drawing/2014/main" id="{12148675-34C3-0191-B4C6-16D94179C3D8}"/>
                </a:ext>
              </a:extLst>
            </p:cNvPr>
            <p:cNvSpPr txBox="1"/>
            <p:nvPr/>
          </p:nvSpPr>
          <p:spPr>
            <a:xfrm>
              <a:off x="7223596" y="624777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7</a:t>
              </a:r>
            </a:p>
          </p:txBody>
        </p:sp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1AF64246-5918-31A3-4B7D-0FE1E042EA44}"/>
              </a:ext>
            </a:extLst>
          </p:cNvPr>
          <p:cNvGrpSpPr/>
          <p:nvPr/>
        </p:nvGrpSpPr>
        <p:grpSpPr>
          <a:xfrm>
            <a:off x="11372289" y="6337050"/>
            <a:ext cx="540000" cy="540000"/>
            <a:chOff x="8460750" y="6072437"/>
            <a:chExt cx="720000" cy="720000"/>
          </a:xfrm>
        </p:grpSpPr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4582492C-3ECF-2ED2-2BF6-C19DD24EDC5D}"/>
                </a:ext>
              </a:extLst>
            </p:cNvPr>
            <p:cNvSpPr/>
            <p:nvPr/>
          </p:nvSpPr>
          <p:spPr>
            <a:xfrm>
              <a:off x="8460750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7" name="Textfeld 36">
              <a:extLst>
                <a:ext uri="{FF2B5EF4-FFF2-40B4-BE49-F238E27FC236}">
                  <a16:creationId xmlns:a16="http://schemas.microsoft.com/office/drawing/2014/main" id="{B0499440-19CA-8C1F-F33E-A65870A719DD}"/>
                </a:ext>
              </a:extLst>
            </p:cNvPr>
            <p:cNvSpPr txBox="1"/>
            <p:nvPr/>
          </p:nvSpPr>
          <p:spPr>
            <a:xfrm>
              <a:off x="8603037" y="624777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rgbClr val="FFFFFF"/>
                  </a:solidFill>
                </a:rPr>
                <a:t>8</a:t>
              </a:r>
            </a:p>
          </p:txBody>
        </p:sp>
      </p:grp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6C95CC8C-49C2-3D27-C2A8-4772CE652785}"/>
              </a:ext>
            </a:extLst>
          </p:cNvPr>
          <p:cNvGrpSpPr/>
          <p:nvPr/>
        </p:nvGrpSpPr>
        <p:grpSpPr>
          <a:xfrm>
            <a:off x="8199777" y="6337050"/>
            <a:ext cx="540000" cy="540000"/>
            <a:chOff x="5701868" y="6072437"/>
            <a:chExt cx="720000" cy="720000"/>
          </a:xfrm>
        </p:grpSpPr>
        <p:sp>
          <p:nvSpPr>
            <p:cNvPr id="39" name="Ellipse 38">
              <a:extLst>
                <a:ext uri="{FF2B5EF4-FFF2-40B4-BE49-F238E27FC236}">
                  <a16:creationId xmlns:a16="http://schemas.microsoft.com/office/drawing/2014/main" id="{5795BE71-AE76-3CE2-DF5A-F8E3402D8444}"/>
                </a:ext>
              </a:extLst>
            </p:cNvPr>
            <p:cNvSpPr/>
            <p:nvPr/>
          </p:nvSpPr>
          <p:spPr>
            <a:xfrm>
              <a:off x="5701868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0" name="Textfeld 39">
              <a:extLst>
                <a:ext uri="{FF2B5EF4-FFF2-40B4-BE49-F238E27FC236}">
                  <a16:creationId xmlns:a16="http://schemas.microsoft.com/office/drawing/2014/main" id="{33EA2203-2BEE-42E1-FBB9-F10897126B10}"/>
                </a:ext>
              </a:extLst>
            </p:cNvPr>
            <p:cNvSpPr txBox="1"/>
            <p:nvPr/>
          </p:nvSpPr>
          <p:spPr>
            <a:xfrm>
              <a:off x="5844155" y="624777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119083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A69F1-2000-4D0F-07B4-6B23B8FAA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4507AB-155D-25B1-EA0F-6BD757D38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100" y="-3841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de-DE" sz="2000" dirty="0">
                <a:solidFill>
                  <a:schemeClr val="bg1"/>
                </a:solidFill>
              </a:rPr>
              <a:t>Bericht des 1. Vorsitzenden 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6B64535F-904E-96C1-E6CF-4430B0788B19}"/>
              </a:ext>
            </a:extLst>
          </p:cNvPr>
          <p:cNvSpPr txBox="1">
            <a:spLocks/>
          </p:cNvSpPr>
          <p:nvPr/>
        </p:nvSpPr>
        <p:spPr>
          <a:xfrm>
            <a:off x="838200" y="1873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800" dirty="0">
                <a:solidFill>
                  <a:schemeClr val="bg1"/>
                </a:solidFill>
                <a:latin typeface="Aptos Black" panose="020B0004020202020204" pitchFamily="34" charset="0"/>
              </a:rPr>
              <a:t>Mitgliederzahlen</a:t>
            </a:r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4B18F64E-17CF-0D93-FDA1-107A5DD954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267008"/>
              </p:ext>
            </p:extLst>
          </p:nvPr>
        </p:nvGraphicFramePr>
        <p:xfrm>
          <a:off x="14536173" y="3020898"/>
          <a:ext cx="8128000" cy="4107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Ellipse 10">
            <a:extLst>
              <a:ext uri="{FF2B5EF4-FFF2-40B4-BE49-F238E27FC236}">
                <a16:creationId xmlns:a16="http://schemas.microsoft.com/office/drawing/2014/main" id="{992E741A-1DF2-F891-A612-40C535DEF4DB}"/>
              </a:ext>
            </a:extLst>
          </p:cNvPr>
          <p:cNvSpPr/>
          <p:nvPr/>
        </p:nvSpPr>
        <p:spPr>
          <a:xfrm>
            <a:off x="15212321" y="2889000"/>
            <a:ext cx="540000" cy="540000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effectLst>
            <a:outerShdw blurRad="25400" dist="38100" dir="5400000" algn="t" rotWithShape="0">
              <a:schemeClr val="bg1">
                <a:alpha val="3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6B050203-29FD-CB4B-9D62-EE44E40781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3751698"/>
              </p:ext>
            </p:extLst>
          </p:nvPr>
        </p:nvGraphicFramePr>
        <p:xfrm>
          <a:off x="2779713" y="2500859"/>
          <a:ext cx="6810373" cy="2088912"/>
        </p:xfrm>
        <a:graphic>
          <a:graphicData uri="http://schemas.openxmlformats.org/drawingml/2006/table">
            <a:tbl>
              <a:tblPr/>
              <a:tblGrid>
                <a:gridCol w="1326350">
                  <a:extLst>
                    <a:ext uri="{9D8B030D-6E8A-4147-A177-3AD203B41FA5}">
                      <a16:colId xmlns:a16="http://schemas.microsoft.com/office/drawing/2014/main" val="2620135627"/>
                    </a:ext>
                  </a:extLst>
                </a:gridCol>
                <a:gridCol w="2004947">
                  <a:extLst>
                    <a:ext uri="{9D8B030D-6E8A-4147-A177-3AD203B41FA5}">
                      <a16:colId xmlns:a16="http://schemas.microsoft.com/office/drawing/2014/main" val="2563194216"/>
                    </a:ext>
                  </a:extLst>
                </a:gridCol>
                <a:gridCol w="2143751">
                  <a:extLst>
                    <a:ext uri="{9D8B030D-6E8A-4147-A177-3AD203B41FA5}">
                      <a16:colId xmlns:a16="http://schemas.microsoft.com/office/drawing/2014/main" val="3747922595"/>
                    </a:ext>
                  </a:extLst>
                </a:gridCol>
                <a:gridCol w="1335325">
                  <a:extLst>
                    <a:ext uri="{9D8B030D-6E8A-4147-A177-3AD203B41FA5}">
                      <a16:colId xmlns:a16="http://schemas.microsoft.com/office/drawing/2014/main" val="798898860"/>
                    </a:ext>
                  </a:extLst>
                </a:gridCol>
              </a:tblGrid>
              <a:tr h="48367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400" b="1" dirty="0">
                          <a:solidFill>
                            <a:schemeClr val="bg1"/>
                          </a:solidFill>
                          <a:effectLst/>
                        </a:rPr>
                        <a:t>Kinder </a:t>
                      </a:r>
                    </a:p>
                    <a:p>
                      <a:pPr algn="ctr">
                        <a:buNone/>
                      </a:pPr>
                      <a:r>
                        <a:rPr lang="de-DE" sz="1600" b="1" dirty="0">
                          <a:solidFill>
                            <a:schemeClr val="bg1"/>
                          </a:solidFill>
                          <a:effectLst/>
                        </a:rPr>
                        <a:t>0 – 13</a:t>
                      </a:r>
                    </a:p>
                    <a:p>
                      <a:pPr algn="ctr">
                        <a:buNone/>
                      </a:pPr>
                      <a:endParaRPr lang="de-DE" sz="16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400" b="1" dirty="0">
                          <a:solidFill>
                            <a:schemeClr val="bg1"/>
                          </a:solidFill>
                          <a:effectLst/>
                        </a:rPr>
                        <a:t>Jugendliche</a:t>
                      </a:r>
                    </a:p>
                    <a:p>
                      <a:pPr algn="ctr">
                        <a:buNone/>
                      </a:pPr>
                      <a:r>
                        <a:rPr lang="de-DE" sz="1600" b="1" dirty="0">
                          <a:solidFill>
                            <a:schemeClr val="bg1"/>
                          </a:solidFill>
                          <a:effectLst/>
                        </a:rPr>
                        <a:t>14 – 17</a:t>
                      </a:r>
                    </a:p>
                    <a:p>
                      <a:pPr algn="ctr">
                        <a:buNone/>
                      </a:pPr>
                      <a:endParaRPr lang="de-DE" sz="16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400" b="1" dirty="0">
                          <a:solidFill>
                            <a:schemeClr val="bg1"/>
                          </a:solidFill>
                          <a:effectLst/>
                        </a:rPr>
                        <a:t>Erwachsene</a:t>
                      </a:r>
                    </a:p>
                    <a:p>
                      <a:pPr algn="ctr">
                        <a:buNone/>
                      </a:pPr>
                      <a:r>
                        <a:rPr lang="de-DE" sz="1600" b="1" dirty="0">
                          <a:solidFill>
                            <a:schemeClr val="bg1"/>
                          </a:solidFill>
                          <a:effectLst/>
                        </a:rPr>
                        <a:t>ab 18</a:t>
                      </a:r>
                    </a:p>
                    <a:p>
                      <a:pPr algn="ctr">
                        <a:buNone/>
                      </a:pPr>
                      <a:endParaRPr lang="de-DE" sz="16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400" b="1" dirty="0">
                          <a:solidFill>
                            <a:schemeClr val="bg1"/>
                          </a:solidFill>
                          <a:effectLst/>
                        </a:rPr>
                        <a:t>Summe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4587853"/>
                  </a:ext>
                </a:extLst>
              </a:tr>
              <a:tr h="27638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249</a:t>
                      </a:r>
                    </a:p>
                    <a:p>
                      <a:pPr algn="ctr">
                        <a:buNone/>
                      </a:pPr>
                      <a:endParaRPr lang="de-DE" sz="24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>
                        <a:buNone/>
                      </a:pPr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27%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52</a:t>
                      </a:r>
                    </a:p>
                    <a:p>
                      <a:pPr algn="ctr">
                        <a:buNone/>
                      </a:pPr>
                      <a:endParaRPr lang="de-DE" sz="24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>
                        <a:buNone/>
                      </a:pPr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6%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612</a:t>
                      </a:r>
                    </a:p>
                    <a:p>
                      <a:pPr algn="ctr">
                        <a:buNone/>
                      </a:pPr>
                      <a:endParaRPr lang="de-DE" sz="24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>
                        <a:buNone/>
                      </a:pPr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67%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de-DE" sz="24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>
                        <a:buNone/>
                      </a:pPr>
                      <a:r>
                        <a:rPr lang="de-DE" sz="2400" dirty="0">
                          <a:solidFill>
                            <a:schemeClr val="bg1"/>
                          </a:solidFill>
                          <a:effectLst/>
                        </a:rPr>
                        <a:t>913</a:t>
                      </a:r>
                    </a:p>
                    <a:p>
                      <a:pPr algn="ctr">
                        <a:buNone/>
                      </a:pPr>
                      <a:endParaRPr lang="de-DE" sz="2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3714210"/>
                  </a:ext>
                </a:extLst>
              </a:tr>
            </a:tbl>
          </a:graphicData>
        </a:graphic>
      </p:graphicFrame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185322E3-C9A0-9897-6F9C-2BB474C829CA}"/>
              </a:ext>
            </a:extLst>
          </p:cNvPr>
          <p:cNvGraphicFramePr>
            <a:graphicFrameLocks noGrp="1"/>
          </p:cNvGraphicFramePr>
          <p:nvPr/>
        </p:nvGraphicFramePr>
        <p:xfrm>
          <a:off x="723901" y="9922134"/>
          <a:ext cx="11468099" cy="3515312"/>
        </p:xfrm>
        <a:graphic>
          <a:graphicData uri="http://schemas.openxmlformats.org/drawingml/2006/table">
            <a:tbl>
              <a:tblPr/>
              <a:tblGrid>
                <a:gridCol w="2454538">
                  <a:extLst>
                    <a:ext uri="{9D8B030D-6E8A-4147-A177-3AD203B41FA5}">
                      <a16:colId xmlns:a16="http://schemas.microsoft.com/office/drawing/2014/main" val="1511951800"/>
                    </a:ext>
                  </a:extLst>
                </a:gridCol>
                <a:gridCol w="1685021">
                  <a:extLst>
                    <a:ext uri="{9D8B030D-6E8A-4147-A177-3AD203B41FA5}">
                      <a16:colId xmlns:a16="http://schemas.microsoft.com/office/drawing/2014/main" val="3640109211"/>
                    </a:ext>
                  </a:extLst>
                </a:gridCol>
                <a:gridCol w="2384405">
                  <a:extLst>
                    <a:ext uri="{9D8B030D-6E8A-4147-A177-3AD203B41FA5}">
                      <a16:colId xmlns:a16="http://schemas.microsoft.com/office/drawing/2014/main" val="3811389944"/>
                    </a:ext>
                  </a:extLst>
                </a:gridCol>
                <a:gridCol w="2331809">
                  <a:extLst>
                    <a:ext uri="{9D8B030D-6E8A-4147-A177-3AD203B41FA5}">
                      <a16:colId xmlns:a16="http://schemas.microsoft.com/office/drawing/2014/main" val="228967202"/>
                    </a:ext>
                  </a:extLst>
                </a:gridCol>
                <a:gridCol w="2612326">
                  <a:extLst>
                    <a:ext uri="{9D8B030D-6E8A-4147-A177-3AD203B41FA5}">
                      <a16:colId xmlns:a16="http://schemas.microsoft.com/office/drawing/2014/main" val="2409966719"/>
                    </a:ext>
                  </a:extLst>
                </a:gridCol>
              </a:tblGrid>
              <a:tr h="54041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de-DE" sz="2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b="1" dirty="0">
                          <a:solidFill>
                            <a:schemeClr val="bg1"/>
                          </a:solidFill>
                          <a:effectLst/>
                        </a:rPr>
                        <a:t>Kinder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b="1">
                          <a:solidFill>
                            <a:schemeClr val="bg1"/>
                          </a:solidFill>
                          <a:effectLst/>
                        </a:rPr>
                        <a:t>Jugendliche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b="1" dirty="0">
                          <a:solidFill>
                            <a:schemeClr val="bg1"/>
                          </a:solidFill>
                          <a:effectLst/>
                        </a:rPr>
                        <a:t>Erwachsene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b="1" dirty="0">
                          <a:solidFill>
                            <a:schemeClr val="bg1"/>
                          </a:solidFill>
                          <a:effectLst/>
                        </a:rPr>
                        <a:t>Summe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8129612"/>
                  </a:ext>
                </a:extLst>
              </a:tr>
              <a:tr h="3155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Fußball 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69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19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281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369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0064678"/>
                  </a:ext>
                </a:extLst>
              </a:tr>
              <a:tr h="3155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Karate 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34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66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112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6562159"/>
                  </a:ext>
                </a:extLst>
              </a:tr>
              <a:tr h="3155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Ski 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18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160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184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3925835"/>
                  </a:ext>
                </a:extLst>
              </a:tr>
              <a:tr h="3155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Tennis 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21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76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107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2170045"/>
                  </a:ext>
                </a:extLst>
              </a:tr>
              <a:tr h="3155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Turnen 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192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31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277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500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1758333"/>
                  </a:ext>
                </a:extLst>
              </a:tr>
              <a:tr h="3155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Volleyball 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47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49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83901"/>
                  </a:ext>
                </a:extLst>
              </a:tr>
            </a:tbl>
          </a:graphicData>
        </a:graphic>
      </p:graphicFrame>
      <p:sp>
        <p:nvSpPr>
          <p:cNvPr id="7" name="Textfeld 6">
            <a:extLst>
              <a:ext uri="{FF2B5EF4-FFF2-40B4-BE49-F238E27FC236}">
                <a16:creationId xmlns:a16="http://schemas.microsoft.com/office/drawing/2014/main" id="{19056F30-E84F-145F-9E3E-29A9A4D65C4C}"/>
              </a:ext>
            </a:extLst>
          </p:cNvPr>
          <p:cNvSpPr txBox="1"/>
          <p:nvPr/>
        </p:nvSpPr>
        <p:spPr>
          <a:xfrm>
            <a:off x="-4788159" y="4348834"/>
            <a:ext cx="4877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Jahreszahlen kontrollieren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5181565-7C54-F566-9CE8-6F38D34001CB}"/>
              </a:ext>
            </a:extLst>
          </p:cNvPr>
          <p:cNvSpPr txBox="1"/>
          <p:nvPr/>
        </p:nvSpPr>
        <p:spPr>
          <a:xfrm>
            <a:off x="16568173" y="-966803"/>
            <a:ext cx="121919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</a:rPr>
              <a:t>01.01.2025 – 31.12.2025:   61 Eintritte   37 Austritte   7 Todesfälle   =   17 neue Mitglieder</a:t>
            </a:r>
          </a:p>
          <a:p>
            <a:endParaRPr lang="de-D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3785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9ECA4-515E-486E-F5C6-0B1E347F6F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86CF48-2145-C645-A187-D384DD05C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100" y="-3841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de-DE" sz="2000" dirty="0">
                <a:solidFill>
                  <a:schemeClr val="bg1"/>
                </a:solidFill>
              </a:rPr>
              <a:t>Bericht des 1. Vorsitzenden 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83265C74-08DB-B7E4-F1D2-4CF9379CC352}"/>
              </a:ext>
            </a:extLst>
          </p:cNvPr>
          <p:cNvSpPr txBox="1">
            <a:spLocks/>
          </p:cNvSpPr>
          <p:nvPr/>
        </p:nvSpPr>
        <p:spPr>
          <a:xfrm>
            <a:off x="838200" y="1873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800" dirty="0">
                <a:solidFill>
                  <a:schemeClr val="bg1"/>
                </a:solidFill>
                <a:latin typeface="Aptos Black" panose="020B0004020202020204" pitchFamily="34" charset="0"/>
              </a:rPr>
              <a:t>Mitgliederzahlen</a:t>
            </a:r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7B070084-6491-5636-3FFA-D5C5225DCF1E}"/>
              </a:ext>
            </a:extLst>
          </p:cNvPr>
          <p:cNvGraphicFramePr/>
          <p:nvPr/>
        </p:nvGraphicFramePr>
        <p:xfrm>
          <a:off x="14536173" y="3020898"/>
          <a:ext cx="8128000" cy="4107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Ellipse 10">
            <a:extLst>
              <a:ext uri="{FF2B5EF4-FFF2-40B4-BE49-F238E27FC236}">
                <a16:creationId xmlns:a16="http://schemas.microsoft.com/office/drawing/2014/main" id="{6F2AD7ED-9F0F-3CEA-A6EB-EE3BA2B85216}"/>
              </a:ext>
            </a:extLst>
          </p:cNvPr>
          <p:cNvSpPr/>
          <p:nvPr/>
        </p:nvSpPr>
        <p:spPr>
          <a:xfrm>
            <a:off x="15212321" y="2889000"/>
            <a:ext cx="540000" cy="540000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effectLst>
            <a:outerShdw blurRad="25400" dist="38100" dir="5400000" algn="t" rotWithShape="0">
              <a:schemeClr val="bg1">
                <a:alpha val="3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D05B8420-69B0-9C5C-3E7B-D45CEC85A7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7574395"/>
              </p:ext>
            </p:extLst>
          </p:nvPr>
        </p:nvGraphicFramePr>
        <p:xfrm>
          <a:off x="2690811" y="1253964"/>
          <a:ext cx="6810373" cy="1357392"/>
        </p:xfrm>
        <a:graphic>
          <a:graphicData uri="http://schemas.openxmlformats.org/drawingml/2006/table">
            <a:tbl>
              <a:tblPr/>
              <a:tblGrid>
                <a:gridCol w="1326350">
                  <a:extLst>
                    <a:ext uri="{9D8B030D-6E8A-4147-A177-3AD203B41FA5}">
                      <a16:colId xmlns:a16="http://schemas.microsoft.com/office/drawing/2014/main" val="2620135627"/>
                    </a:ext>
                  </a:extLst>
                </a:gridCol>
                <a:gridCol w="2004947">
                  <a:extLst>
                    <a:ext uri="{9D8B030D-6E8A-4147-A177-3AD203B41FA5}">
                      <a16:colId xmlns:a16="http://schemas.microsoft.com/office/drawing/2014/main" val="2563194216"/>
                    </a:ext>
                  </a:extLst>
                </a:gridCol>
                <a:gridCol w="2143751">
                  <a:extLst>
                    <a:ext uri="{9D8B030D-6E8A-4147-A177-3AD203B41FA5}">
                      <a16:colId xmlns:a16="http://schemas.microsoft.com/office/drawing/2014/main" val="3747922595"/>
                    </a:ext>
                  </a:extLst>
                </a:gridCol>
                <a:gridCol w="1335325">
                  <a:extLst>
                    <a:ext uri="{9D8B030D-6E8A-4147-A177-3AD203B41FA5}">
                      <a16:colId xmlns:a16="http://schemas.microsoft.com/office/drawing/2014/main" val="798898860"/>
                    </a:ext>
                  </a:extLst>
                </a:gridCol>
              </a:tblGrid>
              <a:tr h="48367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1600" b="1" dirty="0">
                          <a:solidFill>
                            <a:schemeClr val="bg1"/>
                          </a:solidFill>
                          <a:effectLst/>
                        </a:rPr>
                        <a:t>Kinder </a:t>
                      </a:r>
                    </a:p>
                    <a:p>
                      <a:pPr algn="ctr">
                        <a:buNone/>
                      </a:pPr>
                      <a:r>
                        <a:rPr lang="de-DE" sz="1600" b="1" dirty="0">
                          <a:solidFill>
                            <a:schemeClr val="bg1"/>
                          </a:solidFill>
                          <a:effectLst/>
                        </a:rPr>
                        <a:t>0 - 13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1600" b="1" dirty="0">
                          <a:solidFill>
                            <a:schemeClr val="bg1"/>
                          </a:solidFill>
                          <a:effectLst/>
                        </a:rPr>
                        <a:t>Jugendliche</a:t>
                      </a:r>
                    </a:p>
                    <a:p>
                      <a:pPr algn="ctr">
                        <a:buNone/>
                      </a:pPr>
                      <a:r>
                        <a:rPr lang="de-DE" sz="1600" b="1" dirty="0">
                          <a:solidFill>
                            <a:schemeClr val="bg1"/>
                          </a:solidFill>
                          <a:effectLst/>
                        </a:rPr>
                        <a:t>14 - 17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1600" b="1" dirty="0">
                          <a:solidFill>
                            <a:schemeClr val="bg1"/>
                          </a:solidFill>
                          <a:effectLst/>
                        </a:rPr>
                        <a:t>Erwachsene</a:t>
                      </a:r>
                    </a:p>
                    <a:p>
                      <a:pPr algn="ctr">
                        <a:buNone/>
                      </a:pPr>
                      <a:r>
                        <a:rPr lang="de-DE" sz="1600" b="1" dirty="0">
                          <a:solidFill>
                            <a:schemeClr val="bg1"/>
                          </a:solidFill>
                          <a:effectLst/>
                        </a:rPr>
                        <a:t>ab 18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1600" b="1" dirty="0">
                          <a:solidFill>
                            <a:schemeClr val="bg1"/>
                          </a:solidFill>
                          <a:effectLst/>
                        </a:rPr>
                        <a:t>Summe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4587853"/>
                  </a:ext>
                </a:extLst>
              </a:tr>
              <a:tr h="27638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1600" dirty="0">
                          <a:solidFill>
                            <a:schemeClr val="bg1"/>
                          </a:solidFill>
                          <a:effectLst/>
                        </a:rPr>
                        <a:t>249</a:t>
                      </a:r>
                    </a:p>
                    <a:p>
                      <a:pPr algn="ctr">
                        <a:buNone/>
                      </a:pPr>
                      <a:r>
                        <a:rPr lang="de-DE" sz="1600" dirty="0">
                          <a:solidFill>
                            <a:schemeClr val="bg1"/>
                          </a:solidFill>
                          <a:effectLst/>
                        </a:rPr>
                        <a:t>27%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1600" dirty="0">
                          <a:solidFill>
                            <a:schemeClr val="bg1"/>
                          </a:solidFill>
                          <a:effectLst/>
                        </a:rPr>
                        <a:t>52</a:t>
                      </a:r>
                    </a:p>
                    <a:p>
                      <a:pPr algn="ctr">
                        <a:buNone/>
                      </a:pPr>
                      <a:r>
                        <a:rPr lang="de-DE" sz="1600" dirty="0">
                          <a:solidFill>
                            <a:schemeClr val="bg1"/>
                          </a:solidFill>
                          <a:effectLst/>
                        </a:rPr>
                        <a:t>6%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1600" dirty="0">
                          <a:solidFill>
                            <a:schemeClr val="bg1"/>
                          </a:solidFill>
                          <a:effectLst/>
                        </a:rPr>
                        <a:t>612</a:t>
                      </a:r>
                    </a:p>
                    <a:p>
                      <a:pPr algn="ctr">
                        <a:buNone/>
                      </a:pPr>
                      <a:r>
                        <a:rPr lang="de-DE" sz="1600" dirty="0">
                          <a:solidFill>
                            <a:schemeClr val="bg1"/>
                          </a:solidFill>
                          <a:effectLst/>
                        </a:rPr>
                        <a:t>67%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de-DE" sz="16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>
                        <a:buNone/>
                      </a:pPr>
                      <a:r>
                        <a:rPr lang="de-DE" sz="1600" dirty="0">
                          <a:solidFill>
                            <a:schemeClr val="bg1"/>
                          </a:solidFill>
                          <a:effectLst/>
                        </a:rPr>
                        <a:t>913</a:t>
                      </a:r>
                    </a:p>
                    <a:p>
                      <a:pPr algn="ctr">
                        <a:buNone/>
                      </a:pPr>
                      <a:endParaRPr lang="de-DE" sz="16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3714210"/>
                  </a:ext>
                </a:extLst>
              </a:tr>
            </a:tbl>
          </a:graphicData>
        </a:graphic>
      </p:graphicFrame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9B9D486F-170A-C46C-7CED-5C2475714C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129230"/>
              </p:ext>
            </p:extLst>
          </p:nvPr>
        </p:nvGraphicFramePr>
        <p:xfrm>
          <a:off x="361947" y="2690544"/>
          <a:ext cx="11468099" cy="3515312"/>
        </p:xfrm>
        <a:graphic>
          <a:graphicData uri="http://schemas.openxmlformats.org/drawingml/2006/table">
            <a:tbl>
              <a:tblPr/>
              <a:tblGrid>
                <a:gridCol w="2454538">
                  <a:extLst>
                    <a:ext uri="{9D8B030D-6E8A-4147-A177-3AD203B41FA5}">
                      <a16:colId xmlns:a16="http://schemas.microsoft.com/office/drawing/2014/main" val="1511951800"/>
                    </a:ext>
                  </a:extLst>
                </a:gridCol>
                <a:gridCol w="1685021">
                  <a:extLst>
                    <a:ext uri="{9D8B030D-6E8A-4147-A177-3AD203B41FA5}">
                      <a16:colId xmlns:a16="http://schemas.microsoft.com/office/drawing/2014/main" val="3640109211"/>
                    </a:ext>
                  </a:extLst>
                </a:gridCol>
                <a:gridCol w="2384405">
                  <a:extLst>
                    <a:ext uri="{9D8B030D-6E8A-4147-A177-3AD203B41FA5}">
                      <a16:colId xmlns:a16="http://schemas.microsoft.com/office/drawing/2014/main" val="3811389944"/>
                    </a:ext>
                  </a:extLst>
                </a:gridCol>
                <a:gridCol w="2331809">
                  <a:extLst>
                    <a:ext uri="{9D8B030D-6E8A-4147-A177-3AD203B41FA5}">
                      <a16:colId xmlns:a16="http://schemas.microsoft.com/office/drawing/2014/main" val="228967202"/>
                    </a:ext>
                  </a:extLst>
                </a:gridCol>
                <a:gridCol w="2612326">
                  <a:extLst>
                    <a:ext uri="{9D8B030D-6E8A-4147-A177-3AD203B41FA5}">
                      <a16:colId xmlns:a16="http://schemas.microsoft.com/office/drawing/2014/main" val="2409966719"/>
                    </a:ext>
                  </a:extLst>
                </a:gridCol>
              </a:tblGrid>
              <a:tr h="54041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de-DE" sz="2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b="1" dirty="0">
                          <a:solidFill>
                            <a:schemeClr val="bg1"/>
                          </a:solidFill>
                          <a:effectLst/>
                        </a:rPr>
                        <a:t>Kinder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b="1" dirty="0">
                          <a:solidFill>
                            <a:schemeClr val="bg1"/>
                          </a:solidFill>
                          <a:effectLst/>
                        </a:rPr>
                        <a:t>Jugendliche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b="1" dirty="0">
                          <a:solidFill>
                            <a:schemeClr val="bg1"/>
                          </a:solidFill>
                          <a:effectLst/>
                        </a:rPr>
                        <a:t>Erwachsene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b="1" dirty="0">
                          <a:solidFill>
                            <a:schemeClr val="bg1"/>
                          </a:solidFill>
                          <a:effectLst/>
                        </a:rPr>
                        <a:t>Summe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8129612"/>
                  </a:ext>
                </a:extLst>
              </a:tr>
              <a:tr h="3155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Fußball 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69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19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281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369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0064678"/>
                  </a:ext>
                </a:extLst>
              </a:tr>
              <a:tr h="3155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Karate 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34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66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112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6562159"/>
                  </a:ext>
                </a:extLst>
              </a:tr>
              <a:tr h="3155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Ski 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18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160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184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3925835"/>
                  </a:ext>
                </a:extLst>
              </a:tr>
              <a:tr h="3155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Tennis 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21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76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107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2170045"/>
                  </a:ext>
                </a:extLst>
              </a:tr>
              <a:tr h="3155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Turnen 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192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31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277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500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1758333"/>
                  </a:ext>
                </a:extLst>
              </a:tr>
              <a:tr h="3155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Volleyball 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>
                          <a:solidFill>
                            <a:schemeClr val="bg1"/>
                          </a:solidFill>
                          <a:effectLst/>
                        </a:rPr>
                        <a:t>47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800" dirty="0">
                          <a:solidFill>
                            <a:schemeClr val="bg1"/>
                          </a:solidFill>
                          <a:effectLst/>
                        </a:rPr>
                        <a:t>49</a:t>
                      </a:r>
                    </a:p>
                  </a:txBody>
                  <a:tcPr marL="69096" marR="69096" marT="34548" marB="345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83901"/>
                  </a:ext>
                </a:extLst>
              </a:tr>
            </a:tbl>
          </a:graphicData>
        </a:graphic>
      </p:graphicFrame>
      <p:sp>
        <p:nvSpPr>
          <p:cNvPr id="7" name="Textfeld 6">
            <a:extLst>
              <a:ext uri="{FF2B5EF4-FFF2-40B4-BE49-F238E27FC236}">
                <a16:creationId xmlns:a16="http://schemas.microsoft.com/office/drawing/2014/main" id="{8C39799C-C678-C959-B717-CEADC669783A}"/>
              </a:ext>
            </a:extLst>
          </p:cNvPr>
          <p:cNvSpPr txBox="1"/>
          <p:nvPr/>
        </p:nvSpPr>
        <p:spPr>
          <a:xfrm>
            <a:off x="-4788159" y="4348834"/>
            <a:ext cx="4877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Jahreszahlen kontrollieren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17B50E7-20BD-1032-C322-AAF94D3488B9}"/>
              </a:ext>
            </a:extLst>
          </p:cNvPr>
          <p:cNvSpPr txBox="1"/>
          <p:nvPr/>
        </p:nvSpPr>
        <p:spPr>
          <a:xfrm>
            <a:off x="16568173" y="-966803"/>
            <a:ext cx="121919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</a:rPr>
              <a:t>01.01.2025 – 31.12.2025:   61 Eintritte   37 Austritte   7 Todesfälle   =   17 neue Mitglieder</a:t>
            </a:r>
          </a:p>
          <a:p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F93877B-2A0D-D257-3122-C7DE2C76DC80}"/>
              </a:ext>
            </a:extLst>
          </p:cNvPr>
          <p:cNvSpPr txBox="1"/>
          <p:nvPr/>
        </p:nvSpPr>
        <p:spPr>
          <a:xfrm>
            <a:off x="4656199" y="-938459"/>
            <a:ext cx="3873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Woher kommen unsere Mitglieder?</a:t>
            </a:r>
          </a:p>
          <a:p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252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DA890-FB05-2B21-340F-7AAEE7489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3E3E2D-C8D5-47AE-756C-20565C3E9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100" y="-3841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de-DE" sz="2000" dirty="0">
                <a:solidFill>
                  <a:schemeClr val="bg1"/>
                </a:solidFill>
              </a:rPr>
              <a:t>Bericht des 1. Vorsitzenden 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E0A7A53B-D0A5-9926-E669-8A25C22C5C66}"/>
              </a:ext>
            </a:extLst>
          </p:cNvPr>
          <p:cNvSpPr txBox="1">
            <a:spLocks/>
          </p:cNvSpPr>
          <p:nvPr/>
        </p:nvSpPr>
        <p:spPr>
          <a:xfrm>
            <a:off x="838200" y="1873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800" dirty="0">
                <a:solidFill>
                  <a:schemeClr val="bg1"/>
                </a:solidFill>
                <a:latin typeface="Aptos Black" panose="020B0004020202020204" pitchFamily="34" charset="0"/>
              </a:rPr>
              <a:t>Mitgliederzahlen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5EE24AA-3527-51C8-E4B9-7666EDA59327}"/>
              </a:ext>
            </a:extLst>
          </p:cNvPr>
          <p:cNvSpPr txBox="1"/>
          <p:nvPr/>
        </p:nvSpPr>
        <p:spPr>
          <a:xfrm>
            <a:off x="4914901" y="4795550"/>
            <a:ext cx="72770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err="1">
                <a:solidFill>
                  <a:schemeClr val="bg1"/>
                </a:solidFill>
              </a:rPr>
              <a:t>Böhmfeld</a:t>
            </a:r>
            <a:r>
              <a:rPr lang="de-DE" sz="2800" dirty="0">
                <a:solidFill>
                  <a:schemeClr val="bg1"/>
                </a:solidFill>
              </a:rPr>
              <a:t> am 31.12.2025    </a:t>
            </a:r>
          </a:p>
          <a:p>
            <a:pPr algn="ctr"/>
            <a:r>
              <a:rPr lang="de-DE" sz="2800" dirty="0">
                <a:solidFill>
                  <a:schemeClr val="bg1"/>
                </a:solidFill>
              </a:rPr>
              <a:t>  1772 Einwohner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F406E50-F206-1515-B7BE-5BA8F967BE14}"/>
              </a:ext>
            </a:extLst>
          </p:cNvPr>
          <p:cNvSpPr txBox="1"/>
          <p:nvPr/>
        </p:nvSpPr>
        <p:spPr>
          <a:xfrm>
            <a:off x="4390728" y="1381336"/>
            <a:ext cx="3873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Woher kommen unsere Mitglieder?</a:t>
            </a:r>
          </a:p>
          <a:p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0289263-A26E-4293-9BB2-6FCDE8EDC9A4}"/>
              </a:ext>
            </a:extLst>
          </p:cNvPr>
          <p:cNvSpPr txBox="1"/>
          <p:nvPr/>
        </p:nvSpPr>
        <p:spPr>
          <a:xfrm>
            <a:off x="6369050" y="2626155"/>
            <a:ext cx="436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913 Mitglieder insgesamt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610F1D7-8796-AF37-A314-DFBDFB568F4F}"/>
              </a:ext>
            </a:extLst>
          </p:cNvPr>
          <p:cNvSpPr txBox="1"/>
          <p:nvPr/>
        </p:nvSpPr>
        <p:spPr>
          <a:xfrm>
            <a:off x="5060950" y="3355549"/>
            <a:ext cx="6984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135 Mitglieder aus 27 anderen Ortschaften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0ABFC9D-EDF8-8DF6-8A57-5D65405DB89C}"/>
              </a:ext>
            </a:extLst>
          </p:cNvPr>
          <p:cNvSpPr txBox="1"/>
          <p:nvPr/>
        </p:nvSpPr>
        <p:spPr>
          <a:xfrm>
            <a:off x="6324600" y="4062956"/>
            <a:ext cx="4457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778  aus </a:t>
            </a:r>
            <a:r>
              <a:rPr lang="de-DE" sz="2800" dirty="0" err="1">
                <a:solidFill>
                  <a:schemeClr val="bg1"/>
                </a:solidFill>
              </a:rPr>
              <a:t>Böhmfeld</a:t>
            </a:r>
            <a:r>
              <a:rPr lang="de-DE" sz="2800" dirty="0">
                <a:solidFill>
                  <a:schemeClr val="bg1"/>
                </a:solidFill>
              </a:rPr>
              <a:t> selbst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E5FFA562-D1A2-912A-630E-874875E878EF}"/>
              </a:ext>
            </a:extLst>
          </p:cNvPr>
          <p:cNvGrpSpPr/>
          <p:nvPr/>
        </p:nvGrpSpPr>
        <p:grpSpPr>
          <a:xfrm>
            <a:off x="-222250" y="2209273"/>
            <a:ext cx="5283200" cy="4009831"/>
            <a:chOff x="-2698" y="3617159"/>
            <a:chExt cx="5283200" cy="4009831"/>
          </a:xfrm>
        </p:grpSpPr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B0087239-2CB1-89F2-D7AF-BDF1F8201E54}"/>
                </a:ext>
              </a:extLst>
            </p:cNvPr>
            <p:cNvGrpSpPr/>
            <p:nvPr/>
          </p:nvGrpSpPr>
          <p:grpSpPr>
            <a:xfrm>
              <a:off x="-2698" y="3617159"/>
              <a:ext cx="5283200" cy="4009831"/>
              <a:chOff x="-88900" y="2084388"/>
              <a:chExt cx="5283200" cy="4009831"/>
            </a:xfrm>
          </p:grpSpPr>
          <p:graphicFrame>
            <p:nvGraphicFramePr>
              <p:cNvPr id="12" name="Diagramm 11">
                <a:extLst>
                  <a:ext uri="{FF2B5EF4-FFF2-40B4-BE49-F238E27FC236}">
                    <a16:creationId xmlns:a16="http://schemas.microsoft.com/office/drawing/2014/main" id="{2FE8C737-D39C-A7B5-D215-2D3F02A5CBCA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120965927"/>
                  </p:ext>
                </p:extLst>
              </p:nvPr>
            </p:nvGraphicFramePr>
            <p:xfrm>
              <a:off x="-88900" y="2084388"/>
              <a:ext cx="5283200" cy="400983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pic>
            <p:nvPicPr>
              <p:cNvPr id="14" name="Grafik 13" descr="Ein Bild, das Zeichnung, Clipart, Darstellung, Cartoon enthält.&#10;&#10;KI-generierte Inhalte können fehlerhaft sein.">
                <a:extLst>
                  <a:ext uri="{FF2B5EF4-FFF2-40B4-BE49-F238E27FC236}">
                    <a16:creationId xmlns:a16="http://schemas.microsoft.com/office/drawing/2014/main" id="{9F6C466A-DDEA-287D-63CE-21F0D630AD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3899" y="3238287"/>
                <a:ext cx="1484581" cy="1557263"/>
              </a:xfrm>
              <a:prstGeom prst="rect">
                <a:avLst/>
              </a:prstGeom>
            </p:spPr>
          </p:pic>
        </p:grpSp>
        <p:pic>
          <p:nvPicPr>
            <p:cNvPr id="16" name="Grafik 15" descr="Ein Bild, das Text, Grafiken, Schrift, Logo enthält.&#10;&#10;KI-generierte Inhalte können fehlerhaft sein.">
              <a:extLst>
                <a:ext uri="{FF2B5EF4-FFF2-40B4-BE49-F238E27FC236}">
                  <a16:creationId xmlns:a16="http://schemas.microsoft.com/office/drawing/2014/main" id="{16DB87E1-B418-CB8A-F815-7CC5767C3B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5602" y="4771058"/>
              <a:ext cx="1235126" cy="13660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247190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CC8DB-C36B-9AC5-C6ED-09DA8D715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5739BD-1809-18DD-43FE-84D76E394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100" y="-3841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de-DE" sz="2000" dirty="0">
                <a:solidFill>
                  <a:schemeClr val="bg1"/>
                </a:solidFill>
              </a:rPr>
              <a:t>Bericht des 1. Vorsitzenden 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E0A3A14A-060C-2910-EB0F-AA735F5B1473}"/>
              </a:ext>
            </a:extLst>
          </p:cNvPr>
          <p:cNvSpPr txBox="1">
            <a:spLocks/>
          </p:cNvSpPr>
          <p:nvPr/>
        </p:nvSpPr>
        <p:spPr>
          <a:xfrm>
            <a:off x="838200" y="1873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800" dirty="0">
                <a:solidFill>
                  <a:schemeClr val="bg1"/>
                </a:solidFill>
                <a:latin typeface="Aptos Black" panose="020B0004020202020204" pitchFamily="34" charset="0"/>
              </a:rPr>
              <a:t>Mitgliederzahlen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E98181C-4455-6A7E-1265-7A7B75BD741A}"/>
              </a:ext>
            </a:extLst>
          </p:cNvPr>
          <p:cNvSpPr txBox="1"/>
          <p:nvPr/>
        </p:nvSpPr>
        <p:spPr>
          <a:xfrm>
            <a:off x="4327228" y="1189722"/>
            <a:ext cx="3873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Woher kommen unsere Mitglieder?</a:t>
            </a:r>
          </a:p>
          <a:p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2201D09-5F0F-7C83-8B4F-227CD308783E}"/>
              </a:ext>
            </a:extLst>
          </p:cNvPr>
          <p:cNvSpPr txBox="1"/>
          <p:nvPr/>
        </p:nvSpPr>
        <p:spPr>
          <a:xfrm>
            <a:off x="4298651" y="3814447"/>
            <a:ext cx="2346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Eichstätt		4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A9EF1539-44AF-474A-C0A5-79E84E8A46DA}"/>
              </a:ext>
            </a:extLst>
          </p:cNvPr>
          <p:cNvSpPr txBox="1"/>
          <p:nvPr/>
        </p:nvSpPr>
        <p:spPr>
          <a:xfrm>
            <a:off x="4364890" y="2626219"/>
            <a:ext cx="2214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Kösching		2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2441506-70D4-D8F4-13B4-6B1AF9BF1061}"/>
              </a:ext>
            </a:extLst>
          </p:cNvPr>
          <p:cNvSpPr txBox="1"/>
          <p:nvPr/>
        </p:nvSpPr>
        <p:spPr>
          <a:xfrm>
            <a:off x="4386173" y="6190904"/>
            <a:ext cx="21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Schelldorf	9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E6DDB71F-6822-2155-4F27-A6E92617C04F}"/>
              </a:ext>
            </a:extLst>
          </p:cNvPr>
          <p:cNvSpPr txBox="1"/>
          <p:nvPr/>
        </p:nvSpPr>
        <p:spPr>
          <a:xfrm>
            <a:off x="4298652" y="3022295"/>
            <a:ext cx="2346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chemeClr val="bg1"/>
                </a:solidFill>
              </a:rPr>
              <a:t>Tauberfeld</a:t>
            </a:r>
            <a:r>
              <a:rPr lang="de-DE" dirty="0">
                <a:solidFill>
                  <a:schemeClr val="bg1"/>
                </a:solidFill>
              </a:rPr>
              <a:t>	3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7DAF390-6EB4-4998-FA32-5D765D0D364F}"/>
              </a:ext>
            </a:extLst>
          </p:cNvPr>
          <p:cNvSpPr txBox="1"/>
          <p:nvPr/>
        </p:nvSpPr>
        <p:spPr>
          <a:xfrm>
            <a:off x="4321087" y="5398751"/>
            <a:ext cx="2301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chemeClr val="bg1"/>
                </a:solidFill>
              </a:rPr>
              <a:t>Eitensheim</a:t>
            </a:r>
            <a:r>
              <a:rPr lang="de-DE" dirty="0">
                <a:solidFill>
                  <a:schemeClr val="bg1"/>
                </a:solidFill>
              </a:rPr>
              <a:t>	7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6CE7B6E2-0C5D-6CD6-48E8-12AC9B291026}"/>
              </a:ext>
            </a:extLst>
          </p:cNvPr>
          <p:cNvSpPr txBox="1"/>
          <p:nvPr/>
        </p:nvSpPr>
        <p:spPr>
          <a:xfrm>
            <a:off x="4321087" y="2230143"/>
            <a:ext cx="2301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chemeClr val="bg1"/>
                </a:solidFill>
              </a:rPr>
              <a:t>Hepberg</a:t>
            </a:r>
            <a:r>
              <a:rPr lang="de-DE" dirty="0">
                <a:solidFill>
                  <a:schemeClr val="bg1"/>
                </a:solidFill>
              </a:rPr>
              <a:t>		2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404AA464-FF73-6C77-3E75-96E97DFD687B}"/>
              </a:ext>
            </a:extLst>
          </p:cNvPr>
          <p:cNvSpPr txBox="1"/>
          <p:nvPr/>
        </p:nvSpPr>
        <p:spPr>
          <a:xfrm>
            <a:off x="4321087" y="5002675"/>
            <a:ext cx="2301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Hitzhofen	5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74B87096-337A-B46F-B22F-0E22BC036022}"/>
              </a:ext>
            </a:extLst>
          </p:cNvPr>
          <p:cNvSpPr txBox="1"/>
          <p:nvPr/>
        </p:nvSpPr>
        <p:spPr>
          <a:xfrm>
            <a:off x="4340557" y="3418371"/>
            <a:ext cx="2262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Pollenfeld	3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C6466111-B4FD-DD3A-0CB8-D885873D79F8}"/>
              </a:ext>
            </a:extLst>
          </p:cNvPr>
          <p:cNvSpPr txBox="1"/>
          <p:nvPr/>
        </p:nvSpPr>
        <p:spPr>
          <a:xfrm>
            <a:off x="4340556" y="5794827"/>
            <a:ext cx="2262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Stammham	8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B0DE4EF1-063F-A9E5-01C3-DCADD1481277}"/>
              </a:ext>
            </a:extLst>
          </p:cNvPr>
          <p:cNvSpPr txBox="1"/>
          <p:nvPr/>
        </p:nvSpPr>
        <p:spPr>
          <a:xfrm>
            <a:off x="4190825" y="4606599"/>
            <a:ext cx="2562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chemeClr val="bg1"/>
                </a:solidFill>
              </a:rPr>
              <a:t>Walting</a:t>
            </a:r>
            <a:r>
              <a:rPr lang="de-DE" dirty="0">
                <a:solidFill>
                  <a:schemeClr val="bg1"/>
                </a:solidFill>
              </a:rPr>
              <a:t>		5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89FB320F-6002-B975-E241-4743FB7A5377}"/>
              </a:ext>
            </a:extLst>
          </p:cNvPr>
          <p:cNvSpPr txBox="1"/>
          <p:nvPr/>
        </p:nvSpPr>
        <p:spPr>
          <a:xfrm>
            <a:off x="4386173" y="4210523"/>
            <a:ext cx="21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chemeClr val="bg1"/>
                </a:solidFill>
              </a:rPr>
              <a:t>Wettstetten</a:t>
            </a:r>
            <a:r>
              <a:rPr lang="de-DE" dirty="0">
                <a:solidFill>
                  <a:schemeClr val="bg1"/>
                </a:solidFill>
              </a:rPr>
              <a:t>	5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D44FD2BE-045D-4A6F-D0D9-C19AFB53CC81}"/>
              </a:ext>
            </a:extLst>
          </p:cNvPr>
          <p:cNvSpPr txBox="1"/>
          <p:nvPr/>
        </p:nvSpPr>
        <p:spPr>
          <a:xfrm>
            <a:off x="253124" y="6190904"/>
            <a:ext cx="21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Schambach	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6398F3E-2E6F-269E-3C85-5112F9A5B9FA}"/>
              </a:ext>
            </a:extLst>
          </p:cNvPr>
          <p:cNvSpPr txBox="1"/>
          <p:nvPr/>
        </p:nvSpPr>
        <p:spPr>
          <a:xfrm>
            <a:off x="165603" y="5865977"/>
            <a:ext cx="2346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München	1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9362EE7-8BCA-764C-D844-ACCA20FA059B}"/>
              </a:ext>
            </a:extLst>
          </p:cNvPr>
          <p:cNvSpPr txBox="1"/>
          <p:nvPr/>
        </p:nvSpPr>
        <p:spPr>
          <a:xfrm>
            <a:off x="165603" y="3591488"/>
            <a:ext cx="2346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chemeClr val="bg1"/>
                </a:solidFill>
              </a:rPr>
              <a:t>Etting</a:t>
            </a:r>
            <a:r>
              <a:rPr lang="de-DE" dirty="0">
                <a:solidFill>
                  <a:schemeClr val="bg1"/>
                </a:solidFill>
              </a:rPr>
              <a:t>		1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FF4161D-181A-7C20-376F-C14D41A5F66D}"/>
              </a:ext>
            </a:extLst>
          </p:cNvPr>
          <p:cNvSpPr txBox="1"/>
          <p:nvPr/>
        </p:nvSpPr>
        <p:spPr>
          <a:xfrm>
            <a:off x="253709" y="2941634"/>
            <a:ext cx="2170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Großmehring	1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E9F1F2D-2449-B172-F8B9-02E1FA932741}"/>
              </a:ext>
            </a:extLst>
          </p:cNvPr>
          <p:cNvSpPr txBox="1"/>
          <p:nvPr/>
        </p:nvSpPr>
        <p:spPr>
          <a:xfrm>
            <a:off x="207494" y="3916415"/>
            <a:ext cx="2262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Vohburg		1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1469A804-4514-479B-6F5A-3B4A6BB367FE}"/>
              </a:ext>
            </a:extLst>
          </p:cNvPr>
          <p:cNvSpPr txBox="1"/>
          <p:nvPr/>
        </p:nvSpPr>
        <p:spPr>
          <a:xfrm>
            <a:off x="231841" y="5541050"/>
            <a:ext cx="2214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Denkendorf	1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EC00695F-1FA4-0EF3-0A39-0DECD52CB60A}"/>
              </a:ext>
            </a:extLst>
          </p:cNvPr>
          <p:cNvSpPr txBox="1"/>
          <p:nvPr/>
        </p:nvSpPr>
        <p:spPr>
          <a:xfrm>
            <a:off x="253709" y="3266561"/>
            <a:ext cx="2170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Lenting		1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6E3176D6-7720-76DB-89AC-B9E8FAC3EE34}"/>
              </a:ext>
            </a:extLst>
          </p:cNvPr>
          <p:cNvSpPr txBox="1"/>
          <p:nvPr/>
        </p:nvSpPr>
        <p:spPr>
          <a:xfrm>
            <a:off x="243390" y="2616707"/>
            <a:ext cx="2191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chemeClr val="bg1"/>
                </a:solidFill>
              </a:rPr>
              <a:t>Adelschlag</a:t>
            </a:r>
            <a:r>
              <a:rPr lang="de-DE" dirty="0">
                <a:solidFill>
                  <a:schemeClr val="bg1"/>
                </a:solidFill>
              </a:rPr>
              <a:t>	1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25FC5683-3157-591D-04DC-16A695C8C59F}"/>
              </a:ext>
            </a:extLst>
          </p:cNvPr>
          <p:cNvSpPr txBox="1"/>
          <p:nvPr/>
        </p:nvSpPr>
        <p:spPr>
          <a:xfrm>
            <a:off x="222569" y="4241342"/>
            <a:ext cx="2232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chemeClr val="bg1"/>
                </a:solidFill>
              </a:rPr>
              <a:t>Nassenfels</a:t>
            </a:r>
            <a:r>
              <a:rPr lang="de-DE" dirty="0">
                <a:solidFill>
                  <a:schemeClr val="bg1"/>
                </a:solidFill>
              </a:rPr>
              <a:t>	1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3CC0E86F-FCB8-C8AA-C8A0-8B7EE83C76CF}"/>
              </a:ext>
            </a:extLst>
          </p:cNvPr>
          <p:cNvSpPr txBox="1"/>
          <p:nvPr/>
        </p:nvSpPr>
        <p:spPr>
          <a:xfrm>
            <a:off x="134064" y="4566269"/>
            <a:ext cx="2409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chemeClr val="bg1"/>
                </a:solidFill>
              </a:rPr>
              <a:t>Schernfeld</a:t>
            </a:r>
            <a:r>
              <a:rPr lang="de-DE" dirty="0">
                <a:solidFill>
                  <a:schemeClr val="bg1"/>
                </a:solidFill>
              </a:rPr>
              <a:t>	1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D442D87E-E1F4-25F0-33F9-C34C62BDA710}"/>
              </a:ext>
            </a:extLst>
          </p:cNvPr>
          <p:cNvSpPr txBox="1"/>
          <p:nvPr/>
        </p:nvSpPr>
        <p:spPr>
          <a:xfrm>
            <a:off x="231841" y="5216123"/>
            <a:ext cx="2214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chemeClr val="bg1"/>
                </a:solidFill>
              </a:rPr>
              <a:t>Dollenstein</a:t>
            </a:r>
            <a:r>
              <a:rPr lang="de-DE" dirty="0">
                <a:solidFill>
                  <a:schemeClr val="bg1"/>
                </a:solidFill>
              </a:rPr>
              <a:t>	1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E5B48EC5-A74F-F067-41F9-5ADC1E86DEE0}"/>
              </a:ext>
            </a:extLst>
          </p:cNvPr>
          <p:cNvSpPr txBox="1"/>
          <p:nvPr/>
        </p:nvSpPr>
        <p:spPr>
          <a:xfrm>
            <a:off x="238985" y="2291780"/>
            <a:ext cx="2199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chemeClr val="bg1"/>
                </a:solidFill>
              </a:rPr>
              <a:t>Gammersfeld</a:t>
            </a:r>
            <a:r>
              <a:rPr lang="de-DE" dirty="0">
                <a:solidFill>
                  <a:schemeClr val="bg1"/>
                </a:solidFill>
              </a:rPr>
              <a:t>	1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C13FC54C-F09E-39E0-73C4-14FCD32C7D41}"/>
              </a:ext>
            </a:extLst>
          </p:cNvPr>
          <p:cNvSpPr txBox="1"/>
          <p:nvPr/>
        </p:nvSpPr>
        <p:spPr>
          <a:xfrm>
            <a:off x="245188" y="4891196"/>
            <a:ext cx="2187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Hallstadt		1</a:t>
            </a:r>
          </a:p>
        </p:txBody>
      </p: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136F352C-5663-7CDA-5DC7-DF73696223B7}"/>
              </a:ext>
            </a:extLst>
          </p:cNvPr>
          <p:cNvGrpSpPr/>
          <p:nvPr/>
        </p:nvGrpSpPr>
        <p:grpSpPr>
          <a:xfrm>
            <a:off x="8201025" y="2599475"/>
            <a:ext cx="3325093" cy="653122"/>
            <a:chOff x="8201025" y="2599475"/>
            <a:chExt cx="3325093" cy="653122"/>
          </a:xfrm>
        </p:grpSpPr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D29B6AFF-49B8-376E-597C-F76D0B9CFF5C}"/>
                </a:ext>
              </a:extLst>
            </p:cNvPr>
            <p:cNvSpPr txBox="1"/>
            <p:nvPr/>
          </p:nvSpPr>
          <p:spPr>
            <a:xfrm>
              <a:off x="8201025" y="2741370"/>
              <a:ext cx="23558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dirty="0">
                  <a:solidFill>
                    <a:schemeClr val="bg1"/>
                  </a:solidFill>
                </a:rPr>
                <a:t>Gaimersheim	30</a:t>
              </a:r>
            </a:p>
          </p:txBody>
        </p:sp>
        <p:pic>
          <p:nvPicPr>
            <p:cNvPr id="1028" name="Picture 4" descr="Mini Medaille BS.ME63 Ø 32 mm">
              <a:extLst>
                <a:ext uri="{FF2B5EF4-FFF2-40B4-BE49-F238E27FC236}">
                  <a16:creationId xmlns:a16="http://schemas.microsoft.com/office/drawing/2014/main" id="{DED48E3F-397A-C5C2-1B09-DBDDA7D5EAF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309" r="66373" b="17023"/>
            <a:stretch>
              <a:fillRect/>
            </a:stretch>
          </p:blipFill>
          <p:spPr bwMode="auto">
            <a:xfrm>
              <a:off x="10835467" y="2599475"/>
              <a:ext cx="690651" cy="6531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36C9C999-CA3E-C256-D596-A954DAC0C86D}"/>
              </a:ext>
            </a:extLst>
          </p:cNvPr>
          <p:cNvGrpSpPr/>
          <p:nvPr/>
        </p:nvGrpSpPr>
        <p:grpSpPr>
          <a:xfrm>
            <a:off x="7448550" y="3728279"/>
            <a:ext cx="3386917" cy="697729"/>
            <a:chOff x="7448550" y="3728279"/>
            <a:chExt cx="3386917" cy="697729"/>
          </a:xfrm>
        </p:grpSpPr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12590E34-68B0-A02D-089D-03BB996954EC}"/>
                </a:ext>
              </a:extLst>
            </p:cNvPr>
            <p:cNvSpPr txBox="1"/>
            <p:nvPr/>
          </p:nvSpPr>
          <p:spPr>
            <a:xfrm>
              <a:off x="7448550" y="3790841"/>
              <a:ext cx="28119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dirty="0">
                  <a:solidFill>
                    <a:schemeClr val="bg1"/>
                  </a:solidFill>
                </a:rPr>
                <a:t>Ingolstadt	21</a:t>
              </a:r>
            </a:p>
          </p:txBody>
        </p:sp>
        <p:pic>
          <p:nvPicPr>
            <p:cNvPr id="35" name="Picture 4" descr="Mini Medaille BS.ME63 Ø 32 mm">
              <a:extLst>
                <a:ext uri="{FF2B5EF4-FFF2-40B4-BE49-F238E27FC236}">
                  <a16:creationId xmlns:a16="http://schemas.microsoft.com/office/drawing/2014/main" id="{0E78D46B-5ADB-AAFC-B412-C260B5421E6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74" t="27310" r="33669"/>
            <a:stretch>
              <a:fillRect/>
            </a:stretch>
          </p:blipFill>
          <p:spPr bwMode="auto">
            <a:xfrm>
              <a:off x="10278338" y="3728279"/>
              <a:ext cx="557129" cy="6977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E15D6FAB-C32B-DAB5-7ADF-6EB545513F98}"/>
              </a:ext>
            </a:extLst>
          </p:cNvPr>
          <p:cNvGrpSpPr/>
          <p:nvPr/>
        </p:nvGrpSpPr>
        <p:grpSpPr>
          <a:xfrm>
            <a:off x="7249224" y="4634326"/>
            <a:ext cx="3011299" cy="509521"/>
            <a:chOff x="7249224" y="4634326"/>
            <a:chExt cx="3011299" cy="509521"/>
          </a:xfrm>
        </p:grpSpPr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0BA640FE-F670-3F5B-BA46-0CBD423D49F1}"/>
                </a:ext>
              </a:extLst>
            </p:cNvPr>
            <p:cNvSpPr txBox="1"/>
            <p:nvPr/>
          </p:nvSpPr>
          <p:spPr>
            <a:xfrm>
              <a:off x="7249224" y="4634326"/>
              <a:ext cx="23018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dirty="0">
                  <a:solidFill>
                    <a:schemeClr val="bg1"/>
                  </a:solidFill>
                </a:rPr>
                <a:t>Hofstetten	18</a:t>
              </a:r>
            </a:p>
          </p:txBody>
        </p:sp>
        <p:pic>
          <p:nvPicPr>
            <p:cNvPr id="36" name="Picture 4" descr="Mini Medaille BS.ME63 Ø 32 mm">
              <a:extLst>
                <a:ext uri="{FF2B5EF4-FFF2-40B4-BE49-F238E27FC236}">
                  <a16:creationId xmlns:a16="http://schemas.microsoft.com/office/drawing/2014/main" id="{925E9B50-B6F8-A8F4-8A18-A5D23776272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61" t="27705" b="17320"/>
            <a:stretch>
              <a:fillRect/>
            </a:stretch>
          </p:blipFill>
          <p:spPr bwMode="auto">
            <a:xfrm>
              <a:off x="9703394" y="4634326"/>
              <a:ext cx="557129" cy="509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32249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4000"/>
                            </p:stCondLst>
                            <p:childTnLst>
                              <p:par>
                                <p:cTn id="110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7000"/>
                            </p:stCondLst>
                            <p:childTnLst>
                              <p:par>
                                <p:cTn id="116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5" grpId="0"/>
      <p:bldP spid="18" grpId="0"/>
      <p:bldP spid="19" grpId="0"/>
      <p:bldP spid="20" grpId="0"/>
      <p:bldP spid="21" grpId="0"/>
      <p:bldP spid="24" grpId="0"/>
      <p:bldP spid="26" grpId="0"/>
      <p:bldP spid="27" grpId="0"/>
      <p:bldP spid="28" grpId="0"/>
      <p:bldP spid="16" grpId="0"/>
      <p:bldP spid="4" grpId="0"/>
      <p:bldP spid="7" grpId="0"/>
      <p:bldP spid="9" grpId="0"/>
      <p:bldP spid="10" grpId="0"/>
      <p:bldP spid="12" grpId="0"/>
      <p:bldP spid="14" grpId="0"/>
      <p:bldP spid="17" grpId="0"/>
      <p:bldP spid="23" grpId="0"/>
      <p:bldP spid="25" grpId="0"/>
      <p:bldP spid="29" grpId="0"/>
      <p:bldP spid="30" grpId="0"/>
      <p:bldP spid="3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8DBDA-5E69-EAF7-1BE8-4EF75D808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Video 28" title="Wasser fällt von Damm">
            <a:hlinkClick r:id="" action="ppaction://media"/>
            <a:extLst>
              <a:ext uri="{FF2B5EF4-FFF2-40B4-BE49-F238E27FC236}">
                <a16:creationId xmlns:a16="http://schemas.microsoft.com/office/drawing/2014/main" id="{5044B3B0-4447-3012-DF59-04BD872B69D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00302" y="-3889216"/>
            <a:ext cx="8244116" cy="3623762"/>
          </a:xfrm>
          <a:prstGeom prst="round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1AE0985A-AF08-885A-1383-2FA2A7F8E764}"/>
              </a:ext>
            </a:extLst>
          </p:cNvPr>
          <p:cNvSpPr txBox="1">
            <a:spLocks/>
          </p:cNvSpPr>
          <p:nvPr/>
        </p:nvSpPr>
        <p:spPr>
          <a:xfrm>
            <a:off x="0" y="2650379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800" dirty="0">
                <a:solidFill>
                  <a:schemeClr val="bg1"/>
                </a:solidFill>
                <a:latin typeface="Aptos Black" panose="020B0004020202020204" pitchFamily="34" charset="0"/>
              </a:rPr>
              <a:t>Strom &amp; Wasserkosten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78A5C242-1F19-2E69-6DBC-6113696453ED}"/>
              </a:ext>
            </a:extLst>
          </p:cNvPr>
          <p:cNvSpPr/>
          <p:nvPr/>
        </p:nvSpPr>
        <p:spPr>
          <a:xfrm>
            <a:off x="-345407" y="-64914"/>
            <a:ext cx="1253740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cap="none" spc="50" dirty="0">
                <a:ln w="952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/>
                <a:latin typeface="Aptos Black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Bericht 1. Vorsitzender</a:t>
            </a:r>
            <a:endParaRPr lang="de-DE" sz="2400" b="1" u="sng" cap="none" spc="50" dirty="0">
              <a:ln w="9525" cmpd="sng">
                <a:solidFill>
                  <a:srgbClr val="80849D">
                    <a:alpha val="0"/>
                  </a:srgbClr>
                </a:solidFill>
                <a:prstDash val="solid"/>
              </a:ln>
              <a:solidFill>
                <a:schemeClr val="bg1"/>
              </a:solidFill>
              <a:effectLst>
                <a:outerShdw blurRad="50800" dist="50800" dir="5400000" algn="ctr" rotWithShape="0">
                  <a:srgbClr val="526486"/>
                </a:outerShdw>
              </a:effectLst>
              <a:latin typeface="Aptos Black" panose="020B000402020202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6028EB7-C55D-4E82-9718-FDA23D0CAB6C}"/>
              </a:ext>
            </a:extLst>
          </p:cNvPr>
          <p:cNvSpPr txBox="1"/>
          <p:nvPr/>
        </p:nvSpPr>
        <p:spPr>
          <a:xfrm>
            <a:off x="12822465" y="1744266"/>
            <a:ext cx="710565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solidFill>
                  <a:schemeClr val="bg1"/>
                </a:solidFill>
              </a:rPr>
              <a:t>2023	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Sportheim/Flutlicht/Rasenmäher  	8395 kWh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     Tennis/Stockbahn	    		    1318 kWh	</a:t>
            </a:r>
          </a:p>
          <a:p>
            <a:pPr algn="ctr"/>
            <a:endParaRPr lang="de-DE" sz="2400" dirty="0">
              <a:solidFill>
                <a:schemeClr val="bg1"/>
              </a:solidFill>
            </a:endParaRP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2024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Sportheim/Flutlicht/Rasenmäher  	7575 kWh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     Tennis/Stockbahn	    		       344 kWh	</a:t>
            </a:r>
          </a:p>
          <a:p>
            <a:pPr algn="ctr"/>
            <a:endParaRPr lang="de-DE" sz="2400" dirty="0">
              <a:solidFill>
                <a:schemeClr val="bg1"/>
              </a:solidFill>
            </a:endParaRP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2025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Sportheim/Flutlicht/Rasenmäher  	8395 kWh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     Tennis/Stockbahn	    		       447 kWh	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	</a:t>
            </a:r>
          </a:p>
        </p:txBody>
      </p:sp>
      <p:pic>
        <p:nvPicPr>
          <p:cNvPr id="7" name="Grafik 6" descr="Hochspannung mit einfarbiger Füllung">
            <a:extLst>
              <a:ext uri="{FF2B5EF4-FFF2-40B4-BE49-F238E27FC236}">
                <a16:creationId xmlns:a16="http://schemas.microsoft.com/office/drawing/2014/main" id="{510BB5D9-030B-B495-DE0C-CA51A0742FD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210964" y="800718"/>
            <a:ext cx="914400" cy="914400"/>
          </a:xfrm>
          <a:prstGeom prst="rect">
            <a:avLst/>
          </a:prstGeom>
        </p:spPr>
      </p:pic>
      <p:pic>
        <p:nvPicPr>
          <p:cNvPr id="8" name="Grafik 7" descr="Glühlampe mit einfarbiger Füllung">
            <a:extLst>
              <a:ext uri="{FF2B5EF4-FFF2-40B4-BE49-F238E27FC236}">
                <a16:creationId xmlns:a16="http://schemas.microsoft.com/office/drawing/2014/main" id="{D65B9AA7-EFAA-1662-4A40-A9E8E8A640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296564" y="749709"/>
            <a:ext cx="914400" cy="914400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5FD653CA-8BDA-F343-611D-9A677F4E133E}"/>
              </a:ext>
            </a:extLst>
          </p:cNvPr>
          <p:cNvSpPr txBox="1"/>
          <p:nvPr/>
        </p:nvSpPr>
        <p:spPr>
          <a:xfrm>
            <a:off x="2400302" y="11178895"/>
            <a:ext cx="53122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2023</a:t>
            </a:r>
          </a:p>
          <a:p>
            <a:r>
              <a:rPr lang="de-DE" sz="2800" dirty="0">
                <a:solidFill>
                  <a:schemeClr val="bg1"/>
                </a:solidFill>
              </a:rPr>
              <a:t>Sportheim                      233 m²</a:t>
            </a:r>
          </a:p>
          <a:p>
            <a:r>
              <a:rPr lang="de-DE" sz="2800" dirty="0">
                <a:solidFill>
                  <a:schemeClr val="bg1"/>
                </a:solidFill>
              </a:rPr>
              <a:t>Sportplatz/Tennis    1318 m²</a:t>
            </a:r>
            <a:r>
              <a:rPr lang="de-DE" sz="2400" dirty="0">
                <a:solidFill>
                  <a:schemeClr val="bg1"/>
                </a:solidFill>
              </a:rPr>
              <a:t>	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0FA04CD6-F88E-B565-E003-58A05056910A}"/>
              </a:ext>
            </a:extLst>
          </p:cNvPr>
          <p:cNvSpPr txBox="1"/>
          <p:nvPr/>
        </p:nvSpPr>
        <p:spPr>
          <a:xfrm>
            <a:off x="5739437" y="9698132"/>
            <a:ext cx="57595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rgbClr val="00B050"/>
                </a:solidFill>
              </a:rPr>
              <a:t>-14 m²</a:t>
            </a:r>
          </a:p>
          <a:p>
            <a:pPr algn="ctr"/>
            <a:r>
              <a:rPr lang="de-DE" sz="2800" dirty="0">
                <a:solidFill>
                  <a:srgbClr val="00B050"/>
                </a:solidFill>
              </a:rPr>
              <a:t>-962 m²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D5673D8B-FCC6-98C6-1A94-140ABC75E87F}"/>
              </a:ext>
            </a:extLst>
          </p:cNvPr>
          <p:cNvSpPr txBox="1"/>
          <p:nvPr/>
        </p:nvSpPr>
        <p:spPr>
          <a:xfrm>
            <a:off x="5739437" y="8034783"/>
            <a:ext cx="57595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rgbClr val="00B050"/>
                </a:solidFill>
              </a:rPr>
              <a:t>-77 m²</a:t>
            </a:r>
          </a:p>
          <a:p>
            <a:pPr algn="ctr"/>
            <a:r>
              <a:rPr lang="de-DE" sz="2800" dirty="0">
                <a:solidFill>
                  <a:srgbClr val="FF0000"/>
                </a:solidFill>
              </a:rPr>
              <a:t>+1031 m²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2D3CC4CD-E394-186F-B9A2-3A3C4E4B9BE4}"/>
              </a:ext>
            </a:extLst>
          </p:cNvPr>
          <p:cNvSpPr txBox="1"/>
          <p:nvPr/>
        </p:nvSpPr>
        <p:spPr>
          <a:xfrm>
            <a:off x="2400302" y="7603895"/>
            <a:ext cx="53122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2025</a:t>
            </a:r>
          </a:p>
          <a:p>
            <a:r>
              <a:rPr lang="de-DE" sz="2800" dirty="0">
                <a:solidFill>
                  <a:schemeClr val="bg1"/>
                </a:solidFill>
              </a:rPr>
              <a:t>Sportheim                       142 m²</a:t>
            </a:r>
          </a:p>
          <a:p>
            <a:r>
              <a:rPr lang="de-DE" sz="2800" dirty="0">
                <a:solidFill>
                  <a:schemeClr val="bg1"/>
                </a:solidFill>
              </a:rPr>
              <a:t>Sportplatz/Tennis      1387 m²</a:t>
            </a:r>
            <a:r>
              <a:rPr lang="de-DE" sz="2400" dirty="0">
                <a:solidFill>
                  <a:schemeClr val="bg1"/>
                </a:solidFill>
              </a:rPr>
              <a:t>	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5650B531-AA45-B6F8-6087-D7F07F97B3FE}"/>
              </a:ext>
            </a:extLst>
          </p:cNvPr>
          <p:cNvSpPr txBox="1"/>
          <p:nvPr/>
        </p:nvSpPr>
        <p:spPr>
          <a:xfrm>
            <a:off x="2400302" y="9267244"/>
            <a:ext cx="53122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2024</a:t>
            </a:r>
          </a:p>
          <a:p>
            <a:r>
              <a:rPr lang="de-DE" sz="2800" dirty="0">
                <a:solidFill>
                  <a:schemeClr val="bg1"/>
                </a:solidFill>
              </a:rPr>
              <a:t>Sportheim                      219 m²</a:t>
            </a:r>
          </a:p>
          <a:p>
            <a:r>
              <a:rPr lang="de-DE" sz="2800" dirty="0">
                <a:solidFill>
                  <a:schemeClr val="bg1"/>
                </a:solidFill>
              </a:rPr>
              <a:t>Sportplatz/Tennis       356 m²</a:t>
            </a:r>
            <a:r>
              <a:rPr lang="de-DE" sz="2400" dirty="0">
                <a:solidFill>
                  <a:schemeClr val="bg1"/>
                </a:solidFill>
              </a:rPr>
              <a:t>	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E9DA252-C95B-C0B9-46BC-9F96D750D1B9}"/>
              </a:ext>
            </a:extLst>
          </p:cNvPr>
          <p:cNvSpPr txBox="1">
            <a:spLocks/>
          </p:cNvSpPr>
          <p:nvPr/>
        </p:nvSpPr>
        <p:spPr>
          <a:xfrm>
            <a:off x="838200" y="-112698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800" dirty="0">
                <a:solidFill>
                  <a:schemeClr val="bg1"/>
                </a:solidFill>
                <a:latin typeface="Aptos Black" panose="020B0004020202020204" pitchFamily="34" charset="0"/>
              </a:rPr>
              <a:t>Wasserkosten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10542DA4-6ADB-49FE-1F40-274DF9237CD2}"/>
              </a:ext>
            </a:extLst>
          </p:cNvPr>
          <p:cNvSpPr txBox="1">
            <a:spLocks/>
          </p:cNvSpPr>
          <p:nvPr/>
        </p:nvSpPr>
        <p:spPr>
          <a:xfrm>
            <a:off x="838200" y="-179155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800" dirty="0">
                <a:solidFill>
                  <a:schemeClr val="bg1"/>
                </a:solidFill>
                <a:latin typeface="Aptos Black" panose="020B0004020202020204" pitchFamily="34" charset="0"/>
              </a:rPr>
              <a:t>Stromkosten</a:t>
            </a:r>
          </a:p>
        </p:txBody>
      </p:sp>
    </p:spTree>
    <p:extLst>
      <p:ext uri="{BB962C8B-B14F-4D97-AF65-F5344CB8AC3E}">
        <p14:creationId xmlns:p14="http://schemas.microsoft.com/office/powerpoint/2010/main" val="2261910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42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7"/>
            </p:par>
            <p:video>
              <p:cMediaNode vol="80000" mute="1">
                <p:cTn id="8" repeatCount="indefinite" fill="hold" display="0">
                  <p:stCondLst>
                    <p:cond delay="indefinite"/>
                  </p:stCondLst>
                </p:cTn>
                <p:tgtEl>
                  <p:spTgt spid="29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8DBDA-5E69-EAF7-1BE8-4EF75D808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Video 9" title="Lila Blitzeinschläge">
            <a:hlinkClick r:id="" action="ppaction://media"/>
            <a:extLst>
              <a:ext uri="{FF2B5EF4-FFF2-40B4-BE49-F238E27FC236}">
                <a16:creationId xmlns:a16="http://schemas.microsoft.com/office/drawing/2014/main" id="{AECD7870-CD9B-9779-81ED-450355525B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75542" y="444664"/>
            <a:ext cx="8244116" cy="824541"/>
          </a:xfrm>
          <a:prstGeom prst="roundRect">
            <a:avLst/>
          </a:prstGeom>
        </p:spPr>
      </p:pic>
      <p:pic>
        <p:nvPicPr>
          <p:cNvPr id="29" name="Video 28" title="Wasser fällt von Damm">
            <a:hlinkClick r:id="" action="ppaction://media"/>
            <a:extLst>
              <a:ext uri="{FF2B5EF4-FFF2-40B4-BE49-F238E27FC236}">
                <a16:creationId xmlns:a16="http://schemas.microsoft.com/office/drawing/2014/main" id="{5044B3B0-4447-3012-DF59-04BD872B69D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075542" y="440238"/>
            <a:ext cx="8244116" cy="824541"/>
          </a:xfrm>
          <a:prstGeom prst="round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1AE0985A-AF08-885A-1383-2FA2A7F8E764}"/>
              </a:ext>
            </a:extLst>
          </p:cNvPr>
          <p:cNvSpPr txBox="1">
            <a:spLocks/>
          </p:cNvSpPr>
          <p:nvPr/>
        </p:nvSpPr>
        <p:spPr>
          <a:xfrm>
            <a:off x="838200" y="1873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800" dirty="0">
                <a:solidFill>
                  <a:schemeClr val="bg1"/>
                </a:solidFill>
                <a:latin typeface="Aptos Black" panose="020B0004020202020204" pitchFamily="34" charset="0"/>
              </a:rPr>
              <a:t>Wasserkosten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78A5C242-1F19-2E69-6DBC-6113696453ED}"/>
              </a:ext>
            </a:extLst>
          </p:cNvPr>
          <p:cNvSpPr/>
          <p:nvPr/>
        </p:nvSpPr>
        <p:spPr>
          <a:xfrm>
            <a:off x="-345407" y="-64914"/>
            <a:ext cx="1253740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cap="none" spc="50" dirty="0">
                <a:ln w="952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/>
                <a:latin typeface="Aptos Black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Bericht 1. Vorsitzender</a:t>
            </a:r>
            <a:endParaRPr lang="de-DE" sz="2400" b="1" u="sng" cap="none" spc="50" dirty="0">
              <a:ln w="9525" cmpd="sng">
                <a:solidFill>
                  <a:srgbClr val="80849D">
                    <a:alpha val="0"/>
                  </a:srgbClr>
                </a:solidFill>
                <a:prstDash val="solid"/>
              </a:ln>
              <a:solidFill>
                <a:schemeClr val="bg1"/>
              </a:solidFill>
              <a:effectLst>
                <a:outerShdw blurRad="50800" dist="50800" dir="5400000" algn="ctr" rotWithShape="0">
                  <a:srgbClr val="526486"/>
                </a:outerShdw>
              </a:effectLst>
              <a:latin typeface="Aptos Black" panose="020B0004020202020204" pitchFamily="34" charset="0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5FD653CA-8BDA-F343-611D-9A677F4E133E}"/>
              </a:ext>
            </a:extLst>
          </p:cNvPr>
          <p:cNvSpPr txBox="1"/>
          <p:nvPr/>
        </p:nvSpPr>
        <p:spPr>
          <a:xfrm>
            <a:off x="2561790" y="5074646"/>
            <a:ext cx="53122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2023</a:t>
            </a:r>
          </a:p>
          <a:p>
            <a:r>
              <a:rPr lang="de-DE" sz="2800" dirty="0">
                <a:solidFill>
                  <a:schemeClr val="bg1"/>
                </a:solidFill>
              </a:rPr>
              <a:t>Sportheim                      233 m²</a:t>
            </a:r>
          </a:p>
          <a:p>
            <a:r>
              <a:rPr lang="de-DE" sz="2800" dirty="0">
                <a:solidFill>
                  <a:schemeClr val="bg1"/>
                </a:solidFill>
              </a:rPr>
              <a:t>Sportplatz/Tennis    1318 m²</a:t>
            </a:r>
            <a:r>
              <a:rPr lang="de-DE" sz="2400" dirty="0">
                <a:solidFill>
                  <a:schemeClr val="bg1"/>
                </a:solidFill>
              </a:rPr>
              <a:t>	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DA470B63-601E-F63D-C87B-122373698085}"/>
              </a:ext>
            </a:extLst>
          </p:cNvPr>
          <p:cNvGrpSpPr/>
          <p:nvPr/>
        </p:nvGrpSpPr>
        <p:grpSpPr>
          <a:xfrm>
            <a:off x="2561790" y="1499646"/>
            <a:ext cx="9098641" cy="1384995"/>
            <a:chOff x="2561790" y="1499646"/>
            <a:chExt cx="9098641" cy="1384995"/>
          </a:xfrm>
        </p:grpSpPr>
        <p:sp>
          <p:nvSpPr>
            <p:cNvPr id="23" name="Textfeld 22">
              <a:extLst>
                <a:ext uri="{FF2B5EF4-FFF2-40B4-BE49-F238E27FC236}">
                  <a16:creationId xmlns:a16="http://schemas.microsoft.com/office/drawing/2014/main" id="{D5673D8B-FCC6-98C6-1A94-140ABC75E87F}"/>
                </a:ext>
              </a:extLst>
            </p:cNvPr>
            <p:cNvSpPr txBox="1"/>
            <p:nvPr/>
          </p:nvSpPr>
          <p:spPr>
            <a:xfrm>
              <a:off x="5900925" y="1930534"/>
              <a:ext cx="575950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dirty="0">
                  <a:solidFill>
                    <a:srgbClr val="00B050"/>
                  </a:solidFill>
                </a:rPr>
                <a:t>-77 m²</a:t>
              </a:r>
            </a:p>
            <a:p>
              <a:pPr algn="ctr"/>
              <a:r>
                <a:rPr lang="de-DE" sz="2800" dirty="0">
                  <a:solidFill>
                    <a:srgbClr val="FF0000"/>
                  </a:solidFill>
                </a:rPr>
                <a:t>+1031 m²</a:t>
              </a:r>
            </a:p>
          </p:txBody>
        </p:sp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2D3CC4CD-E394-186F-B9A2-3A3C4E4B9BE4}"/>
                </a:ext>
              </a:extLst>
            </p:cNvPr>
            <p:cNvSpPr txBox="1"/>
            <p:nvPr/>
          </p:nvSpPr>
          <p:spPr>
            <a:xfrm>
              <a:off x="2561790" y="1499646"/>
              <a:ext cx="531222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2025</a:t>
              </a:r>
            </a:p>
            <a:p>
              <a:r>
                <a:rPr lang="de-DE" sz="2800" dirty="0">
                  <a:solidFill>
                    <a:schemeClr val="bg1"/>
                  </a:solidFill>
                </a:rPr>
                <a:t>Sportheim                       142 m²</a:t>
              </a:r>
            </a:p>
            <a:p>
              <a:r>
                <a:rPr lang="de-DE" sz="2800" dirty="0">
                  <a:solidFill>
                    <a:schemeClr val="bg1"/>
                  </a:solidFill>
                </a:rPr>
                <a:t>Sportplatz/Tennis      1387 m²</a:t>
              </a:r>
              <a:r>
                <a:rPr lang="de-DE" sz="2400" dirty="0">
                  <a:solidFill>
                    <a:schemeClr val="bg1"/>
                  </a:solidFill>
                </a:rPr>
                <a:t>	</a:t>
              </a:r>
            </a:p>
          </p:txBody>
        </p:sp>
      </p:grp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34784E4A-B491-A159-70C0-BE4E74655F9A}"/>
              </a:ext>
            </a:extLst>
          </p:cNvPr>
          <p:cNvGrpSpPr/>
          <p:nvPr/>
        </p:nvGrpSpPr>
        <p:grpSpPr>
          <a:xfrm>
            <a:off x="2561790" y="3287146"/>
            <a:ext cx="9098641" cy="1384995"/>
            <a:chOff x="2561790" y="3162995"/>
            <a:chExt cx="9098641" cy="1384995"/>
          </a:xfrm>
        </p:grpSpPr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0FA04CD6-F88E-B565-E003-58A05056910A}"/>
                </a:ext>
              </a:extLst>
            </p:cNvPr>
            <p:cNvSpPr txBox="1"/>
            <p:nvPr/>
          </p:nvSpPr>
          <p:spPr>
            <a:xfrm>
              <a:off x="5900925" y="3593883"/>
              <a:ext cx="575950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dirty="0">
                  <a:solidFill>
                    <a:srgbClr val="00B050"/>
                  </a:solidFill>
                </a:rPr>
                <a:t>-14 m²</a:t>
              </a:r>
            </a:p>
            <a:p>
              <a:pPr algn="ctr"/>
              <a:r>
                <a:rPr lang="de-DE" sz="2800" dirty="0">
                  <a:solidFill>
                    <a:srgbClr val="00B050"/>
                  </a:solidFill>
                </a:rPr>
                <a:t>-962 m²</a:t>
              </a:r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5650B531-AA45-B6F8-6087-D7F07F97B3FE}"/>
                </a:ext>
              </a:extLst>
            </p:cNvPr>
            <p:cNvSpPr txBox="1"/>
            <p:nvPr/>
          </p:nvSpPr>
          <p:spPr>
            <a:xfrm>
              <a:off x="2561790" y="3162995"/>
              <a:ext cx="531222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2024</a:t>
              </a:r>
            </a:p>
            <a:p>
              <a:r>
                <a:rPr lang="de-DE" sz="2800" dirty="0">
                  <a:solidFill>
                    <a:schemeClr val="bg1"/>
                  </a:solidFill>
                </a:rPr>
                <a:t>Sportheim                      219 m²</a:t>
              </a:r>
            </a:p>
            <a:p>
              <a:r>
                <a:rPr lang="de-DE" sz="2800" dirty="0">
                  <a:solidFill>
                    <a:schemeClr val="bg1"/>
                  </a:solidFill>
                </a:rPr>
                <a:t>Sportplatz/Tennis       356 m²</a:t>
              </a:r>
              <a:r>
                <a:rPr lang="de-DE" sz="2400" dirty="0">
                  <a:solidFill>
                    <a:schemeClr val="bg1"/>
                  </a:solidFill>
                </a:rPr>
                <a:t>	</a:t>
              </a:r>
            </a:p>
          </p:txBody>
        </p:sp>
      </p:grpSp>
      <p:sp>
        <p:nvSpPr>
          <p:cNvPr id="10" name="Textfeld 9">
            <a:extLst>
              <a:ext uri="{FF2B5EF4-FFF2-40B4-BE49-F238E27FC236}">
                <a16:creationId xmlns:a16="http://schemas.microsoft.com/office/drawing/2014/main" id="{DD7622C7-576A-6E50-3D07-C9CCE3B88FD0}"/>
              </a:ext>
            </a:extLst>
          </p:cNvPr>
          <p:cNvSpPr txBox="1"/>
          <p:nvPr/>
        </p:nvSpPr>
        <p:spPr>
          <a:xfrm>
            <a:off x="13012965" y="3576186"/>
            <a:ext cx="7105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solidFill>
                  <a:schemeClr val="bg1"/>
                </a:solidFill>
              </a:rPr>
              <a:t>2024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Sportheim/Flutlicht/Rasenmäher  	7575 kWh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     Tennis/Stockbahn	    		       344 kWh	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D284BDC-C077-0B9E-3EE2-6E508FE1A4CA}"/>
              </a:ext>
            </a:extLst>
          </p:cNvPr>
          <p:cNvSpPr txBox="1"/>
          <p:nvPr/>
        </p:nvSpPr>
        <p:spPr>
          <a:xfrm>
            <a:off x="13012965" y="4918986"/>
            <a:ext cx="7105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solidFill>
                  <a:schemeClr val="bg1"/>
                </a:solidFill>
              </a:rPr>
              <a:t>2023	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Sportheim/Flutlicht/Rasenmäher  	8395 kWh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     Tennis/Stockbahn	    		    1318 kWh	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9856D02-B8C8-1716-4D55-4DD2251C3B60}"/>
              </a:ext>
            </a:extLst>
          </p:cNvPr>
          <p:cNvSpPr txBox="1"/>
          <p:nvPr/>
        </p:nvSpPr>
        <p:spPr>
          <a:xfrm>
            <a:off x="12781642" y="2228671"/>
            <a:ext cx="7105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solidFill>
                  <a:schemeClr val="bg1"/>
                </a:solidFill>
              </a:rPr>
              <a:t>2025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Sportheim/Flutlicht/Rasenmäher  	8395 kWh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     Tennis/Stockbahn	    		       447 kWh	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B2958F92-CF98-F02C-D828-8D0064DB24D5}"/>
              </a:ext>
            </a:extLst>
          </p:cNvPr>
          <p:cNvSpPr txBox="1">
            <a:spLocks/>
          </p:cNvSpPr>
          <p:nvPr/>
        </p:nvSpPr>
        <p:spPr>
          <a:xfrm>
            <a:off x="939800" y="-108657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800" dirty="0">
                <a:solidFill>
                  <a:schemeClr val="bg1"/>
                </a:solidFill>
                <a:latin typeface="Aptos Black" panose="020B0004020202020204" pitchFamily="34" charset="0"/>
              </a:rPr>
              <a:t>Strom &amp; Wasserkosten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1CD4BD32-79FD-8D2D-8EF5-19127C186A78}"/>
              </a:ext>
            </a:extLst>
          </p:cNvPr>
          <p:cNvSpPr txBox="1">
            <a:spLocks/>
          </p:cNvSpPr>
          <p:nvPr/>
        </p:nvSpPr>
        <p:spPr>
          <a:xfrm>
            <a:off x="736600" y="-177110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800" dirty="0">
                <a:solidFill>
                  <a:schemeClr val="bg1"/>
                </a:solidFill>
                <a:latin typeface="Aptos Black" panose="020B0004020202020204" pitchFamily="34" charset="0"/>
              </a:rPr>
              <a:t>Stromkosten</a:t>
            </a:r>
          </a:p>
        </p:txBody>
      </p:sp>
    </p:spTree>
    <p:extLst>
      <p:ext uri="{BB962C8B-B14F-4D97-AF65-F5344CB8AC3E}">
        <p14:creationId xmlns:p14="http://schemas.microsoft.com/office/powerpoint/2010/main" val="23570506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42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974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21"/>
            </p:par>
            <p:video>
              <p:cMediaNode vol="80000" mute="1">
                <p:cTn id="22" repeatCount="indefinite" fill="hold" display="0">
                  <p:stCondLst>
                    <p:cond delay="indefinite"/>
                  </p:stCondLst>
                </p:cTn>
                <p:tgtEl>
                  <p:spTgt spid="29"/>
                </p:tgtEl>
              </p:cMediaNode>
            </p:vide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 mute="1">
                <p:cTn id="33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2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8DBDA-5E69-EAF7-1BE8-4EF75D808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Video 28" title="Wasser fällt von Damm">
            <a:hlinkClick r:id="" action="ppaction://media"/>
            <a:extLst>
              <a:ext uri="{FF2B5EF4-FFF2-40B4-BE49-F238E27FC236}">
                <a16:creationId xmlns:a16="http://schemas.microsoft.com/office/drawing/2014/main" id="{5044B3B0-4447-3012-DF59-04BD872B69D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73942" y="-964859"/>
            <a:ext cx="8244116" cy="824541"/>
          </a:xfrm>
          <a:prstGeom prst="roundRect">
            <a:avLst/>
          </a:prstGeom>
        </p:spPr>
      </p:pic>
      <p:pic>
        <p:nvPicPr>
          <p:cNvPr id="10" name="Video 9" title="Lila Blitzeinschläge">
            <a:hlinkClick r:id="" action="ppaction://media"/>
            <a:extLst>
              <a:ext uri="{FF2B5EF4-FFF2-40B4-BE49-F238E27FC236}">
                <a16:creationId xmlns:a16="http://schemas.microsoft.com/office/drawing/2014/main" id="{1409FA49-BF15-3AC1-677F-2D09F82E206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090057" y="437835"/>
            <a:ext cx="8244116" cy="824541"/>
          </a:xfrm>
          <a:prstGeom prst="round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1AE0985A-AF08-885A-1383-2FA2A7F8E764}"/>
              </a:ext>
            </a:extLst>
          </p:cNvPr>
          <p:cNvSpPr txBox="1">
            <a:spLocks/>
          </p:cNvSpPr>
          <p:nvPr/>
        </p:nvSpPr>
        <p:spPr>
          <a:xfrm>
            <a:off x="838200" y="1873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800" dirty="0">
                <a:solidFill>
                  <a:schemeClr val="bg1"/>
                </a:solidFill>
                <a:latin typeface="Aptos Black" panose="020B0004020202020204" pitchFamily="34" charset="0"/>
              </a:rPr>
              <a:t>Stromkosten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78A5C242-1F19-2E69-6DBC-6113696453ED}"/>
              </a:ext>
            </a:extLst>
          </p:cNvPr>
          <p:cNvSpPr/>
          <p:nvPr/>
        </p:nvSpPr>
        <p:spPr>
          <a:xfrm>
            <a:off x="-345407" y="-64914"/>
            <a:ext cx="1253740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400" cap="none" spc="50" dirty="0">
                <a:ln w="952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/>
                <a:latin typeface="Aptos Black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Bericht 1. Vorsitzender</a:t>
            </a:r>
            <a:endParaRPr lang="de-DE" sz="2400" b="1" u="sng" cap="none" spc="50" dirty="0">
              <a:ln w="9525" cmpd="sng">
                <a:solidFill>
                  <a:srgbClr val="80849D">
                    <a:alpha val="0"/>
                  </a:srgbClr>
                </a:solidFill>
                <a:prstDash val="solid"/>
              </a:ln>
              <a:solidFill>
                <a:schemeClr val="bg1"/>
              </a:solidFill>
              <a:effectLst>
                <a:outerShdw blurRad="50800" dist="50800" dir="5400000" algn="ctr" rotWithShape="0">
                  <a:srgbClr val="526486"/>
                </a:outerShdw>
              </a:effectLst>
              <a:latin typeface="Aptos Black" panose="020B000402020202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6028EB7-C55D-4E82-9718-FDA23D0CAB6C}"/>
              </a:ext>
            </a:extLst>
          </p:cNvPr>
          <p:cNvSpPr txBox="1"/>
          <p:nvPr/>
        </p:nvSpPr>
        <p:spPr>
          <a:xfrm>
            <a:off x="838200" y="3271177"/>
            <a:ext cx="7105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solidFill>
                  <a:schemeClr val="bg1"/>
                </a:solidFill>
              </a:rPr>
              <a:t>2024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Sportheim/Flutlicht/Rasenmäher  	7575 kWh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     Tennis/Stockbahn	    		       344 kWh	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5FD653CA-8BDA-F343-611D-9A677F4E133E}"/>
              </a:ext>
            </a:extLst>
          </p:cNvPr>
          <p:cNvSpPr txBox="1"/>
          <p:nvPr/>
        </p:nvSpPr>
        <p:spPr>
          <a:xfrm>
            <a:off x="-10419424" y="5619005"/>
            <a:ext cx="53122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2023</a:t>
            </a:r>
          </a:p>
          <a:p>
            <a:r>
              <a:rPr lang="de-DE" sz="2800" dirty="0">
                <a:solidFill>
                  <a:schemeClr val="bg1"/>
                </a:solidFill>
              </a:rPr>
              <a:t>Sportheim                      233 m²</a:t>
            </a:r>
          </a:p>
          <a:p>
            <a:r>
              <a:rPr lang="de-DE" sz="2800" dirty="0">
                <a:solidFill>
                  <a:schemeClr val="bg1"/>
                </a:solidFill>
              </a:rPr>
              <a:t>Sportplatz/Tennis    1318 m²</a:t>
            </a:r>
            <a:r>
              <a:rPr lang="de-DE" sz="2400" dirty="0">
                <a:solidFill>
                  <a:schemeClr val="bg1"/>
                </a:solidFill>
              </a:rPr>
              <a:t>	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DA470B63-601E-F63D-C87B-122373698085}"/>
              </a:ext>
            </a:extLst>
          </p:cNvPr>
          <p:cNvGrpSpPr/>
          <p:nvPr/>
        </p:nvGrpSpPr>
        <p:grpSpPr>
          <a:xfrm>
            <a:off x="-10419424" y="737075"/>
            <a:ext cx="9479641" cy="2691925"/>
            <a:chOff x="2561790" y="192716"/>
            <a:chExt cx="9479641" cy="2691925"/>
          </a:xfrm>
        </p:grpSpPr>
        <p:sp>
          <p:nvSpPr>
            <p:cNvPr id="23" name="Textfeld 22">
              <a:extLst>
                <a:ext uri="{FF2B5EF4-FFF2-40B4-BE49-F238E27FC236}">
                  <a16:creationId xmlns:a16="http://schemas.microsoft.com/office/drawing/2014/main" id="{D5673D8B-FCC6-98C6-1A94-140ABC75E87F}"/>
                </a:ext>
              </a:extLst>
            </p:cNvPr>
            <p:cNvSpPr txBox="1"/>
            <p:nvPr/>
          </p:nvSpPr>
          <p:spPr>
            <a:xfrm>
              <a:off x="6281925" y="192716"/>
              <a:ext cx="575950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dirty="0">
                  <a:solidFill>
                    <a:srgbClr val="00B050"/>
                  </a:solidFill>
                </a:rPr>
                <a:t>-77 m²</a:t>
              </a:r>
            </a:p>
            <a:p>
              <a:pPr algn="ctr"/>
              <a:r>
                <a:rPr lang="de-DE" sz="2800" dirty="0">
                  <a:solidFill>
                    <a:srgbClr val="FF0000"/>
                  </a:solidFill>
                </a:rPr>
                <a:t>+1031 m²</a:t>
              </a:r>
            </a:p>
          </p:txBody>
        </p:sp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2D3CC4CD-E394-186F-B9A2-3A3C4E4B9BE4}"/>
                </a:ext>
              </a:extLst>
            </p:cNvPr>
            <p:cNvSpPr txBox="1"/>
            <p:nvPr/>
          </p:nvSpPr>
          <p:spPr>
            <a:xfrm>
              <a:off x="2561790" y="1499646"/>
              <a:ext cx="531222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2025</a:t>
              </a:r>
            </a:p>
            <a:p>
              <a:r>
                <a:rPr lang="de-DE" sz="2800" dirty="0">
                  <a:solidFill>
                    <a:schemeClr val="bg1"/>
                  </a:solidFill>
                </a:rPr>
                <a:t>Sportheim                       142 m²</a:t>
              </a:r>
            </a:p>
            <a:p>
              <a:r>
                <a:rPr lang="de-DE" sz="2800" dirty="0">
                  <a:solidFill>
                    <a:schemeClr val="bg1"/>
                  </a:solidFill>
                </a:rPr>
                <a:t>Sportplatz/Tennis      1387 m²</a:t>
              </a:r>
              <a:r>
                <a:rPr lang="de-DE" sz="2400" dirty="0">
                  <a:solidFill>
                    <a:schemeClr val="bg1"/>
                  </a:solidFill>
                </a:rPr>
                <a:t>	</a:t>
              </a:r>
            </a:p>
          </p:txBody>
        </p:sp>
      </p:grp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34784E4A-B491-A159-70C0-BE4E74655F9A}"/>
              </a:ext>
            </a:extLst>
          </p:cNvPr>
          <p:cNvGrpSpPr/>
          <p:nvPr/>
        </p:nvGrpSpPr>
        <p:grpSpPr>
          <a:xfrm>
            <a:off x="-10419424" y="3831505"/>
            <a:ext cx="9098641" cy="1384995"/>
            <a:chOff x="2561790" y="3162995"/>
            <a:chExt cx="9098641" cy="1384995"/>
          </a:xfrm>
        </p:grpSpPr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0FA04CD6-F88E-B565-E003-58A05056910A}"/>
                </a:ext>
              </a:extLst>
            </p:cNvPr>
            <p:cNvSpPr txBox="1"/>
            <p:nvPr/>
          </p:nvSpPr>
          <p:spPr>
            <a:xfrm>
              <a:off x="5900925" y="3593881"/>
              <a:ext cx="575950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dirty="0">
                  <a:solidFill>
                    <a:srgbClr val="00B050"/>
                  </a:solidFill>
                </a:rPr>
                <a:t>-14 m²</a:t>
              </a:r>
            </a:p>
            <a:p>
              <a:pPr algn="ctr"/>
              <a:r>
                <a:rPr lang="de-DE" sz="2800" dirty="0">
                  <a:solidFill>
                    <a:srgbClr val="00B050"/>
                  </a:solidFill>
                </a:rPr>
                <a:t>-962 m²</a:t>
              </a:r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5650B531-AA45-B6F8-6087-D7F07F97B3FE}"/>
                </a:ext>
              </a:extLst>
            </p:cNvPr>
            <p:cNvSpPr txBox="1"/>
            <p:nvPr/>
          </p:nvSpPr>
          <p:spPr>
            <a:xfrm>
              <a:off x="2561790" y="3162995"/>
              <a:ext cx="531222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dirty="0">
                  <a:solidFill>
                    <a:schemeClr val="bg1"/>
                  </a:solidFill>
                </a:rPr>
                <a:t>2024</a:t>
              </a:r>
            </a:p>
            <a:p>
              <a:r>
                <a:rPr lang="de-DE" sz="2800" dirty="0">
                  <a:solidFill>
                    <a:schemeClr val="bg1"/>
                  </a:solidFill>
                </a:rPr>
                <a:t>Sportheim                      219 m²</a:t>
              </a:r>
            </a:p>
            <a:p>
              <a:r>
                <a:rPr lang="de-DE" sz="2800" dirty="0">
                  <a:solidFill>
                    <a:schemeClr val="bg1"/>
                  </a:solidFill>
                </a:rPr>
                <a:t>Sportplatz/Tennis       356 m²</a:t>
              </a:r>
              <a:r>
                <a:rPr lang="de-DE" sz="2400" dirty="0">
                  <a:solidFill>
                    <a:schemeClr val="bg1"/>
                  </a:solidFill>
                </a:rPr>
                <a:t>	</a:t>
              </a:r>
            </a:p>
          </p:txBody>
        </p:sp>
      </p:grpSp>
      <p:sp>
        <p:nvSpPr>
          <p:cNvPr id="13" name="Textfeld 12">
            <a:extLst>
              <a:ext uri="{FF2B5EF4-FFF2-40B4-BE49-F238E27FC236}">
                <a16:creationId xmlns:a16="http://schemas.microsoft.com/office/drawing/2014/main" id="{FFCB131D-C047-1117-EDF9-A8A684A2AA33}"/>
              </a:ext>
            </a:extLst>
          </p:cNvPr>
          <p:cNvSpPr txBox="1"/>
          <p:nvPr/>
        </p:nvSpPr>
        <p:spPr>
          <a:xfrm>
            <a:off x="838200" y="4616334"/>
            <a:ext cx="7105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solidFill>
                  <a:schemeClr val="bg1"/>
                </a:solidFill>
              </a:rPr>
              <a:t>2023	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Sportheim/Flutlicht/Rasenmäher  	8395 kWh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     Tennis/Stockbahn	    		    1318 kWh	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9A4493B-7F8E-1000-8533-009BF9B27C5E}"/>
              </a:ext>
            </a:extLst>
          </p:cNvPr>
          <p:cNvSpPr txBox="1"/>
          <p:nvPr/>
        </p:nvSpPr>
        <p:spPr>
          <a:xfrm>
            <a:off x="838200" y="1926020"/>
            <a:ext cx="7105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solidFill>
                  <a:schemeClr val="bg1"/>
                </a:solidFill>
              </a:rPr>
              <a:t>2025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Sportheim/Flutlicht/Rasenmäher  	8395 kWh</a:t>
            </a:r>
          </a:p>
          <a:p>
            <a:pPr algn="ctr"/>
            <a:r>
              <a:rPr lang="de-DE" sz="2400" dirty="0">
                <a:solidFill>
                  <a:schemeClr val="bg1"/>
                </a:solidFill>
              </a:rPr>
              <a:t>     Tennis/Stockbahn	    		       447 kWh	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1648848-5017-109E-2663-A8BFC51969A4}"/>
              </a:ext>
            </a:extLst>
          </p:cNvPr>
          <p:cNvSpPr txBox="1"/>
          <p:nvPr/>
        </p:nvSpPr>
        <p:spPr>
          <a:xfrm>
            <a:off x="6096000" y="3662227"/>
            <a:ext cx="57595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rgbClr val="00B050"/>
                </a:solidFill>
              </a:rPr>
              <a:t>- 820 kWh</a:t>
            </a:r>
          </a:p>
          <a:p>
            <a:pPr algn="ctr"/>
            <a:r>
              <a:rPr lang="de-DE" sz="2800" dirty="0">
                <a:solidFill>
                  <a:srgbClr val="00B050"/>
                </a:solidFill>
              </a:rPr>
              <a:t>- 974 kWh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F78A91B-4658-22FF-055A-195BC167F72A}"/>
              </a:ext>
            </a:extLst>
          </p:cNvPr>
          <p:cNvSpPr txBox="1"/>
          <p:nvPr/>
        </p:nvSpPr>
        <p:spPr>
          <a:xfrm>
            <a:off x="6096000" y="2241666"/>
            <a:ext cx="57595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rgbClr val="00B050"/>
                </a:solidFill>
              </a:rPr>
              <a:t>+ 820 kWh</a:t>
            </a:r>
          </a:p>
          <a:p>
            <a:pPr algn="ctr"/>
            <a:r>
              <a:rPr lang="de-DE" sz="2800" dirty="0">
                <a:solidFill>
                  <a:srgbClr val="FF0000"/>
                </a:solidFill>
              </a:rPr>
              <a:t>+ 103 kWh</a:t>
            </a:r>
          </a:p>
        </p:txBody>
      </p:sp>
    </p:spTree>
    <p:extLst>
      <p:ext uri="{BB962C8B-B14F-4D97-AF65-F5344CB8AC3E}">
        <p14:creationId xmlns:p14="http://schemas.microsoft.com/office/powerpoint/2010/main" val="31378872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4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27"/>
            </p:par>
            <p:video>
              <p:cMediaNode vol="80000" mute="1">
                <p:cTn id="28" repeatCount="indefinite" fill="hold" display="0">
                  <p:stCondLst>
                    <p:cond delay="indefinite"/>
                  </p:stCondLst>
                </p:cTn>
                <p:tgtEl>
                  <p:spTgt spid="29"/>
                </p:tgtEl>
              </p:cMediaNode>
            </p:video>
            <p:video>
              <p:cMediaNode vol="80000" mute="1">
                <p:cTn id="29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4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4" grpId="0"/>
      <p:bldP spid="7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955E9-E920-957F-91C7-163255713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91EB78-84D4-949C-8296-0EA34F53D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8506" y="2357879"/>
            <a:ext cx="9620250" cy="1325563"/>
          </a:xfrm>
        </p:spPr>
        <p:txBody>
          <a:bodyPr>
            <a:noAutofit/>
          </a:bodyPr>
          <a:lstStyle/>
          <a:p>
            <a:pPr algn="ctr"/>
            <a:b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  <a:t>Bericht des Hauptkassiers</a:t>
            </a:r>
            <a:b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b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Christoph Karl</a:t>
            </a:r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2C5C5694-99DD-4EB6-8CED-EF4C0F064F73}"/>
              </a:ext>
            </a:extLst>
          </p:cNvPr>
          <p:cNvGrpSpPr/>
          <p:nvPr/>
        </p:nvGrpSpPr>
        <p:grpSpPr>
          <a:xfrm>
            <a:off x="4100075" y="452729"/>
            <a:ext cx="3991850" cy="613861"/>
            <a:chOff x="4003056" y="452729"/>
            <a:chExt cx="3991850" cy="613861"/>
          </a:xfrm>
        </p:grpSpPr>
        <p:pic>
          <p:nvPicPr>
            <p:cNvPr id="8" name="Grafik 7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634CB80B-BE94-DAFC-8B91-2E52C4A48D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3056" y="452729"/>
              <a:ext cx="555041" cy="613861"/>
            </a:xfrm>
            <a:prstGeom prst="rect">
              <a:avLst/>
            </a:prstGeom>
          </p:spPr>
        </p:pic>
        <p:pic>
          <p:nvPicPr>
            <p:cNvPr id="9" name="Grafik 8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E72C3CDA-A8B8-83B3-99A0-263365D72F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8659" y="452729"/>
              <a:ext cx="555041" cy="613861"/>
            </a:xfrm>
            <a:prstGeom prst="rect">
              <a:avLst/>
            </a:prstGeom>
          </p:spPr>
        </p:pic>
        <p:pic>
          <p:nvPicPr>
            <p:cNvPr id="10" name="Grafik 9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9E6A4264-C4E4-143E-A6DF-8D30138974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1612" y="452729"/>
              <a:ext cx="555041" cy="613861"/>
            </a:xfrm>
            <a:prstGeom prst="rect">
              <a:avLst/>
            </a:prstGeom>
          </p:spPr>
        </p:pic>
        <p:pic>
          <p:nvPicPr>
            <p:cNvPr id="11" name="Grafik 10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E96B54A5-8B07-A180-6E3A-17A1F13BFA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39865" y="452729"/>
              <a:ext cx="555041" cy="613861"/>
            </a:xfrm>
            <a:prstGeom prst="rect">
              <a:avLst/>
            </a:prstGeom>
          </p:spPr>
        </p:pic>
      </p:grpSp>
      <p:sp>
        <p:nvSpPr>
          <p:cNvPr id="3" name="Titel 1">
            <a:extLst>
              <a:ext uri="{FF2B5EF4-FFF2-40B4-BE49-F238E27FC236}">
                <a16:creationId xmlns:a16="http://schemas.microsoft.com/office/drawing/2014/main" id="{9CD08D38-FFFF-AF4F-C121-8FF1140E110B}"/>
              </a:ext>
            </a:extLst>
          </p:cNvPr>
          <p:cNvSpPr txBox="1">
            <a:spLocks/>
          </p:cNvSpPr>
          <p:nvPr/>
        </p:nvSpPr>
        <p:spPr>
          <a:xfrm>
            <a:off x="1179363" y="8069250"/>
            <a:ext cx="96202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  <a:t>Kassenbericht 2025</a:t>
            </a:r>
            <a:endParaRPr lang="de-DE" sz="40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CF9ABBD-7E58-73DB-1044-00307861A0C4}"/>
              </a:ext>
            </a:extLst>
          </p:cNvPr>
          <p:cNvSpPr txBox="1"/>
          <p:nvPr/>
        </p:nvSpPr>
        <p:spPr>
          <a:xfrm>
            <a:off x="1397000" y="9994969"/>
            <a:ext cx="10795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900" lvl="2" indent="-571500">
              <a:buBlip>
                <a:blip r:embed="rId3"/>
              </a:buBlip>
            </a:pPr>
            <a:r>
              <a:rPr lang="de-DE" sz="4000" dirty="0">
                <a:solidFill>
                  <a:schemeClr val="bg1"/>
                </a:solidFill>
              </a:rPr>
              <a:t>  Einnahmen 2025</a:t>
            </a:r>
          </a:p>
          <a:p>
            <a:pPr marL="1943100" lvl="3" indent="-571500">
              <a:buBlip>
                <a:blip r:embed="rId3"/>
              </a:buBlip>
            </a:pPr>
            <a:r>
              <a:rPr lang="de-DE" sz="4000" dirty="0">
                <a:solidFill>
                  <a:schemeClr val="bg1"/>
                </a:solidFill>
              </a:rPr>
              <a:t>  Ausgaben 2025</a:t>
            </a:r>
          </a:p>
          <a:p>
            <a:pPr marL="2400300" lvl="4" indent="-571500">
              <a:buBlip>
                <a:blip r:embed="rId3"/>
              </a:buBlip>
            </a:pPr>
            <a:r>
              <a:rPr lang="de-DE" sz="4000" dirty="0">
                <a:solidFill>
                  <a:schemeClr val="bg1"/>
                </a:solidFill>
              </a:rPr>
              <a:t>  Gesamtübersicht</a:t>
            </a:r>
          </a:p>
          <a:p>
            <a:pPr marL="2857500" lvl="5" indent="-571500">
              <a:buBlip>
                <a:blip r:embed="rId3"/>
              </a:buBlip>
            </a:pPr>
            <a:r>
              <a:rPr lang="de-DE" sz="4000" dirty="0">
                <a:solidFill>
                  <a:schemeClr val="bg1"/>
                </a:solidFill>
              </a:rPr>
              <a:t>  Entwicklung 2015 – 2025</a:t>
            </a:r>
          </a:p>
          <a:p>
            <a:pPr marL="3314700" lvl="6" indent="-571500">
              <a:buBlip>
                <a:blip r:embed="rId3"/>
              </a:buBlip>
            </a:pPr>
            <a:r>
              <a:rPr lang="de-DE" sz="4000" dirty="0">
                <a:solidFill>
                  <a:schemeClr val="bg1"/>
                </a:solidFill>
              </a:rPr>
              <a:t>  Kassenstand der Abteilungen</a:t>
            </a:r>
          </a:p>
          <a:p>
            <a:pPr marL="3771900" lvl="7" indent="-571500">
              <a:buBlip>
                <a:blip r:embed="rId3"/>
              </a:buBlip>
            </a:pPr>
            <a:r>
              <a:rPr lang="de-DE" sz="4000" dirty="0">
                <a:solidFill>
                  <a:schemeClr val="bg1"/>
                </a:solidFill>
              </a:rPr>
              <a:t>  Entlastung der Vorstandschaft</a:t>
            </a:r>
          </a:p>
        </p:txBody>
      </p:sp>
    </p:spTree>
    <p:extLst>
      <p:ext uri="{BB962C8B-B14F-4D97-AF65-F5344CB8AC3E}">
        <p14:creationId xmlns:p14="http://schemas.microsoft.com/office/powerpoint/2010/main" val="4030481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D2F38-3AFF-C7D9-B67D-B69C49673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C486D9-C9FF-90E0-DE28-5A02635DE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1373" y="-384175"/>
            <a:ext cx="3752397" cy="1325563"/>
          </a:xfrm>
        </p:spPr>
        <p:txBody>
          <a:bodyPr>
            <a:normAutofit/>
          </a:bodyPr>
          <a:lstStyle/>
          <a:p>
            <a:r>
              <a:rPr lang="de-DE" sz="2000" dirty="0">
                <a:solidFill>
                  <a:schemeClr val="bg1"/>
                </a:solidFill>
              </a:rPr>
              <a:t>Bericht des Hauptkassiers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980C2FDF-45BB-F18F-1099-F8D69549F711}"/>
              </a:ext>
            </a:extLst>
          </p:cNvPr>
          <p:cNvSpPr txBox="1">
            <a:spLocks/>
          </p:cNvSpPr>
          <p:nvPr/>
        </p:nvSpPr>
        <p:spPr>
          <a:xfrm>
            <a:off x="4170362" y="149225"/>
            <a:ext cx="445112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800" dirty="0">
                <a:solidFill>
                  <a:schemeClr val="bg1"/>
                </a:solidFill>
                <a:latin typeface="Aptos Black" panose="020B0004020202020204" pitchFamily="34" charset="0"/>
              </a:rPr>
              <a:t>Kassenbericht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D25FE02-FB2E-A800-AD84-4F2A4962B75E}"/>
              </a:ext>
            </a:extLst>
          </p:cNvPr>
          <p:cNvSpPr txBox="1"/>
          <p:nvPr/>
        </p:nvSpPr>
        <p:spPr>
          <a:xfrm>
            <a:off x="698499" y="1854200"/>
            <a:ext cx="10795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900" lvl="2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  Einnahmen 2025</a:t>
            </a:r>
          </a:p>
          <a:p>
            <a:pPr marL="1943100" lvl="3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  Ausgaben 2025</a:t>
            </a:r>
          </a:p>
          <a:p>
            <a:pPr marL="2400300" lvl="4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  Gesamtübersicht</a:t>
            </a:r>
          </a:p>
          <a:p>
            <a:pPr marL="2857500" lvl="5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  Entwicklung 2015 – 2025</a:t>
            </a:r>
          </a:p>
          <a:p>
            <a:pPr marL="3314700" lvl="6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  Kassenstand der Abteilungen</a:t>
            </a:r>
          </a:p>
          <a:p>
            <a:pPr marL="3771900" lvl="7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  Entlastung der Vorstandschaft</a:t>
            </a:r>
          </a:p>
        </p:txBody>
      </p:sp>
    </p:spTree>
    <p:extLst>
      <p:ext uri="{BB962C8B-B14F-4D97-AF65-F5344CB8AC3E}">
        <p14:creationId xmlns:p14="http://schemas.microsoft.com/office/powerpoint/2010/main" val="34184647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98587-C28E-9E5D-1502-178831320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912047-ACA5-E8C3-CD38-C3E8A944B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9089" y="-387908"/>
            <a:ext cx="3752397" cy="1325563"/>
          </a:xfrm>
        </p:spPr>
        <p:txBody>
          <a:bodyPr>
            <a:normAutofit/>
          </a:bodyPr>
          <a:lstStyle/>
          <a:p>
            <a:r>
              <a:rPr lang="de-DE" sz="2000" dirty="0">
                <a:solidFill>
                  <a:schemeClr val="bg1"/>
                </a:solidFill>
              </a:rPr>
              <a:t>Bericht des Hauptkassiers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25D95BB-A361-BCB8-49B2-2F9BDC2CA836}"/>
              </a:ext>
            </a:extLst>
          </p:cNvPr>
          <p:cNvSpPr txBox="1"/>
          <p:nvPr/>
        </p:nvSpPr>
        <p:spPr>
          <a:xfrm>
            <a:off x="-11043558" y="2246085"/>
            <a:ext cx="10795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900" lvl="2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  Einnahmen 2025</a:t>
            </a:r>
          </a:p>
          <a:p>
            <a:pPr marL="1943100" lvl="3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  Ausgaben 2025</a:t>
            </a:r>
          </a:p>
          <a:p>
            <a:pPr marL="2400300" lvl="4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  Gesamtübersicht</a:t>
            </a:r>
          </a:p>
          <a:p>
            <a:pPr marL="2857500" lvl="5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  Entwicklung 2015 – 2025</a:t>
            </a:r>
          </a:p>
          <a:p>
            <a:pPr marL="3314700" lvl="6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  Kassenstand der Abteilungen</a:t>
            </a:r>
          </a:p>
          <a:p>
            <a:pPr marL="3771900" lvl="7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  Entlastung der Vorstandschaft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5446506-4C90-A406-5C1E-3D20985BB323}"/>
              </a:ext>
            </a:extLst>
          </p:cNvPr>
          <p:cNvSpPr txBox="1"/>
          <p:nvPr/>
        </p:nvSpPr>
        <p:spPr>
          <a:xfrm>
            <a:off x="-2173514" y="-3882548"/>
            <a:ext cx="1079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900" lvl="2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Gesamtübersicht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A3905E2-31DA-9A03-4731-83AE3819A1C6}"/>
              </a:ext>
            </a:extLst>
          </p:cNvPr>
          <p:cNvSpPr txBox="1"/>
          <p:nvPr/>
        </p:nvSpPr>
        <p:spPr>
          <a:xfrm>
            <a:off x="-2523671" y="-1431744"/>
            <a:ext cx="1079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900" lvl="2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Kassenstand der Abteilungen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E2A0EB5-C20D-5A4B-1C75-884935D915D0}"/>
              </a:ext>
            </a:extLst>
          </p:cNvPr>
          <p:cNvSpPr txBox="1"/>
          <p:nvPr/>
        </p:nvSpPr>
        <p:spPr>
          <a:xfrm>
            <a:off x="279400" y="407170"/>
            <a:ext cx="1079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900" lvl="2" indent="-571500" algn="ctr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  Einnahmen 2025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4DCE7AE-2635-6ED2-A847-4B58C70A17D5}"/>
              </a:ext>
            </a:extLst>
          </p:cNvPr>
          <p:cNvSpPr txBox="1"/>
          <p:nvPr/>
        </p:nvSpPr>
        <p:spPr>
          <a:xfrm>
            <a:off x="-2173514" y="-2834118"/>
            <a:ext cx="1079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900" lvl="2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Entwicklung 2015 – 2025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2DD1C27-995B-D6ED-641A-4D35AB3AC03F}"/>
              </a:ext>
            </a:extLst>
          </p:cNvPr>
          <p:cNvSpPr txBox="1"/>
          <p:nvPr/>
        </p:nvSpPr>
        <p:spPr>
          <a:xfrm>
            <a:off x="-2173514" y="-4992644"/>
            <a:ext cx="1079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900" lvl="2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Ausgaben 2025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D0C266D-6B6E-B7B8-9F53-18D6D2C04F28}"/>
              </a:ext>
            </a:extLst>
          </p:cNvPr>
          <p:cNvSpPr txBox="1"/>
          <p:nvPr/>
        </p:nvSpPr>
        <p:spPr>
          <a:xfrm>
            <a:off x="-2173514" y="-6734701"/>
            <a:ext cx="1079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900" lvl="2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Entlastung der Vorstandschaft</a:t>
            </a:r>
          </a:p>
        </p:txBody>
      </p:sp>
      <p:graphicFrame>
        <p:nvGraphicFramePr>
          <p:cNvPr id="11" name="Diagramm 10">
            <a:extLst>
              <a:ext uri="{FF2B5EF4-FFF2-40B4-BE49-F238E27FC236}">
                <a16:creationId xmlns:a16="http://schemas.microsoft.com/office/drawing/2014/main" id="{AC4A4BB6-D6E2-CFAF-EFE2-3B505661AB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6316360"/>
              </p:ext>
            </p:extLst>
          </p:nvPr>
        </p:nvGraphicFramePr>
        <p:xfrm>
          <a:off x="-248558" y="-29370"/>
          <a:ext cx="12192000" cy="8296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426794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1E237C-ECE5-97E4-8570-58C1D8F2F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67C4E04D-9F83-1146-824A-829C1AAE3B88}"/>
              </a:ext>
            </a:extLst>
          </p:cNvPr>
          <p:cNvSpPr/>
          <p:nvPr/>
        </p:nvSpPr>
        <p:spPr>
          <a:xfrm>
            <a:off x="-345407" y="-64914"/>
            <a:ext cx="125374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000" cap="none" spc="50" dirty="0">
                <a:ln w="952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/>
                <a:latin typeface="Aptos Black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Agenda</a:t>
            </a:r>
            <a:r>
              <a:rPr lang="de-DE" sz="100" b="1" u="sng" cap="none" spc="50" dirty="0">
                <a:ln w="9525" cmpd="sng">
                  <a:solidFill>
                    <a:srgbClr val="80849D">
                      <a:alpha val="0"/>
                    </a:srgb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rgbClr val="526486"/>
                  </a:outerShdw>
                </a:effectLst>
                <a:latin typeface="Aptos Black" panose="020B0004020202020204" pitchFamily="34" charset="0"/>
              </a:rPr>
              <a:t>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1716C95C-04B2-5C23-12CB-AEF8B5328CD5}"/>
              </a:ext>
            </a:extLst>
          </p:cNvPr>
          <p:cNvSpPr txBox="1"/>
          <p:nvPr/>
        </p:nvSpPr>
        <p:spPr>
          <a:xfrm>
            <a:off x="-8638198" y="3196166"/>
            <a:ext cx="923337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5. </a:t>
            </a:r>
            <a:r>
              <a:rPr lang="de-DE" sz="3600" dirty="0">
                <a:solidFill>
                  <a:schemeClr val="bg1"/>
                </a:solidFill>
              </a:rPr>
              <a:t>Berichte der Abteilungsleiter </a:t>
            </a:r>
          </a:p>
          <a:p>
            <a:r>
              <a:rPr lang="de-DE" sz="3600" dirty="0">
                <a:solidFill>
                  <a:schemeClr val="bg1"/>
                </a:solidFill>
              </a:rPr>
              <a:t>      </a:t>
            </a:r>
            <a:r>
              <a:rPr lang="de-DE" sz="2800" dirty="0">
                <a:solidFill>
                  <a:schemeClr val="bg1"/>
                </a:solidFill>
              </a:rPr>
              <a:t>Fitness – Fußball – Karate – Ski – Tennis – Volleyball </a:t>
            </a:r>
          </a:p>
          <a:p>
            <a:endParaRPr lang="de-DE" sz="2800" dirty="0">
              <a:solidFill>
                <a:schemeClr val="bg1"/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5B0DF78-91D7-CC58-0B86-6BA5A173E2DE}"/>
              </a:ext>
            </a:extLst>
          </p:cNvPr>
          <p:cNvSpPr txBox="1"/>
          <p:nvPr/>
        </p:nvSpPr>
        <p:spPr>
          <a:xfrm>
            <a:off x="1080000" y="607518"/>
            <a:ext cx="4633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1. Begrüßung 1. Vorsitzender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E83092C-B475-D043-6471-0A9489E4EB83}"/>
              </a:ext>
            </a:extLst>
          </p:cNvPr>
          <p:cNvSpPr txBox="1"/>
          <p:nvPr/>
        </p:nvSpPr>
        <p:spPr>
          <a:xfrm>
            <a:off x="-6513969" y="1747954"/>
            <a:ext cx="4893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3.  Bericht des 1. Vorsitzenden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E0FA049-FB56-2813-066D-1F749739CB01}"/>
              </a:ext>
            </a:extLst>
          </p:cNvPr>
          <p:cNvSpPr txBox="1"/>
          <p:nvPr/>
        </p:nvSpPr>
        <p:spPr>
          <a:xfrm>
            <a:off x="-6513969" y="2318172"/>
            <a:ext cx="48938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4"/>
            </a:pPr>
            <a:r>
              <a:rPr lang="de-DE" sz="2800" dirty="0">
                <a:solidFill>
                  <a:schemeClr val="bg1"/>
                </a:solidFill>
              </a:rPr>
              <a:t>Bericht des Hauptkassiers </a:t>
            </a:r>
          </a:p>
          <a:p>
            <a:r>
              <a:rPr lang="de-DE" sz="2000" dirty="0">
                <a:solidFill>
                  <a:schemeClr val="bg1"/>
                </a:solidFill>
              </a:rPr>
              <a:t>         – mit Entlastung der Vorstandschaft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6038EEF-AE55-2430-BBA6-B2D190FA2942}"/>
              </a:ext>
            </a:extLst>
          </p:cNvPr>
          <p:cNvSpPr txBox="1"/>
          <p:nvPr/>
        </p:nvSpPr>
        <p:spPr>
          <a:xfrm>
            <a:off x="-6513969" y="4197272"/>
            <a:ext cx="6204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6"/>
            </a:pPr>
            <a:r>
              <a:rPr lang="de-DE" sz="2800" dirty="0">
                <a:solidFill>
                  <a:schemeClr val="bg1"/>
                </a:solidFill>
              </a:rPr>
              <a:t>Ehrungen</a:t>
            </a:r>
            <a:endParaRPr lang="de-DE" sz="2000" dirty="0">
              <a:solidFill>
                <a:schemeClr val="bg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0246035-0F03-A253-5295-714CBAF783E2}"/>
              </a:ext>
            </a:extLst>
          </p:cNvPr>
          <p:cNvSpPr txBox="1"/>
          <p:nvPr/>
        </p:nvSpPr>
        <p:spPr>
          <a:xfrm>
            <a:off x="-6513969" y="4767490"/>
            <a:ext cx="498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7. Wahlen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1E7882D-1215-5AF8-B21A-E71B302F4A66}"/>
              </a:ext>
            </a:extLst>
          </p:cNvPr>
          <p:cNvSpPr txBox="1"/>
          <p:nvPr/>
        </p:nvSpPr>
        <p:spPr>
          <a:xfrm>
            <a:off x="-6513969" y="1177736"/>
            <a:ext cx="4616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2. Protokoll vom 05.04.2025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ED9DE75-020E-39E5-22BB-4B3F4FDD0B45}"/>
              </a:ext>
            </a:extLst>
          </p:cNvPr>
          <p:cNvSpPr txBox="1"/>
          <p:nvPr/>
        </p:nvSpPr>
        <p:spPr>
          <a:xfrm>
            <a:off x="-6513969" y="5337707"/>
            <a:ext cx="498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8. Verschiedenes und Anfragen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10EBCB86-4A96-AB32-3AFE-3BDB84CA2190}"/>
              </a:ext>
            </a:extLst>
          </p:cNvPr>
          <p:cNvSpPr/>
          <p:nvPr/>
        </p:nvSpPr>
        <p:spPr>
          <a:xfrm>
            <a:off x="0" y="6337050"/>
            <a:ext cx="12192000" cy="540000"/>
          </a:xfrm>
          <a:prstGeom prst="rect">
            <a:avLst/>
          </a:prstGeom>
          <a:solidFill>
            <a:srgbClr val="FF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33106D86-F4C5-FD40-455C-E6D1E07B938E}"/>
              </a:ext>
            </a:extLst>
          </p:cNvPr>
          <p:cNvGrpSpPr/>
          <p:nvPr/>
        </p:nvGrpSpPr>
        <p:grpSpPr>
          <a:xfrm>
            <a:off x="279711" y="6052592"/>
            <a:ext cx="540000" cy="540000"/>
            <a:chOff x="184104" y="6072437"/>
            <a:chExt cx="720000" cy="720000"/>
          </a:xfrm>
        </p:grpSpPr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5CA8BF17-85BE-6919-DEEB-83D73775DEB8}"/>
                </a:ext>
              </a:extLst>
            </p:cNvPr>
            <p:cNvSpPr/>
            <p:nvPr/>
          </p:nvSpPr>
          <p:spPr>
            <a:xfrm>
              <a:off x="184104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36E839D4-4516-E203-1BD3-ACCB592C1A12}"/>
                </a:ext>
              </a:extLst>
            </p:cNvPr>
            <p:cNvSpPr txBox="1"/>
            <p:nvPr/>
          </p:nvSpPr>
          <p:spPr>
            <a:xfrm>
              <a:off x="341341" y="6186212"/>
              <a:ext cx="435428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/>
                <a:t>1</a:t>
              </a:r>
            </a:p>
          </p:txBody>
        </p: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BF372AB4-3BF6-CE7F-0C44-8A55D46FF2F1}"/>
              </a:ext>
            </a:extLst>
          </p:cNvPr>
          <p:cNvGrpSpPr/>
          <p:nvPr/>
        </p:nvGrpSpPr>
        <p:grpSpPr>
          <a:xfrm>
            <a:off x="1854753" y="6337050"/>
            <a:ext cx="540000" cy="540000"/>
            <a:chOff x="1563545" y="6072437"/>
            <a:chExt cx="720000" cy="720000"/>
          </a:xfrm>
        </p:grpSpPr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938CF974-B82C-B9E5-2090-90BD87CFA71E}"/>
                </a:ext>
              </a:extLst>
            </p:cNvPr>
            <p:cNvSpPr/>
            <p:nvPr/>
          </p:nvSpPr>
          <p:spPr>
            <a:xfrm>
              <a:off x="1563545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6439FCEC-7D1A-7DD8-D485-29B3EB3F8EEB}"/>
                </a:ext>
              </a:extLst>
            </p:cNvPr>
            <p:cNvSpPr txBox="1"/>
            <p:nvPr/>
          </p:nvSpPr>
          <p:spPr>
            <a:xfrm>
              <a:off x="1718305" y="624777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6FAB8E02-1EB9-7E21-F860-A92499AD203E}"/>
              </a:ext>
            </a:extLst>
          </p:cNvPr>
          <p:cNvGrpSpPr/>
          <p:nvPr/>
        </p:nvGrpSpPr>
        <p:grpSpPr>
          <a:xfrm>
            <a:off x="3441009" y="6337050"/>
            <a:ext cx="540000" cy="540000"/>
            <a:chOff x="2942986" y="6072437"/>
            <a:chExt cx="720000" cy="720000"/>
          </a:xfrm>
        </p:grpSpPr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6E087884-86DD-09C3-F9F4-BE68FDE4DB2C}"/>
                </a:ext>
              </a:extLst>
            </p:cNvPr>
            <p:cNvSpPr/>
            <p:nvPr/>
          </p:nvSpPr>
          <p:spPr>
            <a:xfrm>
              <a:off x="2942986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6CA5ACC3-953B-1DF3-22BC-2A1F27CBB504}"/>
                </a:ext>
              </a:extLst>
            </p:cNvPr>
            <p:cNvSpPr txBox="1"/>
            <p:nvPr/>
          </p:nvSpPr>
          <p:spPr>
            <a:xfrm>
              <a:off x="3107271" y="6273694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75D2D69D-1F93-1452-91D2-D3F52512748D}"/>
              </a:ext>
            </a:extLst>
          </p:cNvPr>
          <p:cNvGrpSpPr/>
          <p:nvPr/>
        </p:nvGrpSpPr>
        <p:grpSpPr>
          <a:xfrm>
            <a:off x="5027265" y="6337050"/>
            <a:ext cx="540000" cy="540000"/>
            <a:chOff x="4322427" y="6072437"/>
            <a:chExt cx="720000" cy="720000"/>
          </a:xfrm>
        </p:grpSpPr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CD2B622A-17E9-6736-CD91-A2ACEE1ED02D}"/>
                </a:ext>
              </a:extLst>
            </p:cNvPr>
            <p:cNvSpPr/>
            <p:nvPr/>
          </p:nvSpPr>
          <p:spPr>
            <a:xfrm>
              <a:off x="4322427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C4069386-01C5-6BA2-C6F6-8E7DA2E9BBA8}"/>
                </a:ext>
              </a:extLst>
            </p:cNvPr>
            <p:cNvSpPr txBox="1"/>
            <p:nvPr/>
          </p:nvSpPr>
          <p:spPr>
            <a:xfrm>
              <a:off x="4464714" y="624777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4</a:t>
              </a:r>
            </a:p>
          </p:txBody>
        </p:sp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40B401A5-9701-B2DC-C34A-6FE8DA9C3378}"/>
              </a:ext>
            </a:extLst>
          </p:cNvPr>
          <p:cNvGrpSpPr/>
          <p:nvPr/>
        </p:nvGrpSpPr>
        <p:grpSpPr>
          <a:xfrm>
            <a:off x="6613521" y="6337050"/>
            <a:ext cx="540000" cy="540000"/>
            <a:chOff x="5701868" y="6072437"/>
            <a:chExt cx="720000" cy="720000"/>
          </a:xfrm>
        </p:grpSpPr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F51875CE-3193-4EF4-44CF-A9D34335BF75}"/>
                </a:ext>
              </a:extLst>
            </p:cNvPr>
            <p:cNvSpPr/>
            <p:nvPr/>
          </p:nvSpPr>
          <p:spPr>
            <a:xfrm>
              <a:off x="5701868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1CBC91B8-801C-A196-2326-2ED5783CCB30}"/>
                </a:ext>
              </a:extLst>
            </p:cNvPr>
            <p:cNvSpPr txBox="1"/>
            <p:nvPr/>
          </p:nvSpPr>
          <p:spPr>
            <a:xfrm>
              <a:off x="5844155" y="624777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9433FA92-9148-FDE9-5910-D3C04A0A3E84}"/>
              </a:ext>
            </a:extLst>
          </p:cNvPr>
          <p:cNvGrpSpPr/>
          <p:nvPr/>
        </p:nvGrpSpPr>
        <p:grpSpPr>
          <a:xfrm>
            <a:off x="9786033" y="6337050"/>
            <a:ext cx="540000" cy="540000"/>
            <a:chOff x="7081309" y="6072437"/>
            <a:chExt cx="720000" cy="720000"/>
          </a:xfrm>
        </p:grpSpPr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C2753F78-48E4-07E4-5771-D5D64CC85F01}"/>
                </a:ext>
              </a:extLst>
            </p:cNvPr>
            <p:cNvSpPr/>
            <p:nvPr/>
          </p:nvSpPr>
          <p:spPr>
            <a:xfrm>
              <a:off x="7081309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4" name="Textfeld 33">
              <a:extLst>
                <a:ext uri="{FF2B5EF4-FFF2-40B4-BE49-F238E27FC236}">
                  <a16:creationId xmlns:a16="http://schemas.microsoft.com/office/drawing/2014/main" id="{B70F1053-165E-E6AC-2DA8-C932CF59851B}"/>
                </a:ext>
              </a:extLst>
            </p:cNvPr>
            <p:cNvSpPr txBox="1"/>
            <p:nvPr/>
          </p:nvSpPr>
          <p:spPr>
            <a:xfrm>
              <a:off x="7223596" y="624777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7</a:t>
              </a:r>
            </a:p>
          </p:txBody>
        </p:sp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6B9409AA-1C8B-D004-31C5-4C1F7C13EC07}"/>
              </a:ext>
            </a:extLst>
          </p:cNvPr>
          <p:cNvGrpSpPr/>
          <p:nvPr/>
        </p:nvGrpSpPr>
        <p:grpSpPr>
          <a:xfrm>
            <a:off x="11372289" y="6337050"/>
            <a:ext cx="540000" cy="540000"/>
            <a:chOff x="8460750" y="6072437"/>
            <a:chExt cx="720000" cy="720000"/>
          </a:xfrm>
        </p:grpSpPr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2C0BCD38-EEC1-DA65-E58D-ECD5DD3E5676}"/>
                </a:ext>
              </a:extLst>
            </p:cNvPr>
            <p:cNvSpPr/>
            <p:nvPr/>
          </p:nvSpPr>
          <p:spPr>
            <a:xfrm>
              <a:off x="8460750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7" name="Textfeld 36">
              <a:extLst>
                <a:ext uri="{FF2B5EF4-FFF2-40B4-BE49-F238E27FC236}">
                  <a16:creationId xmlns:a16="http://schemas.microsoft.com/office/drawing/2014/main" id="{FA442D3E-00FA-DE2F-226C-BCDAB071013F}"/>
                </a:ext>
              </a:extLst>
            </p:cNvPr>
            <p:cNvSpPr txBox="1"/>
            <p:nvPr/>
          </p:nvSpPr>
          <p:spPr>
            <a:xfrm>
              <a:off x="8603037" y="624777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rgbClr val="FFFFFF"/>
                  </a:solidFill>
                </a:rPr>
                <a:t>8</a:t>
              </a:r>
            </a:p>
          </p:txBody>
        </p:sp>
      </p:grp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B5F23922-700C-88D3-BDDE-FEA45ABAC780}"/>
              </a:ext>
            </a:extLst>
          </p:cNvPr>
          <p:cNvGrpSpPr/>
          <p:nvPr/>
        </p:nvGrpSpPr>
        <p:grpSpPr>
          <a:xfrm>
            <a:off x="8199777" y="6337050"/>
            <a:ext cx="540000" cy="540000"/>
            <a:chOff x="5701868" y="6072437"/>
            <a:chExt cx="720000" cy="720000"/>
          </a:xfrm>
        </p:grpSpPr>
        <p:sp>
          <p:nvSpPr>
            <p:cNvPr id="39" name="Ellipse 38">
              <a:extLst>
                <a:ext uri="{FF2B5EF4-FFF2-40B4-BE49-F238E27FC236}">
                  <a16:creationId xmlns:a16="http://schemas.microsoft.com/office/drawing/2014/main" id="{761F4F29-5150-C2C3-F3FE-7FEBE1E4880D}"/>
                </a:ext>
              </a:extLst>
            </p:cNvPr>
            <p:cNvSpPr/>
            <p:nvPr/>
          </p:nvSpPr>
          <p:spPr>
            <a:xfrm>
              <a:off x="5701868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0" name="Textfeld 39">
              <a:extLst>
                <a:ext uri="{FF2B5EF4-FFF2-40B4-BE49-F238E27FC236}">
                  <a16:creationId xmlns:a16="http://schemas.microsoft.com/office/drawing/2014/main" id="{2C83E18E-A0E1-682E-7F78-6AACC370E017}"/>
                </a:ext>
              </a:extLst>
            </p:cNvPr>
            <p:cNvSpPr txBox="1"/>
            <p:nvPr/>
          </p:nvSpPr>
          <p:spPr>
            <a:xfrm>
              <a:off x="5844155" y="624777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04042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41E76-230B-4CF1-85F1-E6310B400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885AD1-847C-A9FC-DFCD-622140F00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9089" y="-387908"/>
            <a:ext cx="3752397" cy="1325563"/>
          </a:xfrm>
        </p:spPr>
        <p:txBody>
          <a:bodyPr>
            <a:normAutofit/>
          </a:bodyPr>
          <a:lstStyle/>
          <a:p>
            <a:r>
              <a:rPr lang="de-DE" sz="2000" dirty="0">
                <a:solidFill>
                  <a:schemeClr val="bg1"/>
                </a:solidFill>
              </a:rPr>
              <a:t>Bericht des Hauptkassiers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AF9DA75-A922-5CE2-130F-497A040CAA30}"/>
              </a:ext>
            </a:extLst>
          </p:cNvPr>
          <p:cNvSpPr txBox="1"/>
          <p:nvPr/>
        </p:nvSpPr>
        <p:spPr>
          <a:xfrm>
            <a:off x="-11043558" y="2246085"/>
            <a:ext cx="10795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900" lvl="2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  Einnahmen 2025</a:t>
            </a:r>
          </a:p>
          <a:p>
            <a:pPr marL="1943100" lvl="3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  Ausgaben 2025</a:t>
            </a:r>
          </a:p>
          <a:p>
            <a:pPr marL="2400300" lvl="4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  Gesamtübersicht</a:t>
            </a:r>
          </a:p>
          <a:p>
            <a:pPr marL="2857500" lvl="5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  Entwicklung 2015 – 2025</a:t>
            </a:r>
          </a:p>
          <a:p>
            <a:pPr marL="3314700" lvl="6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  Kassenstand der Abteilungen</a:t>
            </a:r>
          </a:p>
          <a:p>
            <a:pPr marL="3771900" lvl="7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  Entlastung der Vorstandschaft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DBC7C6B-BC13-0E11-0FCA-5211571BF643}"/>
              </a:ext>
            </a:extLst>
          </p:cNvPr>
          <p:cNvSpPr txBox="1"/>
          <p:nvPr/>
        </p:nvSpPr>
        <p:spPr>
          <a:xfrm>
            <a:off x="-2173514" y="-3882548"/>
            <a:ext cx="1079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900" lvl="2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Gesamtübersicht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7EAB883-8C32-D1BC-927E-051880A40BC7}"/>
              </a:ext>
            </a:extLst>
          </p:cNvPr>
          <p:cNvSpPr txBox="1"/>
          <p:nvPr/>
        </p:nvSpPr>
        <p:spPr>
          <a:xfrm>
            <a:off x="-2523671" y="-1431744"/>
            <a:ext cx="1079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900" lvl="2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Kassenstand der Abteilungen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87C8880-8109-A135-5058-602C6EFE95D2}"/>
              </a:ext>
            </a:extLst>
          </p:cNvPr>
          <p:cNvSpPr txBox="1"/>
          <p:nvPr/>
        </p:nvSpPr>
        <p:spPr>
          <a:xfrm>
            <a:off x="8271329" y="-1349147"/>
            <a:ext cx="1079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900" lvl="2" indent="-571500" algn="ctr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  Einnahmen 2025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AE31AB4-A17B-0839-9EC6-D79C44EECBA3}"/>
              </a:ext>
            </a:extLst>
          </p:cNvPr>
          <p:cNvSpPr txBox="1"/>
          <p:nvPr/>
        </p:nvSpPr>
        <p:spPr>
          <a:xfrm>
            <a:off x="-2173514" y="-2834118"/>
            <a:ext cx="1079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900" lvl="2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Entwicklung 2015 – 2025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C962D2D-CE09-F041-C7A9-940A4D0A8422}"/>
              </a:ext>
            </a:extLst>
          </p:cNvPr>
          <p:cNvSpPr txBox="1"/>
          <p:nvPr/>
        </p:nvSpPr>
        <p:spPr>
          <a:xfrm>
            <a:off x="3223986" y="476368"/>
            <a:ext cx="1079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900" lvl="2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Ausgaben 2025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65E8E2E-003D-DA0B-CF14-6B3B89B59FBF}"/>
              </a:ext>
            </a:extLst>
          </p:cNvPr>
          <p:cNvSpPr txBox="1"/>
          <p:nvPr/>
        </p:nvSpPr>
        <p:spPr>
          <a:xfrm>
            <a:off x="-2173514" y="-6734701"/>
            <a:ext cx="1079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900" lvl="2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Entlastung der Vorstandschaft</a:t>
            </a:r>
          </a:p>
        </p:txBody>
      </p:sp>
      <p:graphicFrame>
        <p:nvGraphicFramePr>
          <p:cNvPr id="11" name="Diagramm 10">
            <a:extLst>
              <a:ext uri="{FF2B5EF4-FFF2-40B4-BE49-F238E27FC236}">
                <a16:creationId xmlns:a16="http://schemas.microsoft.com/office/drawing/2014/main" id="{D1C61481-46C0-1532-1075-841B2D9AE6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6793886"/>
              </p:ext>
            </p:extLst>
          </p:nvPr>
        </p:nvGraphicFramePr>
        <p:xfrm>
          <a:off x="12762592" y="274873"/>
          <a:ext cx="12192000" cy="8296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EB263663-765F-110D-99A3-9E003D5D4D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940975"/>
              </p:ext>
            </p:extLst>
          </p:nvPr>
        </p:nvGraphicFramePr>
        <p:xfrm>
          <a:off x="228600" y="-29370"/>
          <a:ext cx="13440229" cy="7488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96853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DD8BC-8DF9-AD31-C5AA-2C24E28AA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D4D4A9-02F5-E80B-B82B-EA615A74E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9089" y="-387908"/>
            <a:ext cx="3752397" cy="1325563"/>
          </a:xfrm>
        </p:spPr>
        <p:txBody>
          <a:bodyPr>
            <a:normAutofit/>
          </a:bodyPr>
          <a:lstStyle/>
          <a:p>
            <a:r>
              <a:rPr lang="de-DE" sz="2000" dirty="0">
                <a:solidFill>
                  <a:schemeClr val="bg1"/>
                </a:solidFill>
              </a:rPr>
              <a:t>Bericht des Hauptkassiers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7AB3876-F4E6-A00D-50B2-C4A871C8116B}"/>
              </a:ext>
            </a:extLst>
          </p:cNvPr>
          <p:cNvSpPr txBox="1"/>
          <p:nvPr/>
        </p:nvSpPr>
        <p:spPr>
          <a:xfrm>
            <a:off x="-11043558" y="2246085"/>
            <a:ext cx="10795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900" lvl="2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  Einnahmen 2025</a:t>
            </a:r>
          </a:p>
          <a:p>
            <a:pPr marL="1943100" lvl="3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  Ausgaben 2025</a:t>
            </a:r>
          </a:p>
          <a:p>
            <a:pPr marL="2400300" lvl="4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  Gesamtübersicht</a:t>
            </a:r>
          </a:p>
          <a:p>
            <a:pPr marL="2857500" lvl="5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  Entwicklung 2015 – 2025</a:t>
            </a:r>
          </a:p>
          <a:p>
            <a:pPr marL="3314700" lvl="6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  Kassenstand der Abteilungen</a:t>
            </a:r>
          </a:p>
          <a:p>
            <a:pPr marL="3771900" lvl="7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  Entlastung der Vorstandschaft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D646415-FEF2-E69C-57C5-06484BC515BC}"/>
              </a:ext>
            </a:extLst>
          </p:cNvPr>
          <p:cNvSpPr txBox="1"/>
          <p:nvPr/>
        </p:nvSpPr>
        <p:spPr>
          <a:xfrm>
            <a:off x="2875950" y="407170"/>
            <a:ext cx="1079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900" lvl="2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Gesamtübersicht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5540423-B4FE-786E-2CB3-847BD7F67E3D}"/>
              </a:ext>
            </a:extLst>
          </p:cNvPr>
          <p:cNvSpPr txBox="1"/>
          <p:nvPr/>
        </p:nvSpPr>
        <p:spPr>
          <a:xfrm>
            <a:off x="-2523671" y="-1431744"/>
            <a:ext cx="1079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900" lvl="2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Kassenstand der Abteilungen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77AEA56-14FF-C082-1DF9-B654170FED5A}"/>
              </a:ext>
            </a:extLst>
          </p:cNvPr>
          <p:cNvSpPr txBox="1"/>
          <p:nvPr/>
        </p:nvSpPr>
        <p:spPr>
          <a:xfrm>
            <a:off x="8271329" y="-1349147"/>
            <a:ext cx="1079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900" lvl="2" indent="-571500" algn="ctr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  Einnahmen 2025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B0B3F40-87D5-5400-C31A-67A40B5688EE}"/>
              </a:ext>
            </a:extLst>
          </p:cNvPr>
          <p:cNvSpPr txBox="1"/>
          <p:nvPr/>
        </p:nvSpPr>
        <p:spPr>
          <a:xfrm>
            <a:off x="-2173514" y="-2834118"/>
            <a:ext cx="1079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900" lvl="2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Entwicklung 2015 – 2025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2AB8CF8-4ABE-39EE-1883-C13851FD5A4D}"/>
              </a:ext>
            </a:extLst>
          </p:cNvPr>
          <p:cNvSpPr txBox="1"/>
          <p:nvPr/>
        </p:nvSpPr>
        <p:spPr>
          <a:xfrm>
            <a:off x="1967592" y="-4749810"/>
            <a:ext cx="1079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900" lvl="2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Ausgaben 2025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A33BBFF-4993-9500-F913-48C542A155E6}"/>
              </a:ext>
            </a:extLst>
          </p:cNvPr>
          <p:cNvSpPr txBox="1"/>
          <p:nvPr/>
        </p:nvSpPr>
        <p:spPr>
          <a:xfrm>
            <a:off x="-2173514" y="-6734701"/>
            <a:ext cx="1079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900" lvl="2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Entlastung der Vorstandschaft</a:t>
            </a:r>
          </a:p>
        </p:txBody>
      </p:sp>
      <p:graphicFrame>
        <p:nvGraphicFramePr>
          <p:cNvPr id="11" name="Diagramm 10">
            <a:extLst>
              <a:ext uri="{FF2B5EF4-FFF2-40B4-BE49-F238E27FC236}">
                <a16:creationId xmlns:a16="http://schemas.microsoft.com/office/drawing/2014/main" id="{7C809E35-1FEB-6C59-D657-47BB5713D16F}"/>
              </a:ext>
            </a:extLst>
          </p:cNvPr>
          <p:cNvGraphicFramePr/>
          <p:nvPr/>
        </p:nvGraphicFramePr>
        <p:xfrm>
          <a:off x="12762592" y="274873"/>
          <a:ext cx="12192000" cy="8296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DC7CD602-0A3E-6463-FBA0-C5B1CC8321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1595464"/>
              </p:ext>
            </p:extLst>
          </p:nvPr>
        </p:nvGraphicFramePr>
        <p:xfrm>
          <a:off x="12346214" y="7462811"/>
          <a:ext cx="13440229" cy="7488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Tabelle 11">
            <a:extLst>
              <a:ext uri="{FF2B5EF4-FFF2-40B4-BE49-F238E27FC236}">
                <a16:creationId xmlns:a16="http://schemas.microsoft.com/office/drawing/2014/main" id="{A1AA1EEA-B349-C8F8-AE60-455BC94B3E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5234823"/>
              </p:ext>
            </p:extLst>
          </p:nvPr>
        </p:nvGraphicFramePr>
        <p:xfrm>
          <a:off x="1965900" y="1381321"/>
          <a:ext cx="8582233" cy="4979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85902">
                  <a:extLst>
                    <a:ext uri="{9D8B030D-6E8A-4147-A177-3AD203B41FA5}">
                      <a16:colId xmlns:a16="http://schemas.microsoft.com/office/drawing/2014/main" val="3549178160"/>
                    </a:ext>
                  </a:extLst>
                </a:gridCol>
                <a:gridCol w="2596331">
                  <a:extLst>
                    <a:ext uri="{9D8B030D-6E8A-4147-A177-3AD203B41FA5}">
                      <a16:colId xmlns:a16="http://schemas.microsoft.com/office/drawing/2014/main" val="2693320331"/>
                    </a:ext>
                  </a:extLst>
                </a:gridCol>
              </a:tblGrid>
              <a:tr h="472427">
                <a:tc>
                  <a:txBody>
                    <a:bodyPr/>
                    <a:lstStyle/>
                    <a:p>
                      <a:r>
                        <a:rPr lang="de-DE" sz="24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Kassenbestand 31.12.2024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400" b="1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C00000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94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   - 32.558,07 €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2520512"/>
                  </a:ext>
                </a:extLst>
              </a:tr>
              <a:tr h="472427">
                <a:tc>
                  <a:txBody>
                    <a:bodyPr/>
                    <a:lstStyle/>
                    <a:p>
                      <a:r>
                        <a:rPr lang="de-DE" sz="24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Kassenbestand 31.12.2025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400" b="1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94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    </a:t>
                      </a:r>
                      <a:r>
                        <a:rPr lang="de-DE" sz="2400" b="1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C00000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94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- 30.244,80 €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4596974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r>
                        <a:rPr lang="de-DE" sz="24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Gewinn 2025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400" b="1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C00000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94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2400" b="1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00B050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94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2.313,27 €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4089265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endParaRPr lang="de-DE" sz="2400" b="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DE" sz="24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00B050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94000"/>
                            </a:prst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9060672"/>
                  </a:ext>
                </a:extLst>
              </a:tr>
              <a:tr h="488210">
                <a:tc>
                  <a:txBody>
                    <a:bodyPr/>
                    <a:lstStyle/>
                    <a:p>
                      <a:r>
                        <a:rPr lang="de-DE" sz="24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Darlehen #120412945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400" b="1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C00000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94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14.454,09 €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313393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r>
                        <a:rPr lang="de-DE" sz="24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Darlehen # 20412945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400" b="1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C00000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94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5.447,14 €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8429083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r>
                        <a:rPr lang="de-DE" sz="24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Darlehen # 320412945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400" b="1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C00000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94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12.114,80 €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910527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endParaRPr lang="de-DE" sz="2400" b="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r>
                        <a:rPr lang="de-DE" sz="24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Darlehen Abteilung Ski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DE" sz="24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C00000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94000"/>
                            </a:prst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  <a:p>
                      <a:pPr algn="r"/>
                      <a:r>
                        <a:rPr lang="de-DE" sz="2400" b="1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C00000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94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2.000,00 €</a:t>
                      </a:r>
                    </a:p>
                    <a:p>
                      <a:pPr algn="r"/>
                      <a:endParaRPr lang="de-DE" sz="24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C00000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94000"/>
                            </a:prst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035522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r>
                        <a:rPr lang="de-DE" sz="24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Bankguthaben Raiffeisenbank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400" b="1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00B050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94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3.771,23 €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32252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03310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F4386-D8DD-735F-D67D-1949D4CF3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BF6AAA-9938-E191-6A70-2DF6A571D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9089" y="-387908"/>
            <a:ext cx="3752397" cy="1325563"/>
          </a:xfrm>
        </p:spPr>
        <p:txBody>
          <a:bodyPr>
            <a:normAutofit/>
          </a:bodyPr>
          <a:lstStyle/>
          <a:p>
            <a:r>
              <a:rPr lang="de-DE" sz="2000" dirty="0">
                <a:solidFill>
                  <a:schemeClr val="bg1"/>
                </a:solidFill>
              </a:rPr>
              <a:t>Bericht des Hauptkassiers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C80753D-C548-1A74-1C09-A108A4A6A722}"/>
              </a:ext>
            </a:extLst>
          </p:cNvPr>
          <p:cNvSpPr txBox="1"/>
          <p:nvPr/>
        </p:nvSpPr>
        <p:spPr>
          <a:xfrm>
            <a:off x="-11043558" y="2246085"/>
            <a:ext cx="10795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900" lvl="2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  Einnahmen 2025</a:t>
            </a:r>
          </a:p>
          <a:p>
            <a:pPr marL="1943100" lvl="3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  Ausgaben 2025</a:t>
            </a:r>
          </a:p>
          <a:p>
            <a:pPr marL="2400300" lvl="4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  Gesamtübersicht</a:t>
            </a:r>
          </a:p>
          <a:p>
            <a:pPr marL="2857500" lvl="5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  Entwicklung 2015 – 2025</a:t>
            </a:r>
          </a:p>
          <a:p>
            <a:pPr marL="3314700" lvl="6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  Kassenstand der Abteilungen</a:t>
            </a:r>
          </a:p>
          <a:p>
            <a:pPr marL="3771900" lvl="7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  Entlastung der Vorstandschaft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ABF7EF8-10ED-A460-A403-AE35859153EB}"/>
              </a:ext>
            </a:extLst>
          </p:cNvPr>
          <p:cNvSpPr txBox="1"/>
          <p:nvPr/>
        </p:nvSpPr>
        <p:spPr>
          <a:xfrm>
            <a:off x="2228250" y="-3898672"/>
            <a:ext cx="1079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900" lvl="2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Gesamtübersicht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2241CB8-9B48-1E3D-FD63-D3F09E0B3778}"/>
              </a:ext>
            </a:extLst>
          </p:cNvPr>
          <p:cNvSpPr txBox="1"/>
          <p:nvPr/>
        </p:nvSpPr>
        <p:spPr>
          <a:xfrm>
            <a:off x="-2523671" y="-1431744"/>
            <a:ext cx="1079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900" lvl="2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Kassenstand der Abteilungen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6A06ED6-F6F0-EA6A-90B1-8E181644F534}"/>
              </a:ext>
            </a:extLst>
          </p:cNvPr>
          <p:cNvSpPr txBox="1"/>
          <p:nvPr/>
        </p:nvSpPr>
        <p:spPr>
          <a:xfrm>
            <a:off x="8271329" y="-1349147"/>
            <a:ext cx="1079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900" lvl="2" indent="-571500" algn="ctr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  Einnahmen 2025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9ADA279E-29A9-47DC-CDE4-CC86DE476A1B}"/>
              </a:ext>
            </a:extLst>
          </p:cNvPr>
          <p:cNvSpPr txBox="1"/>
          <p:nvPr/>
        </p:nvSpPr>
        <p:spPr>
          <a:xfrm>
            <a:off x="2228250" y="353890"/>
            <a:ext cx="1079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900" lvl="2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Entwicklung 2015 – 2025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8589113-8008-F821-A981-AF87088B9131}"/>
              </a:ext>
            </a:extLst>
          </p:cNvPr>
          <p:cNvSpPr txBox="1"/>
          <p:nvPr/>
        </p:nvSpPr>
        <p:spPr>
          <a:xfrm>
            <a:off x="1967592" y="-4749810"/>
            <a:ext cx="1079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900" lvl="2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Ausgaben 2025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A1FA458-BEB6-135A-9953-2335EC6F0C9C}"/>
              </a:ext>
            </a:extLst>
          </p:cNvPr>
          <p:cNvSpPr txBox="1"/>
          <p:nvPr/>
        </p:nvSpPr>
        <p:spPr>
          <a:xfrm>
            <a:off x="-2173514" y="-6734701"/>
            <a:ext cx="1079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85900" lvl="2" indent="-571500">
              <a:buBlip>
                <a:blip r:embed="rId2"/>
              </a:buBlip>
            </a:pPr>
            <a:r>
              <a:rPr lang="de-DE" sz="4000" dirty="0">
                <a:solidFill>
                  <a:schemeClr val="bg1"/>
                </a:solidFill>
              </a:rPr>
              <a:t>Entlastung der Vorstandschaft</a:t>
            </a:r>
          </a:p>
        </p:txBody>
      </p:sp>
      <p:graphicFrame>
        <p:nvGraphicFramePr>
          <p:cNvPr id="11" name="Diagramm 10">
            <a:extLst>
              <a:ext uri="{FF2B5EF4-FFF2-40B4-BE49-F238E27FC236}">
                <a16:creationId xmlns:a16="http://schemas.microsoft.com/office/drawing/2014/main" id="{02FFF65E-E1B0-2128-32FE-4529BF0D9828}"/>
              </a:ext>
            </a:extLst>
          </p:cNvPr>
          <p:cNvGraphicFramePr/>
          <p:nvPr/>
        </p:nvGraphicFramePr>
        <p:xfrm>
          <a:off x="12762592" y="274873"/>
          <a:ext cx="12192000" cy="8296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87E7AF85-14F2-D3E5-D10E-C2AD00BDAFE8}"/>
              </a:ext>
            </a:extLst>
          </p:cNvPr>
          <p:cNvGraphicFramePr/>
          <p:nvPr/>
        </p:nvGraphicFramePr>
        <p:xfrm>
          <a:off x="12346214" y="7462811"/>
          <a:ext cx="13440229" cy="7488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Tabelle 11">
            <a:extLst>
              <a:ext uri="{FF2B5EF4-FFF2-40B4-BE49-F238E27FC236}">
                <a16:creationId xmlns:a16="http://schemas.microsoft.com/office/drawing/2014/main" id="{F3F3CFA6-B4C1-2FF9-FF7E-3B805BCD13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2007166"/>
              </p:ext>
            </p:extLst>
          </p:nvPr>
        </p:nvGraphicFramePr>
        <p:xfrm>
          <a:off x="1693428" y="8571749"/>
          <a:ext cx="8582233" cy="4979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85902">
                  <a:extLst>
                    <a:ext uri="{9D8B030D-6E8A-4147-A177-3AD203B41FA5}">
                      <a16:colId xmlns:a16="http://schemas.microsoft.com/office/drawing/2014/main" val="3549178160"/>
                    </a:ext>
                  </a:extLst>
                </a:gridCol>
                <a:gridCol w="2596331">
                  <a:extLst>
                    <a:ext uri="{9D8B030D-6E8A-4147-A177-3AD203B41FA5}">
                      <a16:colId xmlns:a16="http://schemas.microsoft.com/office/drawing/2014/main" val="2693320331"/>
                    </a:ext>
                  </a:extLst>
                </a:gridCol>
              </a:tblGrid>
              <a:tr h="472427">
                <a:tc>
                  <a:txBody>
                    <a:bodyPr/>
                    <a:lstStyle/>
                    <a:p>
                      <a:r>
                        <a:rPr lang="de-DE" sz="24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Kassenbestand 31.12.2024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400" b="1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C00000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94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   - 32.558,07 €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2520512"/>
                  </a:ext>
                </a:extLst>
              </a:tr>
              <a:tr h="472427">
                <a:tc>
                  <a:txBody>
                    <a:bodyPr/>
                    <a:lstStyle/>
                    <a:p>
                      <a:r>
                        <a:rPr lang="de-DE" sz="24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Kassenbestand 31.12.2025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400" b="1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94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    </a:t>
                      </a:r>
                      <a:r>
                        <a:rPr lang="de-DE" sz="2400" b="1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C00000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94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- 30.244,80 €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4596974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r>
                        <a:rPr lang="de-DE" sz="24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Gewinn 2025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400" b="1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C00000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94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2400" b="1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00B050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94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2.313,27 €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4089265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endParaRPr lang="de-DE" sz="2400" b="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DE" sz="24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00B050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94000"/>
                            </a:prst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9060672"/>
                  </a:ext>
                </a:extLst>
              </a:tr>
              <a:tr h="488210">
                <a:tc>
                  <a:txBody>
                    <a:bodyPr/>
                    <a:lstStyle/>
                    <a:p>
                      <a:r>
                        <a:rPr lang="de-DE" sz="24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Darlehen #120412945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400" b="1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C00000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94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14.454,09 €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313393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r>
                        <a:rPr lang="de-DE" sz="24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Darlehen # 20412945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400" b="1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C00000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94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5.447,14 €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8429083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r>
                        <a:rPr lang="de-DE" sz="24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Darlehen # 320412945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400" b="1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C00000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94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12.114,80 €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910527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endParaRPr lang="de-DE" sz="2400" b="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r>
                        <a:rPr lang="de-DE" sz="24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Darlehen Abteilung Ski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DE" sz="24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C00000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94000"/>
                            </a:prst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  <a:p>
                      <a:pPr algn="r"/>
                      <a:r>
                        <a:rPr lang="de-DE" sz="2400" b="1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C00000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94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2.000,00 €</a:t>
                      </a:r>
                    </a:p>
                    <a:p>
                      <a:pPr algn="r"/>
                      <a:endParaRPr lang="de-DE" sz="24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C00000"/>
                        </a:solidFill>
                        <a:effectLst>
                          <a:outerShdw blurRad="63500" sx="102000" sy="102000" algn="ctr" rotWithShape="0">
                            <a:prstClr val="black">
                              <a:alpha val="94000"/>
                            </a:prst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035522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r>
                        <a:rPr lang="de-DE" sz="24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Bankguthaben Raiffeisenbank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400" b="1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00B050"/>
                          </a:solidFill>
                          <a:effectLst>
                            <a:outerShdw blurRad="63500" sx="102000" sy="102000" algn="ctr" rotWithShape="0">
                              <a:prstClr val="black">
                                <a:alpha val="94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3.771,23 €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3225278"/>
                  </a:ext>
                </a:extLst>
              </a:tr>
            </a:tbl>
          </a:graphicData>
        </a:graphic>
      </p:graphicFrame>
      <p:graphicFrame>
        <p:nvGraphicFramePr>
          <p:cNvPr id="13" name="Diagramm 12">
            <a:extLst>
              <a:ext uri="{FF2B5EF4-FFF2-40B4-BE49-F238E27FC236}">
                <a16:creationId xmlns:a16="http://schemas.microsoft.com/office/drawing/2014/main" id="{F62635B7-1F00-4339-CF5F-10583B5158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5423479"/>
              </p:ext>
            </p:extLst>
          </p:nvPr>
        </p:nvGraphicFramePr>
        <p:xfrm>
          <a:off x="2228250" y="1951852"/>
          <a:ext cx="10096499" cy="49429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Textfeld 13">
            <a:extLst>
              <a:ext uri="{FF2B5EF4-FFF2-40B4-BE49-F238E27FC236}">
                <a16:creationId xmlns:a16="http://schemas.microsoft.com/office/drawing/2014/main" id="{270E9396-8024-B929-9FD2-BC31A6D1F1C8}"/>
              </a:ext>
            </a:extLst>
          </p:cNvPr>
          <p:cNvSpPr txBox="1"/>
          <p:nvPr/>
        </p:nvSpPr>
        <p:spPr>
          <a:xfrm>
            <a:off x="2985229" y="1478014"/>
            <a:ext cx="21677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Kassenbestand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5D95D1E-CC54-9036-9E43-BE68C51481E5}"/>
              </a:ext>
            </a:extLst>
          </p:cNvPr>
          <p:cNvSpPr txBox="1"/>
          <p:nvPr/>
        </p:nvSpPr>
        <p:spPr>
          <a:xfrm>
            <a:off x="5729440" y="1478014"/>
            <a:ext cx="24774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Jahresüberschuss</a:t>
            </a: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A5FEFDFD-CA12-0763-B63D-197E3847018E}"/>
              </a:ext>
            </a:extLst>
          </p:cNvPr>
          <p:cNvSpPr txBox="1">
            <a:spLocks/>
          </p:cNvSpPr>
          <p:nvPr/>
        </p:nvSpPr>
        <p:spPr>
          <a:xfrm>
            <a:off x="268336" y="-1581708"/>
            <a:ext cx="12144099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>
                <a:solidFill>
                  <a:schemeClr val="bg1"/>
                </a:solidFill>
                <a:latin typeface="Aptos Black" panose="020B0004020202020204" pitchFamily="34" charset="0"/>
              </a:rPr>
              <a:t>Kassen-/Bankbestände der Abteilungen zum 30.12.2025</a:t>
            </a:r>
            <a:endParaRPr lang="de-DE" sz="32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2912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998B8-DEBD-AA78-94C0-8C52A4655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77A364-5E58-BE4A-53DC-0A9930EA47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2144099" cy="2387600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Kassen-/Bankbestände der Abteilungen zum 30.12.2025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3B8846CB-40AD-D505-1598-7BF9187C2FF2}"/>
              </a:ext>
            </a:extLst>
          </p:cNvPr>
          <p:cNvGrpSpPr/>
          <p:nvPr/>
        </p:nvGrpSpPr>
        <p:grpSpPr>
          <a:xfrm>
            <a:off x="1881771" y="9921664"/>
            <a:ext cx="1080000" cy="1516311"/>
            <a:chOff x="1710321" y="3806614"/>
            <a:chExt cx="1080000" cy="1516311"/>
          </a:xfrm>
        </p:grpSpPr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53B88D0A-82E6-CD78-4DE4-7E6B12F90276}"/>
                </a:ext>
              </a:extLst>
            </p:cNvPr>
            <p:cNvGrpSpPr/>
            <p:nvPr/>
          </p:nvGrpSpPr>
          <p:grpSpPr>
            <a:xfrm>
              <a:off x="1710321" y="4242925"/>
              <a:ext cx="1080000" cy="1080000"/>
              <a:chOff x="1971678" y="1612151"/>
              <a:chExt cx="1080000" cy="1080000"/>
            </a:xfrm>
          </p:grpSpPr>
          <p:sp>
            <p:nvSpPr>
              <p:cNvPr id="11" name="Ellipse 10">
                <a:extLst>
                  <a:ext uri="{FF2B5EF4-FFF2-40B4-BE49-F238E27FC236}">
                    <a16:creationId xmlns:a16="http://schemas.microsoft.com/office/drawing/2014/main" id="{1D08305C-507C-364F-858A-EC01256B579F}"/>
                  </a:ext>
                </a:extLst>
              </p:cNvPr>
              <p:cNvSpPr/>
              <p:nvPr/>
            </p:nvSpPr>
            <p:spPr>
              <a:xfrm>
                <a:off x="1971678" y="1612151"/>
                <a:ext cx="1080000" cy="1080000"/>
              </a:xfrm>
              <a:prstGeom prst="ellipse">
                <a:avLst/>
              </a:prstGeom>
              <a:noFill/>
              <a:ln w="6350">
                <a:solidFill>
                  <a:srgbClr val="FF0000"/>
                </a:solidFill>
              </a:ln>
              <a:effectLst>
                <a:glow rad="101600">
                  <a:srgbClr val="FF0000">
                    <a:alpha val="60000"/>
                  </a:srgbClr>
                </a:glo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18" name="Grafik 17">
                <a:extLst>
                  <a:ext uri="{FF2B5EF4-FFF2-40B4-BE49-F238E27FC236}">
                    <a16:creationId xmlns:a16="http://schemas.microsoft.com/office/drawing/2014/main" id="{99EB635A-D1F1-015A-C797-A1951B79CE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2339179" y="1801757"/>
                <a:ext cx="507673" cy="700787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/>
                </a:outerShdw>
              </a:effectLst>
            </p:spPr>
          </p:pic>
        </p:grpSp>
        <p:sp>
          <p:nvSpPr>
            <p:cNvPr id="3" name="Textfeld 2">
              <a:extLst>
                <a:ext uri="{FF2B5EF4-FFF2-40B4-BE49-F238E27FC236}">
                  <a16:creationId xmlns:a16="http://schemas.microsoft.com/office/drawing/2014/main" id="{0D41C4F9-C8BB-9D46-231E-9476D6D267FC}"/>
                </a:ext>
              </a:extLst>
            </p:cNvPr>
            <p:cNvSpPr txBox="1"/>
            <p:nvPr/>
          </p:nvSpPr>
          <p:spPr>
            <a:xfrm>
              <a:off x="1818379" y="3806614"/>
              <a:ext cx="9719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Fitness</a:t>
              </a:r>
            </a:p>
          </p:txBody>
        </p:sp>
      </p:grp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BD5C1CC9-7DBA-6E81-D860-4CA125735AAE}"/>
              </a:ext>
            </a:extLst>
          </p:cNvPr>
          <p:cNvGrpSpPr/>
          <p:nvPr/>
        </p:nvGrpSpPr>
        <p:grpSpPr>
          <a:xfrm>
            <a:off x="10457403" y="7268777"/>
            <a:ext cx="1080000" cy="1523474"/>
            <a:chOff x="10285953" y="1153727"/>
            <a:chExt cx="1080000" cy="1523474"/>
          </a:xfrm>
        </p:grpSpPr>
        <p:grpSp>
          <p:nvGrpSpPr>
            <p:cNvPr id="31" name="Gruppieren 30">
              <a:extLst>
                <a:ext uri="{FF2B5EF4-FFF2-40B4-BE49-F238E27FC236}">
                  <a16:creationId xmlns:a16="http://schemas.microsoft.com/office/drawing/2014/main" id="{3189DBC5-D2EC-DD3B-D41F-60E53EDF56B2}"/>
                </a:ext>
              </a:extLst>
            </p:cNvPr>
            <p:cNvGrpSpPr/>
            <p:nvPr/>
          </p:nvGrpSpPr>
          <p:grpSpPr>
            <a:xfrm>
              <a:off x="10285953" y="1597201"/>
              <a:ext cx="1080000" cy="1080000"/>
              <a:chOff x="959610" y="5463305"/>
              <a:chExt cx="1080000" cy="1080000"/>
            </a:xfrm>
          </p:grpSpPr>
          <p:sp>
            <p:nvSpPr>
              <p:cNvPr id="8" name="Ellipse 7">
                <a:extLst>
                  <a:ext uri="{FF2B5EF4-FFF2-40B4-BE49-F238E27FC236}">
                    <a16:creationId xmlns:a16="http://schemas.microsoft.com/office/drawing/2014/main" id="{E200572E-AE42-8549-62D2-139DB1C4DB17}"/>
                  </a:ext>
                </a:extLst>
              </p:cNvPr>
              <p:cNvSpPr/>
              <p:nvPr/>
            </p:nvSpPr>
            <p:spPr>
              <a:xfrm>
                <a:off x="959610" y="5463305"/>
                <a:ext cx="1080000" cy="1080000"/>
              </a:xfrm>
              <a:prstGeom prst="ellipse">
                <a:avLst/>
              </a:prstGeom>
              <a:noFill/>
              <a:ln w="6350">
                <a:solidFill>
                  <a:srgbClr val="FF0000"/>
                </a:solidFill>
              </a:ln>
              <a:effectLst>
                <a:glow rad="101600">
                  <a:srgbClr val="FF0000">
                    <a:alpha val="60000"/>
                  </a:srgbClr>
                </a:glo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22" name="Grafik 21">
                <a:extLst>
                  <a:ext uri="{FF2B5EF4-FFF2-40B4-BE49-F238E27FC236}">
                    <a16:creationId xmlns:a16="http://schemas.microsoft.com/office/drawing/2014/main" id="{BB981B74-2F0C-D94C-E961-31A6B81070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167577" y="5759878"/>
                <a:ext cx="664066" cy="498049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/>
                </a:outerShdw>
              </a:effectLst>
            </p:spPr>
          </p:pic>
        </p:grpSp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581DADF6-80A0-8381-4C68-B2BA33C563A4}"/>
                </a:ext>
              </a:extLst>
            </p:cNvPr>
            <p:cNvSpPr txBox="1"/>
            <p:nvPr/>
          </p:nvSpPr>
          <p:spPr>
            <a:xfrm>
              <a:off x="10573044" y="1153727"/>
              <a:ext cx="5058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Ski</a:t>
              </a:r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2EDBAC56-51D8-D479-C600-5540EA1958AF}"/>
              </a:ext>
            </a:extLst>
          </p:cNvPr>
          <p:cNvGrpSpPr/>
          <p:nvPr/>
        </p:nvGrpSpPr>
        <p:grpSpPr>
          <a:xfrm>
            <a:off x="9325872" y="9889398"/>
            <a:ext cx="1131531" cy="1928889"/>
            <a:chOff x="9154422" y="3774348"/>
            <a:chExt cx="1131531" cy="1928889"/>
          </a:xfrm>
        </p:grpSpPr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52C735EA-6666-39C2-425E-795E38A05FC1}"/>
                </a:ext>
              </a:extLst>
            </p:cNvPr>
            <p:cNvGrpSpPr/>
            <p:nvPr/>
          </p:nvGrpSpPr>
          <p:grpSpPr>
            <a:xfrm>
              <a:off x="9154422" y="3862613"/>
              <a:ext cx="1131531" cy="1840624"/>
              <a:chOff x="5015999" y="-201531"/>
              <a:chExt cx="1131531" cy="1840624"/>
            </a:xfrm>
          </p:grpSpPr>
          <p:sp>
            <p:nvSpPr>
              <p:cNvPr id="13" name="Ellipse 12">
                <a:extLst>
                  <a:ext uri="{FF2B5EF4-FFF2-40B4-BE49-F238E27FC236}">
                    <a16:creationId xmlns:a16="http://schemas.microsoft.com/office/drawing/2014/main" id="{1183A28A-0BA9-C35D-BBDA-972B6116A607}"/>
                  </a:ext>
                </a:extLst>
              </p:cNvPr>
              <p:cNvSpPr/>
              <p:nvPr/>
            </p:nvSpPr>
            <p:spPr>
              <a:xfrm>
                <a:off x="5015999" y="178781"/>
                <a:ext cx="1080000" cy="1080000"/>
              </a:xfrm>
              <a:prstGeom prst="ellipse">
                <a:avLst/>
              </a:prstGeom>
              <a:noFill/>
              <a:ln w="6350">
                <a:solidFill>
                  <a:srgbClr val="FF0000"/>
                </a:solidFill>
              </a:ln>
              <a:effectLst>
                <a:glow rad="101600">
                  <a:srgbClr val="FF0000">
                    <a:alpha val="60000"/>
                  </a:srgbClr>
                </a:glo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15" name="Grafik 14">
                <a:extLst>
                  <a:ext uri="{FF2B5EF4-FFF2-40B4-BE49-F238E27FC236}">
                    <a16:creationId xmlns:a16="http://schemas.microsoft.com/office/drawing/2014/main" id="{9FAE9E5C-F37D-18A6-EBC4-CBD171DF8B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015999" y="-201531"/>
                <a:ext cx="1131531" cy="1840624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/>
                </a:outerShdw>
              </a:effectLst>
            </p:spPr>
          </p:pic>
        </p:grp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B939F2CF-4D49-BEFE-4A43-607052E8F37A}"/>
                </a:ext>
              </a:extLst>
            </p:cNvPr>
            <p:cNvSpPr txBox="1"/>
            <p:nvPr/>
          </p:nvSpPr>
          <p:spPr>
            <a:xfrm>
              <a:off x="9208451" y="3774348"/>
              <a:ext cx="9719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Fußball</a:t>
              </a:r>
            </a:p>
          </p:txBody>
        </p:sp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D6A87DF1-2E4C-09C5-EDFF-4CC132B07EDF}"/>
              </a:ext>
            </a:extLst>
          </p:cNvPr>
          <p:cNvGrpSpPr/>
          <p:nvPr/>
        </p:nvGrpSpPr>
        <p:grpSpPr>
          <a:xfrm>
            <a:off x="758191" y="7268777"/>
            <a:ext cx="1123580" cy="1546286"/>
            <a:chOff x="586741" y="1153727"/>
            <a:chExt cx="1123580" cy="1546286"/>
          </a:xfrm>
        </p:grpSpPr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4A999BED-79CB-44B2-968D-3C2626740AFE}"/>
                </a:ext>
              </a:extLst>
            </p:cNvPr>
            <p:cNvGrpSpPr/>
            <p:nvPr/>
          </p:nvGrpSpPr>
          <p:grpSpPr>
            <a:xfrm>
              <a:off x="586741" y="1574390"/>
              <a:ext cx="1123580" cy="1125623"/>
              <a:chOff x="1093211" y="2902731"/>
              <a:chExt cx="1123580" cy="112562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74926D50-0BC2-2C1C-633F-933AAB871DDB}"/>
                  </a:ext>
                </a:extLst>
              </p:cNvPr>
              <p:cNvSpPr/>
              <p:nvPr/>
            </p:nvSpPr>
            <p:spPr>
              <a:xfrm>
                <a:off x="1093211" y="2948354"/>
                <a:ext cx="1080000" cy="1080000"/>
              </a:xfrm>
              <a:prstGeom prst="ellipse">
                <a:avLst/>
              </a:prstGeom>
              <a:noFill/>
              <a:ln w="6350">
                <a:solidFill>
                  <a:srgbClr val="FF0000"/>
                </a:solidFill>
              </a:ln>
              <a:effectLst>
                <a:glow rad="101600">
                  <a:srgbClr val="FF0000">
                    <a:alpha val="60000"/>
                  </a:srgbClr>
                </a:glo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24" name="Grafik 23">
                <a:extLst>
                  <a:ext uri="{FF2B5EF4-FFF2-40B4-BE49-F238E27FC236}">
                    <a16:creationId xmlns:a16="http://schemas.microsoft.com/office/drawing/2014/main" id="{BF15AA93-2B44-5FBC-1BFB-57B8EC24E3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 l="21886" t="48010" r="48759" b="35367"/>
              <a:stretch>
                <a:fillRect/>
              </a:stretch>
            </p:blipFill>
            <p:spPr>
              <a:xfrm>
                <a:off x="1120001" y="2902731"/>
                <a:ext cx="1096790" cy="1010355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/>
                </a:outerShdw>
              </a:effectLst>
            </p:spPr>
          </p:pic>
        </p:grpSp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7CE2E0D8-2F1B-40CE-9834-B8C6BC5A99C6}"/>
                </a:ext>
              </a:extLst>
            </p:cNvPr>
            <p:cNvSpPr txBox="1"/>
            <p:nvPr/>
          </p:nvSpPr>
          <p:spPr>
            <a:xfrm>
              <a:off x="640770" y="1153727"/>
              <a:ext cx="9719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Tennis</a:t>
              </a:r>
            </a:p>
          </p:txBody>
        </p:sp>
      </p:grpSp>
      <p:sp>
        <p:nvSpPr>
          <p:cNvPr id="14" name="Titel 1">
            <a:extLst>
              <a:ext uri="{FF2B5EF4-FFF2-40B4-BE49-F238E27FC236}">
                <a16:creationId xmlns:a16="http://schemas.microsoft.com/office/drawing/2014/main" id="{485580EA-0F9D-0F8D-EBE2-90254D4C92F6}"/>
              </a:ext>
            </a:extLst>
          </p:cNvPr>
          <p:cNvSpPr txBox="1">
            <a:spLocks/>
          </p:cNvSpPr>
          <p:nvPr/>
        </p:nvSpPr>
        <p:spPr>
          <a:xfrm>
            <a:off x="4651374" y="-871688"/>
            <a:ext cx="288925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 des Hauptkassiers</a:t>
            </a:r>
          </a:p>
        </p:txBody>
      </p:sp>
    </p:spTree>
    <p:extLst>
      <p:ext uri="{BB962C8B-B14F-4D97-AF65-F5344CB8AC3E}">
        <p14:creationId xmlns:p14="http://schemas.microsoft.com/office/powerpoint/2010/main" val="13068336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77D75B-509C-3CB4-3768-370F0C48E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37AFFF-6778-CA2E-F3E8-A9A273F2F8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2144099" cy="2387600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chemeClr val="bg1"/>
                </a:solidFill>
                <a:latin typeface="Aptos Black" panose="020B0004020202020204" pitchFamily="34" charset="0"/>
              </a:rPr>
              <a:t>Kassen-/Bankbestände der Abteilungen zum 30.12.2025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491DFCB8-E92C-EF7C-9906-54FBAD8D7E4A}"/>
              </a:ext>
            </a:extLst>
          </p:cNvPr>
          <p:cNvGrpSpPr/>
          <p:nvPr/>
        </p:nvGrpSpPr>
        <p:grpSpPr>
          <a:xfrm>
            <a:off x="1710321" y="3806614"/>
            <a:ext cx="1080000" cy="1516311"/>
            <a:chOff x="1710321" y="3806614"/>
            <a:chExt cx="1080000" cy="1516311"/>
          </a:xfrm>
        </p:grpSpPr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60D67F24-09CC-E4CD-41F9-F5B3587922C6}"/>
                </a:ext>
              </a:extLst>
            </p:cNvPr>
            <p:cNvGrpSpPr/>
            <p:nvPr/>
          </p:nvGrpSpPr>
          <p:grpSpPr>
            <a:xfrm>
              <a:off x="1710321" y="4242925"/>
              <a:ext cx="1080000" cy="1080000"/>
              <a:chOff x="1971678" y="1612151"/>
              <a:chExt cx="1080000" cy="1080000"/>
            </a:xfrm>
          </p:grpSpPr>
          <p:sp>
            <p:nvSpPr>
              <p:cNvPr id="11" name="Ellipse 10">
                <a:extLst>
                  <a:ext uri="{FF2B5EF4-FFF2-40B4-BE49-F238E27FC236}">
                    <a16:creationId xmlns:a16="http://schemas.microsoft.com/office/drawing/2014/main" id="{732C5C23-808B-A8B7-1C44-FE49A88185BB}"/>
                  </a:ext>
                </a:extLst>
              </p:cNvPr>
              <p:cNvSpPr/>
              <p:nvPr/>
            </p:nvSpPr>
            <p:spPr>
              <a:xfrm>
                <a:off x="1971678" y="1612151"/>
                <a:ext cx="1080000" cy="1080000"/>
              </a:xfrm>
              <a:prstGeom prst="ellipse">
                <a:avLst/>
              </a:prstGeom>
              <a:noFill/>
              <a:ln w="6350">
                <a:solidFill>
                  <a:srgbClr val="FF0000"/>
                </a:solidFill>
              </a:ln>
              <a:effectLst>
                <a:glow rad="101600">
                  <a:srgbClr val="FF0000">
                    <a:alpha val="60000"/>
                  </a:srgbClr>
                </a:glo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18" name="Grafik 17">
                <a:extLst>
                  <a:ext uri="{FF2B5EF4-FFF2-40B4-BE49-F238E27FC236}">
                    <a16:creationId xmlns:a16="http://schemas.microsoft.com/office/drawing/2014/main" id="{B75A55FB-2BC0-DC66-8CAD-7A53D6797A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2339179" y="1801757"/>
                <a:ext cx="507673" cy="700787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/>
                </a:outerShdw>
              </a:effectLst>
            </p:spPr>
          </p:pic>
        </p:grpSp>
        <p:sp>
          <p:nvSpPr>
            <p:cNvPr id="3" name="Textfeld 2">
              <a:extLst>
                <a:ext uri="{FF2B5EF4-FFF2-40B4-BE49-F238E27FC236}">
                  <a16:creationId xmlns:a16="http://schemas.microsoft.com/office/drawing/2014/main" id="{9E3535CD-5748-EF2D-4CDA-0741C404A398}"/>
                </a:ext>
              </a:extLst>
            </p:cNvPr>
            <p:cNvSpPr txBox="1"/>
            <p:nvPr/>
          </p:nvSpPr>
          <p:spPr>
            <a:xfrm>
              <a:off x="1818379" y="3806614"/>
              <a:ext cx="9719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Fitness</a:t>
              </a:r>
            </a:p>
          </p:txBody>
        </p:sp>
      </p:grp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136B402E-F050-F587-BAC1-2E28EA7C9885}"/>
              </a:ext>
            </a:extLst>
          </p:cNvPr>
          <p:cNvGrpSpPr/>
          <p:nvPr/>
        </p:nvGrpSpPr>
        <p:grpSpPr>
          <a:xfrm>
            <a:off x="10285953" y="1153727"/>
            <a:ext cx="1080000" cy="1523474"/>
            <a:chOff x="10285953" y="1153727"/>
            <a:chExt cx="1080000" cy="1523474"/>
          </a:xfrm>
        </p:grpSpPr>
        <p:grpSp>
          <p:nvGrpSpPr>
            <p:cNvPr id="31" name="Gruppieren 30">
              <a:extLst>
                <a:ext uri="{FF2B5EF4-FFF2-40B4-BE49-F238E27FC236}">
                  <a16:creationId xmlns:a16="http://schemas.microsoft.com/office/drawing/2014/main" id="{5F3C4AF5-BD05-CA21-4097-E559C496FEA7}"/>
                </a:ext>
              </a:extLst>
            </p:cNvPr>
            <p:cNvGrpSpPr/>
            <p:nvPr/>
          </p:nvGrpSpPr>
          <p:grpSpPr>
            <a:xfrm>
              <a:off x="10285953" y="1597201"/>
              <a:ext cx="1080000" cy="1080000"/>
              <a:chOff x="959610" y="5463305"/>
              <a:chExt cx="1080000" cy="1080000"/>
            </a:xfrm>
          </p:grpSpPr>
          <p:sp>
            <p:nvSpPr>
              <p:cNvPr id="8" name="Ellipse 7">
                <a:extLst>
                  <a:ext uri="{FF2B5EF4-FFF2-40B4-BE49-F238E27FC236}">
                    <a16:creationId xmlns:a16="http://schemas.microsoft.com/office/drawing/2014/main" id="{8C4BA5BC-5B5B-64E2-5C45-7146B6097D0B}"/>
                  </a:ext>
                </a:extLst>
              </p:cNvPr>
              <p:cNvSpPr/>
              <p:nvPr/>
            </p:nvSpPr>
            <p:spPr>
              <a:xfrm>
                <a:off x="959610" y="5463305"/>
                <a:ext cx="1080000" cy="1080000"/>
              </a:xfrm>
              <a:prstGeom prst="ellipse">
                <a:avLst/>
              </a:prstGeom>
              <a:noFill/>
              <a:ln w="6350">
                <a:solidFill>
                  <a:srgbClr val="FF0000"/>
                </a:solidFill>
              </a:ln>
              <a:effectLst>
                <a:glow rad="101600">
                  <a:srgbClr val="FF0000">
                    <a:alpha val="60000"/>
                  </a:srgbClr>
                </a:glo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22" name="Grafik 21">
                <a:extLst>
                  <a:ext uri="{FF2B5EF4-FFF2-40B4-BE49-F238E27FC236}">
                    <a16:creationId xmlns:a16="http://schemas.microsoft.com/office/drawing/2014/main" id="{F9A49BE5-4A30-AFFB-9B62-96C65E0462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167577" y="5759878"/>
                <a:ext cx="664066" cy="498049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/>
                </a:outerShdw>
              </a:effectLst>
            </p:spPr>
          </p:pic>
        </p:grpSp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8B749742-3D3F-CF85-F5E7-743ECA7F98BB}"/>
                </a:ext>
              </a:extLst>
            </p:cNvPr>
            <p:cNvSpPr txBox="1"/>
            <p:nvPr/>
          </p:nvSpPr>
          <p:spPr>
            <a:xfrm>
              <a:off x="10573044" y="1153727"/>
              <a:ext cx="5058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Ski</a:t>
              </a:r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880AD235-C063-87D0-EAAD-20B5DD4B9E6C}"/>
              </a:ext>
            </a:extLst>
          </p:cNvPr>
          <p:cNvGrpSpPr/>
          <p:nvPr/>
        </p:nvGrpSpPr>
        <p:grpSpPr>
          <a:xfrm>
            <a:off x="9154422" y="3774348"/>
            <a:ext cx="1131531" cy="1928889"/>
            <a:chOff x="9154422" y="3774348"/>
            <a:chExt cx="1131531" cy="1928889"/>
          </a:xfrm>
        </p:grpSpPr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734E585A-145B-2E7F-F22F-F3E5549048DA}"/>
                </a:ext>
              </a:extLst>
            </p:cNvPr>
            <p:cNvGrpSpPr/>
            <p:nvPr/>
          </p:nvGrpSpPr>
          <p:grpSpPr>
            <a:xfrm>
              <a:off x="9154422" y="3862613"/>
              <a:ext cx="1131531" cy="1840624"/>
              <a:chOff x="5015999" y="-201531"/>
              <a:chExt cx="1131531" cy="1840624"/>
            </a:xfrm>
          </p:grpSpPr>
          <p:sp>
            <p:nvSpPr>
              <p:cNvPr id="13" name="Ellipse 12">
                <a:extLst>
                  <a:ext uri="{FF2B5EF4-FFF2-40B4-BE49-F238E27FC236}">
                    <a16:creationId xmlns:a16="http://schemas.microsoft.com/office/drawing/2014/main" id="{040E7298-CD45-7011-E307-91CDFFBEB61E}"/>
                  </a:ext>
                </a:extLst>
              </p:cNvPr>
              <p:cNvSpPr/>
              <p:nvPr/>
            </p:nvSpPr>
            <p:spPr>
              <a:xfrm>
                <a:off x="5015999" y="178781"/>
                <a:ext cx="1080000" cy="1080000"/>
              </a:xfrm>
              <a:prstGeom prst="ellipse">
                <a:avLst/>
              </a:prstGeom>
              <a:noFill/>
              <a:ln w="6350">
                <a:solidFill>
                  <a:srgbClr val="FF0000"/>
                </a:solidFill>
              </a:ln>
              <a:effectLst>
                <a:glow rad="101600">
                  <a:srgbClr val="FF0000">
                    <a:alpha val="60000"/>
                  </a:srgbClr>
                </a:glo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15" name="Grafik 14">
                <a:extLst>
                  <a:ext uri="{FF2B5EF4-FFF2-40B4-BE49-F238E27FC236}">
                    <a16:creationId xmlns:a16="http://schemas.microsoft.com/office/drawing/2014/main" id="{F389E97E-4EE3-50AE-9121-77A04FFC7B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015999" y="-201531"/>
                <a:ext cx="1131531" cy="1840624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/>
                </a:outerShdw>
              </a:effectLst>
            </p:spPr>
          </p:pic>
        </p:grp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D6BFEFD6-C775-9E10-5DD6-1B545F056404}"/>
                </a:ext>
              </a:extLst>
            </p:cNvPr>
            <p:cNvSpPr txBox="1"/>
            <p:nvPr/>
          </p:nvSpPr>
          <p:spPr>
            <a:xfrm>
              <a:off x="9208451" y="3774348"/>
              <a:ext cx="9719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Fußball</a:t>
              </a:r>
            </a:p>
          </p:txBody>
        </p:sp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A1490920-AA41-0E5A-CCE9-D551AA082C32}"/>
              </a:ext>
            </a:extLst>
          </p:cNvPr>
          <p:cNvGrpSpPr/>
          <p:nvPr/>
        </p:nvGrpSpPr>
        <p:grpSpPr>
          <a:xfrm>
            <a:off x="586741" y="1153727"/>
            <a:ext cx="1123580" cy="1546286"/>
            <a:chOff x="586741" y="1153727"/>
            <a:chExt cx="1123580" cy="1546286"/>
          </a:xfrm>
        </p:grpSpPr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A39C0E73-8AD9-B996-5C69-1F944FE67C9A}"/>
                </a:ext>
              </a:extLst>
            </p:cNvPr>
            <p:cNvGrpSpPr/>
            <p:nvPr/>
          </p:nvGrpSpPr>
          <p:grpSpPr>
            <a:xfrm>
              <a:off x="586741" y="1574390"/>
              <a:ext cx="1123580" cy="1125623"/>
              <a:chOff x="1093211" y="2902731"/>
              <a:chExt cx="1123580" cy="112562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D14459E7-DE51-A800-B0C9-F1DDB3AFD124}"/>
                  </a:ext>
                </a:extLst>
              </p:cNvPr>
              <p:cNvSpPr/>
              <p:nvPr/>
            </p:nvSpPr>
            <p:spPr>
              <a:xfrm>
                <a:off x="1093211" y="2948354"/>
                <a:ext cx="1080000" cy="1080000"/>
              </a:xfrm>
              <a:prstGeom prst="ellipse">
                <a:avLst/>
              </a:prstGeom>
              <a:noFill/>
              <a:ln w="6350">
                <a:solidFill>
                  <a:srgbClr val="FF0000"/>
                </a:solidFill>
              </a:ln>
              <a:effectLst>
                <a:glow rad="101600">
                  <a:srgbClr val="FF0000">
                    <a:alpha val="60000"/>
                  </a:srgbClr>
                </a:glo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24" name="Grafik 23">
                <a:extLst>
                  <a:ext uri="{FF2B5EF4-FFF2-40B4-BE49-F238E27FC236}">
                    <a16:creationId xmlns:a16="http://schemas.microsoft.com/office/drawing/2014/main" id="{D4F63878-AD78-EF64-2561-75C36ABBB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 l="21886" t="48010" r="48759" b="35367"/>
              <a:stretch>
                <a:fillRect/>
              </a:stretch>
            </p:blipFill>
            <p:spPr>
              <a:xfrm>
                <a:off x="1120001" y="2902731"/>
                <a:ext cx="1096790" cy="1010355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/>
                </a:outerShdw>
              </a:effectLst>
            </p:spPr>
          </p:pic>
        </p:grpSp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0F831CEA-5414-74B3-764B-B7DFE1E764F2}"/>
                </a:ext>
              </a:extLst>
            </p:cNvPr>
            <p:cNvSpPr txBox="1"/>
            <p:nvPr/>
          </p:nvSpPr>
          <p:spPr>
            <a:xfrm>
              <a:off x="640770" y="1153727"/>
              <a:ext cx="9719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Tennis</a:t>
              </a:r>
            </a:p>
          </p:txBody>
        </p:sp>
      </p:grpSp>
      <p:sp>
        <p:nvSpPr>
          <p:cNvPr id="14" name="Titel 1">
            <a:extLst>
              <a:ext uri="{FF2B5EF4-FFF2-40B4-BE49-F238E27FC236}">
                <a16:creationId xmlns:a16="http://schemas.microsoft.com/office/drawing/2014/main" id="{D08E366F-D3A3-25A2-5731-C847943BA21D}"/>
              </a:ext>
            </a:extLst>
          </p:cNvPr>
          <p:cNvSpPr txBox="1">
            <a:spLocks/>
          </p:cNvSpPr>
          <p:nvPr/>
        </p:nvSpPr>
        <p:spPr>
          <a:xfrm>
            <a:off x="4651374" y="-871688"/>
            <a:ext cx="288925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 des Hauptkassiers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7BEFCD97-4815-53A5-E789-580428F2B70E}"/>
              </a:ext>
            </a:extLst>
          </p:cNvPr>
          <p:cNvSpPr txBox="1"/>
          <p:nvPr/>
        </p:nvSpPr>
        <p:spPr>
          <a:xfrm>
            <a:off x="6531141" y="4465718"/>
            <a:ext cx="2571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>
                <a:solidFill>
                  <a:schemeClr val="bg1"/>
                </a:solidFill>
              </a:rPr>
              <a:t>7.884,10 €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E1FD6FF1-633A-0A11-87FB-CB3BE5D6CC58}"/>
              </a:ext>
            </a:extLst>
          </p:cNvPr>
          <p:cNvSpPr txBox="1"/>
          <p:nvPr/>
        </p:nvSpPr>
        <p:spPr>
          <a:xfrm>
            <a:off x="2952996" y="4465718"/>
            <a:ext cx="2571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>
                <a:solidFill>
                  <a:schemeClr val="bg1"/>
                </a:solidFill>
              </a:rPr>
              <a:t>3.223,53 €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EFE5CDD0-C662-6541-3299-6D7AF5B5407F}"/>
              </a:ext>
            </a:extLst>
          </p:cNvPr>
          <p:cNvSpPr txBox="1"/>
          <p:nvPr/>
        </p:nvSpPr>
        <p:spPr>
          <a:xfrm>
            <a:off x="7278216" y="1715459"/>
            <a:ext cx="2903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>
                <a:solidFill>
                  <a:schemeClr val="bg1"/>
                </a:solidFill>
              </a:rPr>
              <a:t>10.125,72 €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84205BA1-C487-8965-5ECB-EEF1EA510DF1}"/>
              </a:ext>
            </a:extLst>
          </p:cNvPr>
          <p:cNvSpPr txBox="1"/>
          <p:nvPr/>
        </p:nvSpPr>
        <p:spPr>
          <a:xfrm>
            <a:off x="1874708" y="1715459"/>
            <a:ext cx="2571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>
                <a:solidFill>
                  <a:schemeClr val="bg1"/>
                </a:solidFill>
              </a:rPr>
              <a:t>1.686,04 €</a:t>
            </a:r>
          </a:p>
        </p:txBody>
      </p:sp>
      <p:sp>
        <p:nvSpPr>
          <p:cNvPr id="26" name="Titel 1">
            <a:extLst>
              <a:ext uri="{FF2B5EF4-FFF2-40B4-BE49-F238E27FC236}">
                <a16:creationId xmlns:a16="http://schemas.microsoft.com/office/drawing/2014/main" id="{8B190993-DE27-3BF5-5F60-D0FC988CAB07}"/>
              </a:ext>
            </a:extLst>
          </p:cNvPr>
          <p:cNvSpPr txBox="1">
            <a:spLocks/>
          </p:cNvSpPr>
          <p:nvPr/>
        </p:nvSpPr>
        <p:spPr>
          <a:xfrm>
            <a:off x="193043" y="-2675833"/>
            <a:ext cx="1180591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>
                <a:solidFill>
                  <a:schemeClr val="bg1"/>
                </a:solidFill>
                <a:latin typeface="Aptos Black" panose="020B0004020202020204" pitchFamily="34" charset="0"/>
              </a:rPr>
              <a:t>Mitgliederverwaltung / Finanzen</a:t>
            </a:r>
            <a:endParaRPr lang="de-DE" sz="40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5338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3" grpId="0"/>
      <p:bldP spid="2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85A617-EF52-27C0-81E9-4F7F80EC5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4912E2-DA69-19C2-8498-004248C844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Mitgliederverwaltung / Finanzen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B49ACE34-A5EE-1F1C-3495-818F6E017DF7}"/>
              </a:ext>
            </a:extLst>
          </p:cNvPr>
          <p:cNvSpPr txBox="1">
            <a:spLocks/>
          </p:cNvSpPr>
          <p:nvPr/>
        </p:nvSpPr>
        <p:spPr>
          <a:xfrm>
            <a:off x="4651374" y="-871688"/>
            <a:ext cx="288925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 des Hauptkassiers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205B453-9494-9C67-BCE2-FC6FBDF6A2AF}"/>
              </a:ext>
            </a:extLst>
          </p:cNvPr>
          <p:cNvSpPr txBox="1"/>
          <p:nvPr/>
        </p:nvSpPr>
        <p:spPr>
          <a:xfrm>
            <a:off x="0" y="1515912"/>
            <a:ext cx="12192000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3200" dirty="0">
                <a:solidFill>
                  <a:schemeClr val="bg1"/>
                </a:solidFill>
                <a:cs typeface="Arial" panose="020B0604020202020204" pitchFamily="34" charset="0"/>
              </a:rPr>
              <a:t>Mitgliedsanträge, Änderungen von Bankverbindungen und Anschriften, Belege, Rechnungen, Aufstellungen Übungsleiter-Stunden usw. </a:t>
            </a:r>
          </a:p>
          <a:p>
            <a:endParaRPr lang="de-DE" sz="14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endParaRPr lang="de-DE" sz="32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/>
            <a:r>
              <a:rPr lang="de-DE" sz="3200" dirty="0">
                <a:solidFill>
                  <a:schemeClr val="bg1"/>
                </a:solidFill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kassier@fc-boehmfeld.de</a:t>
            </a:r>
            <a:r>
              <a:rPr lang="de-DE" sz="32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de-DE" sz="3200" dirty="0">
                <a:solidFill>
                  <a:schemeClr val="bg1"/>
                </a:solidFill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vorstand@fc-beohmfeld.de</a:t>
            </a:r>
            <a:r>
              <a:rPr lang="de-DE" sz="32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  <a:p>
            <a:endParaRPr lang="de-DE" sz="3200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de-DE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6F1C465C-6C02-3131-8979-3D48201543A1}"/>
              </a:ext>
            </a:extLst>
          </p:cNvPr>
          <p:cNvSpPr txBox="1">
            <a:spLocks/>
          </p:cNvSpPr>
          <p:nvPr/>
        </p:nvSpPr>
        <p:spPr>
          <a:xfrm>
            <a:off x="193043" y="-2647222"/>
            <a:ext cx="1180591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Entlastung der Vorstandschaft</a:t>
            </a:r>
          </a:p>
        </p:txBody>
      </p:sp>
    </p:spTree>
    <p:extLst>
      <p:ext uri="{BB962C8B-B14F-4D97-AF65-F5344CB8AC3E}">
        <p14:creationId xmlns:p14="http://schemas.microsoft.com/office/powerpoint/2010/main" val="3511002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EE51D0-F90E-EE30-4E09-FA76A57FE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59BB11-29E2-D90C-7D5B-117FB81A5B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Entlastung der Vorstandschaft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6C929132-EEFE-0283-313D-F11FCACAD71C}"/>
              </a:ext>
            </a:extLst>
          </p:cNvPr>
          <p:cNvSpPr txBox="1">
            <a:spLocks/>
          </p:cNvSpPr>
          <p:nvPr/>
        </p:nvSpPr>
        <p:spPr>
          <a:xfrm>
            <a:off x="4651374" y="-871688"/>
            <a:ext cx="288925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>
                <a:solidFill>
                  <a:schemeClr val="bg1"/>
                </a:solidFill>
              </a:rPr>
              <a:t>Bericht des Hauptkassiers</a:t>
            </a:r>
            <a:endParaRPr lang="de-DE" sz="2000" dirty="0">
              <a:solidFill>
                <a:schemeClr val="bg1"/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F871927-4054-EE91-DE9D-69FEEEADD052}"/>
              </a:ext>
            </a:extLst>
          </p:cNvPr>
          <p:cNvSpPr txBox="1"/>
          <p:nvPr/>
        </p:nvSpPr>
        <p:spPr>
          <a:xfrm>
            <a:off x="510313" y="1536174"/>
            <a:ext cx="111713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de-DE" sz="400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/>
            <a:r>
              <a:rPr lang="de-DE" sz="4000" dirty="0">
                <a:solidFill>
                  <a:schemeClr val="bg1"/>
                </a:solidFill>
                <a:cs typeface="Arial" panose="020B0604020202020204" pitchFamily="34" charset="0"/>
              </a:rPr>
              <a:t>Kassenprüfung erfolgte am Freitag, 13. März 2026 durch die Prüfer Ludwig </a:t>
            </a:r>
            <a:r>
              <a:rPr lang="de-DE" sz="4000" dirty="0" err="1">
                <a:solidFill>
                  <a:schemeClr val="bg1"/>
                </a:solidFill>
                <a:cs typeface="Arial" panose="020B0604020202020204" pitchFamily="34" charset="0"/>
              </a:rPr>
              <a:t>Spreßler</a:t>
            </a:r>
            <a:r>
              <a:rPr lang="de-DE" sz="4000" dirty="0">
                <a:solidFill>
                  <a:schemeClr val="bg1"/>
                </a:solidFill>
                <a:cs typeface="Arial" panose="020B0604020202020204" pitchFamily="34" charset="0"/>
              </a:rPr>
              <a:t> und Josef Rössler. </a:t>
            </a:r>
          </a:p>
        </p:txBody>
      </p:sp>
    </p:spTree>
    <p:extLst>
      <p:ext uri="{BB962C8B-B14F-4D97-AF65-F5344CB8AC3E}">
        <p14:creationId xmlns:p14="http://schemas.microsoft.com/office/powerpoint/2010/main" val="15211908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77A0F-202C-830B-CE39-1A0E73B3E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B754BE-DC41-FE35-E83A-1E5BE8A2CF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1" y="6858000"/>
            <a:ext cx="11805911" cy="2387600"/>
          </a:xfrm>
        </p:spPr>
        <p:txBody>
          <a:bodyPr>
            <a:normAutofit/>
          </a:bodyPr>
          <a:lstStyle/>
          <a:p>
            <a: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  <a:t>Fitness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C7407D4A-C3B3-F8C8-9D41-67700AC3ECDC}"/>
              </a:ext>
            </a:extLst>
          </p:cNvPr>
          <p:cNvSpPr txBox="1">
            <a:spLocks/>
          </p:cNvSpPr>
          <p:nvPr/>
        </p:nvSpPr>
        <p:spPr>
          <a:xfrm>
            <a:off x="0" y="2974598"/>
            <a:ext cx="12191999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8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B009B786-D2D6-C31A-D157-8EDB2BF9D612}"/>
              </a:ext>
            </a:extLst>
          </p:cNvPr>
          <p:cNvSpPr txBox="1">
            <a:spLocks/>
          </p:cNvSpPr>
          <p:nvPr/>
        </p:nvSpPr>
        <p:spPr>
          <a:xfrm>
            <a:off x="3159973" y="7667312"/>
            <a:ext cx="5872049" cy="4061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6600" dirty="0">
                <a:solidFill>
                  <a:schemeClr val="bg1"/>
                </a:solidFill>
              </a:rPr>
              <a:t>Anschaffungen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36BDB164-378E-4192-C885-2FAAC7DA82A3}"/>
              </a:ext>
            </a:extLst>
          </p:cNvPr>
          <p:cNvGrpSpPr/>
          <p:nvPr/>
        </p:nvGrpSpPr>
        <p:grpSpPr>
          <a:xfrm>
            <a:off x="2381666" y="276300"/>
            <a:ext cx="7428659" cy="613861"/>
            <a:chOff x="2364472" y="444778"/>
            <a:chExt cx="7428659" cy="613861"/>
          </a:xfrm>
        </p:grpSpPr>
        <p:pic>
          <p:nvPicPr>
            <p:cNvPr id="5" name="Grafik 4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35AB3C95-83CA-A1F7-0E82-95DF845E14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4472" y="444778"/>
              <a:ext cx="555041" cy="613861"/>
            </a:xfrm>
            <a:prstGeom prst="rect">
              <a:avLst/>
            </a:prstGeom>
          </p:spPr>
        </p:pic>
        <p:pic>
          <p:nvPicPr>
            <p:cNvPr id="6" name="Grafik 5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3DE428E2-3CC7-3A27-DF84-ACBFF0597A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2877" y="444778"/>
              <a:ext cx="555041" cy="613861"/>
            </a:xfrm>
            <a:prstGeom prst="rect">
              <a:avLst/>
            </a:prstGeom>
          </p:spPr>
        </p:pic>
        <p:pic>
          <p:nvPicPr>
            <p:cNvPr id="7" name="Grafik 6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5891813A-76EF-3B73-2D4D-515D5FCC77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1281" y="444778"/>
              <a:ext cx="555041" cy="613861"/>
            </a:xfrm>
            <a:prstGeom prst="rect">
              <a:avLst/>
            </a:prstGeom>
          </p:spPr>
        </p:pic>
        <p:pic>
          <p:nvPicPr>
            <p:cNvPr id="8" name="Grafik 7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01CA7F1D-BD95-01D5-06CA-4F37A44C25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9685" y="444778"/>
              <a:ext cx="555041" cy="613861"/>
            </a:xfrm>
            <a:prstGeom prst="rect">
              <a:avLst/>
            </a:prstGeom>
          </p:spPr>
        </p:pic>
        <p:pic>
          <p:nvPicPr>
            <p:cNvPr id="9" name="Grafik 8" descr="Ein Bild, das Text, Logo, Symbol, Schrift enthält.&#10;&#10;KI-generierte Inhalte können fehlerhaft sein.">
              <a:extLst>
                <a:ext uri="{FF2B5EF4-FFF2-40B4-BE49-F238E27FC236}">
                  <a16:creationId xmlns:a16="http://schemas.microsoft.com/office/drawing/2014/main" id="{7FE54475-ECE7-8B01-3B7D-32CBF999A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38090" y="444778"/>
              <a:ext cx="555041" cy="6138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181728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7B9A1-F61C-6DC0-2ADE-74BDCB54A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80899F-1354-65AB-C9F7-06DA15D821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1" y="2093901"/>
            <a:ext cx="11805911" cy="2387600"/>
          </a:xfrm>
        </p:spPr>
        <p:txBody>
          <a:bodyPr>
            <a:normAutofit fontScale="90000"/>
          </a:bodyPr>
          <a:lstStyle/>
          <a:p>
            <a:r>
              <a:rPr lang="de-DE" sz="10700" dirty="0">
                <a:solidFill>
                  <a:schemeClr val="bg1"/>
                </a:solidFill>
                <a:latin typeface="Aptos Black" panose="020B0004020202020204" pitchFamily="34" charset="0"/>
              </a:rPr>
              <a:t>Fitness</a:t>
            </a:r>
            <a:b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b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r>
              <a:rPr lang="de-DE" sz="4400" dirty="0">
                <a:solidFill>
                  <a:schemeClr val="bg1"/>
                </a:solidFill>
                <a:latin typeface="Aptos Black" panose="020B0004020202020204" pitchFamily="34" charset="0"/>
              </a:rPr>
              <a:t>Beata Bussinger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8BCA6874-DC35-1C0A-CDA2-185C0D2FF2C9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DF030D67-A5B3-FA8B-22FB-5ECD2B4AC73F}"/>
              </a:ext>
            </a:extLst>
          </p:cNvPr>
          <p:cNvSpPr txBox="1">
            <a:spLocks/>
          </p:cNvSpPr>
          <p:nvPr/>
        </p:nvSpPr>
        <p:spPr>
          <a:xfrm>
            <a:off x="3159973" y="7667312"/>
            <a:ext cx="5872049" cy="4061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6600" dirty="0">
                <a:solidFill>
                  <a:schemeClr val="bg1"/>
                </a:solidFill>
              </a:rPr>
              <a:t>Anschaffungen</a:t>
            </a:r>
          </a:p>
        </p:txBody>
      </p:sp>
    </p:spTree>
    <p:extLst>
      <p:ext uri="{BB962C8B-B14F-4D97-AF65-F5344CB8AC3E}">
        <p14:creationId xmlns:p14="http://schemas.microsoft.com/office/powerpoint/2010/main" val="2299669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D4049-FAC7-71A3-1B97-93E0E8697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7B4B77-7BF0-FDA7-5D27-89EEFC8516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Fitness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D7E14C97-8CAD-EE6C-23F9-4577DC399E25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080C6A09-CA22-01D5-C3B3-DCE5E1E874D5}"/>
              </a:ext>
            </a:extLst>
          </p:cNvPr>
          <p:cNvSpPr txBox="1">
            <a:spLocks/>
          </p:cNvSpPr>
          <p:nvPr/>
        </p:nvSpPr>
        <p:spPr>
          <a:xfrm>
            <a:off x="4008323" y="1575079"/>
            <a:ext cx="3997326" cy="3707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</a:rPr>
              <a:t>Eckdaten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D8BA4D5-01B7-7796-E433-6EAB54B4F93F}"/>
              </a:ext>
            </a:extLst>
          </p:cNvPr>
          <p:cNvSpPr txBox="1"/>
          <p:nvPr/>
        </p:nvSpPr>
        <p:spPr>
          <a:xfrm>
            <a:off x="458061" y="3071628"/>
            <a:ext cx="4356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500 Mitglieder  =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B07D452-C66B-0CB0-2D77-3192B3AE9ECF}"/>
              </a:ext>
            </a:extLst>
          </p:cNvPr>
          <p:cNvSpPr txBox="1"/>
          <p:nvPr/>
        </p:nvSpPr>
        <p:spPr>
          <a:xfrm>
            <a:off x="4722427" y="3598144"/>
            <a:ext cx="4661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277 Erwachsene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010C7BB-51B8-1DEB-18AC-D43286E89EFE}"/>
              </a:ext>
            </a:extLst>
          </p:cNvPr>
          <p:cNvSpPr txBox="1"/>
          <p:nvPr/>
        </p:nvSpPr>
        <p:spPr>
          <a:xfrm>
            <a:off x="4989464" y="3071628"/>
            <a:ext cx="34693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31 Jugendliche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D54D642-5F75-6B49-9BB0-CF0CAB3396A0}"/>
              </a:ext>
            </a:extLst>
          </p:cNvPr>
          <p:cNvSpPr txBox="1"/>
          <p:nvPr/>
        </p:nvSpPr>
        <p:spPr>
          <a:xfrm>
            <a:off x="4722427" y="2533538"/>
            <a:ext cx="34693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192 Kinder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C00EC10-2716-2E3F-F4D7-43476FEA383D}"/>
              </a:ext>
            </a:extLst>
          </p:cNvPr>
          <p:cNvSpPr txBox="1"/>
          <p:nvPr/>
        </p:nvSpPr>
        <p:spPr>
          <a:xfrm>
            <a:off x="458061" y="5052097"/>
            <a:ext cx="118059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Derzeit 21 ÜL (Übungsleiter) in der Abteilung aktiv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79DF0C26-F43C-1CBF-A227-6CEB28AF27D2}"/>
              </a:ext>
            </a:extLst>
          </p:cNvPr>
          <p:cNvSpPr txBox="1">
            <a:spLocks/>
          </p:cNvSpPr>
          <p:nvPr/>
        </p:nvSpPr>
        <p:spPr>
          <a:xfrm>
            <a:off x="2913233" y="7841994"/>
            <a:ext cx="5872049" cy="4061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6600" dirty="0">
                <a:solidFill>
                  <a:schemeClr val="bg1"/>
                </a:solidFill>
              </a:rPr>
              <a:t>Anschaffungen</a:t>
            </a:r>
          </a:p>
        </p:txBody>
      </p:sp>
    </p:spTree>
    <p:extLst>
      <p:ext uri="{BB962C8B-B14F-4D97-AF65-F5344CB8AC3E}">
        <p14:creationId xmlns:p14="http://schemas.microsoft.com/office/powerpoint/2010/main" val="6160502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CF49F-0B32-42F1-85E6-BCD8E45F1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B5529086-D67C-B179-6F8B-23844F5D825A}"/>
              </a:ext>
            </a:extLst>
          </p:cNvPr>
          <p:cNvSpPr/>
          <p:nvPr/>
        </p:nvSpPr>
        <p:spPr>
          <a:xfrm>
            <a:off x="-345407" y="-64914"/>
            <a:ext cx="125374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000" cap="none" spc="50" dirty="0">
                <a:ln w="952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/>
                <a:latin typeface="Aptos Black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Agenda</a:t>
            </a:r>
            <a:r>
              <a:rPr lang="de-DE" sz="100" b="1" u="sng" cap="none" spc="50" dirty="0">
                <a:ln w="9525" cmpd="sng">
                  <a:solidFill>
                    <a:srgbClr val="80849D">
                      <a:alpha val="0"/>
                    </a:srgb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rgbClr val="526486"/>
                  </a:outerShdw>
                </a:effectLst>
                <a:latin typeface="Aptos Black" panose="020B0004020202020204" pitchFamily="34" charset="0"/>
              </a:rPr>
              <a:t>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E46EF96B-FC7E-5F21-3F69-8165DFA5A053}"/>
              </a:ext>
            </a:extLst>
          </p:cNvPr>
          <p:cNvSpPr txBox="1"/>
          <p:nvPr/>
        </p:nvSpPr>
        <p:spPr>
          <a:xfrm>
            <a:off x="-8638198" y="3196166"/>
            <a:ext cx="923337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5. </a:t>
            </a:r>
            <a:r>
              <a:rPr lang="de-DE" sz="3600" dirty="0">
                <a:solidFill>
                  <a:schemeClr val="bg1"/>
                </a:solidFill>
              </a:rPr>
              <a:t>Berichte der Abteilungsleiter </a:t>
            </a:r>
          </a:p>
          <a:p>
            <a:r>
              <a:rPr lang="de-DE" sz="3600" dirty="0">
                <a:solidFill>
                  <a:schemeClr val="bg1"/>
                </a:solidFill>
              </a:rPr>
              <a:t>      </a:t>
            </a:r>
            <a:r>
              <a:rPr lang="de-DE" sz="2800" dirty="0">
                <a:solidFill>
                  <a:schemeClr val="bg1"/>
                </a:solidFill>
              </a:rPr>
              <a:t>Fitness – Fußball – Karate – Ski – Tennis – Volleyball </a:t>
            </a:r>
          </a:p>
          <a:p>
            <a:endParaRPr lang="de-DE" sz="2800" dirty="0">
              <a:solidFill>
                <a:schemeClr val="bg1"/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39E5F02-09F4-CA9C-EEF8-E7326152408E}"/>
              </a:ext>
            </a:extLst>
          </p:cNvPr>
          <p:cNvSpPr txBox="1"/>
          <p:nvPr/>
        </p:nvSpPr>
        <p:spPr>
          <a:xfrm>
            <a:off x="1080000" y="607518"/>
            <a:ext cx="4633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1. Begrüßung 1. Vorsitzender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DEAD3C4-A2C2-25E2-DB68-16C4B48FB319}"/>
              </a:ext>
            </a:extLst>
          </p:cNvPr>
          <p:cNvSpPr txBox="1"/>
          <p:nvPr/>
        </p:nvSpPr>
        <p:spPr>
          <a:xfrm>
            <a:off x="-6513969" y="1747954"/>
            <a:ext cx="4893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3.  Bericht des 1. Vorsitzenden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1822E90-FB89-2917-3078-E4941FD2E700}"/>
              </a:ext>
            </a:extLst>
          </p:cNvPr>
          <p:cNvSpPr txBox="1"/>
          <p:nvPr/>
        </p:nvSpPr>
        <p:spPr>
          <a:xfrm>
            <a:off x="-6513969" y="2318172"/>
            <a:ext cx="48938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4"/>
            </a:pPr>
            <a:r>
              <a:rPr lang="de-DE" sz="2800" dirty="0">
                <a:solidFill>
                  <a:schemeClr val="bg1"/>
                </a:solidFill>
              </a:rPr>
              <a:t>Bericht des Hauptkassiers </a:t>
            </a:r>
          </a:p>
          <a:p>
            <a:r>
              <a:rPr lang="de-DE" sz="2000" dirty="0">
                <a:solidFill>
                  <a:schemeClr val="bg1"/>
                </a:solidFill>
              </a:rPr>
              <a:t>         – mit Entlastung der Vorstandschaft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FC08840-D65C-0352-6E56-951D056D70AF}"/>
              </a:ext>
            </a:extLst>
          </p:cNvPr>
          <p:cNvSpPr txBox="1"/>
          <p:nvPr/>
        </p:nvSpPr>
        <p:spPr>
          <a:xfrm>
            <a:off x="-6513969" y="4197272"/>
            <a:ext cx="6204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6"/>
            </a:pPr>
            <a:r>
              <a:rPr lang="de-DE" sz="2800" dirty="0">
                <a:solidFill>
                  <a:schemeClr val="bg1"/>
                </a:solidFill>
              </a:rPr>
              <a:t>Ehrungen</a:t>
            </a:r>
            <a:endParaRPr lang="de-DE" sz="2000" dirty="0">
              <a:solidFill>
                <a:schemeClr val="bg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FFEC8CE-8340-0972-9AAC-73AA9EC0CF6A}"/>
              </a:ext>
            </a:extLst>
          </p:cNvPr>
          <p:cNvSpPr txBox="1"/>
          <p:nvPr/>
        </p:nvSpPr>
        <p:spPr>
          <a:xfrm>
            <a:off x="-6513969" y="4767490"/>
            <a:ext cx="498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7. Wahlen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0A0086B-14B7-BD50-6C14-7371BAF0B1EB}"/>
              </a:ext>
            </a:extLst>
          </p:cNvPr>
          <p:cNvSpPr txBox="1"/>
          <p:nvPr/>
        </p:nvSpPr>
        <p:spPr>
          <a:xfrm>
            <a:off x="1440000" y="1177736"/>
            <a:ext cx="4616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2. Protokoll vom 05.04.2025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4261A64-89AB-69BF-7ABA-2F4D30A9B596}"/>
              </a:ext>
            </a:extLst>
          </p:cNvPr>
          <p:cNvSpPr txBox="1"/>
          <p:nvPr/>
        </p:nvSpPr>
        <p:spPr>
          <a:xfrm>
            <a:off x="-6513969" y="5337707"/>
            <a:ext cx="498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8. Verschiedenes und Anfragen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39391AE6-C14F-C0F7-C187-4201463D00DD}"/>
              </a:ext>
            </a:extLst>
          </p:cNvPr>
          <p:cNvSpPr/>
          <p:nvPr/>
        </p:nvSpPr>
        <p:spPr>
          <a:xfrm>
            <a:off x="0" y="6337050"/>
            <a:ext cx="12192000" cy="540000"/>
          </a:xfrm>
          <a:prstGeom prst="rect">
            <a:avLst/>
          </a:prstGeom>
          <a:solidFill>
            <a:srgbClr val="FF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7E3E12CA-6FF6-2A3D-1640-B127C9628FBB}"/>
              </a:ext>
            </a:extLst>
          </p:cNvPr>
          <p:cNvGrpSpPr/>
          <p:nvPr/>
        </p:nvGrpSpPr>
        <p:grpSpPr>
          <a:xfrm>
            <a:off x="268497" y="6337050"/>
            <a:ext cx="540000" cy="540000"/>
            <a:chOff x="184104" y="6072437"/>
            <a:chExt cx="720000" cy="720000"/>
          </a:xfrm>
        </p:grpSpPr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F1A60DF3-EC5B-7B8F-6CCA-7847D5E79A1B}"/>
                </a:ext>
              </a:extLst>
            </p:cNvPr>
            <p:cNvSpPr/>
            <p:nvPr/>
          </p:nvSpPr>
          <p:spPr>
            <a:xfrm>
              <a:off x="184104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316420F9-0435-93A0-DF1F-70273FFE3666}"/>
                </a:ext>
              </a:extLst>
            </p:cNvPr>
            <p:cNvSpPr txBox="1"/>
            <p:nvPr/>
          </p:nvSpPr>
          <p:spPr>
            <a:xfrm>
              <a:off x="341341" y="6186212"/>
              <a:ext cx="435428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B8077C2E-EDDF-F462-3199-4AE44829FA00}"/>
              </a:ext>
            </a:extLst>
          </p:cNvPr>
          <p:cNvGrpSpPr/>
          <p:nvPr/>
        </p:nvGrpSpPr>
        <p:grpSpPr>
          <a:xfrm>
            <a:off x="1865967" y="6067047"/>
            <a:ext cx="540000" cy="540000"/>
            <a:chOff x="1563545" y="6072437"/>
            <a:chExt cx="720000" cy="720000"/>
          </a:xfrm>
        </p:grpSpPr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3947D6CE-B1DF-FB17-AA05-9911BA6C0952}"/>
                </a:ext>
              </a:extLst>
            </p:cNvPr>
            <p:cNvSpPr/>
            <p:nvPr/>
          </p:nvSpPr>
          <p:spPr>
            <a:xfrm>
              <a:off x="1563545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E4F54C7A-ED5E-EBA3-0F7E-F481A0A30E38}"/>
                </a:ext>
              </a:extLst>
            </p:cNvPr>
            <p:cNvSpPr txBox="1"/>
            <p:nvPr/>
          </p:nvSpPr>
          <p:spPr>
            <a:xfrm>
              <a:off x="1720782" y="618621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/>
                <a:t>2</a:t>
              </a:r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3110BA12-367C-A4A0-001F-E05E0D0F5A40}"/>
              </a:ext>
            </a:extLst>
          </p:cNvPr>
          <p:cNvGrpSpPr/>
          <p:nvPr/>
        </p:nvGrpSpPr>
        <p:grpSpPr>
          <a:xfrm>
            <a:off x="3441009" y="6337050"/>
            <a:ext cx="540000" cy="540000"/>
            <a:chOff x="2942986" y="6072437"/>
            <a:chExt cx="720000" cy="720000"/>
          </a:xfrm>
        </p:grpSpPr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48EA3F71-522D-10C1-ACDE-592AC7A259FF}"/>
                </a:ext>
              </a:extLst>
            </p:cNvPr>
            <p:cNvSpPr/>
            <p:nvPr/>
          </p:nvSpPr>
          <p:spPr>
            <a:xfrm>
              <a:off x="2942986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BC88CE84-E601-3542-9625-BE3E7FABC2EF}"/>
                </a:ext>
              </a:extLst>
            </p:cNvPr>
            <p:cNvSpPr txBox="1"/>
            <p:nvPr/>
          </p:nvSpPr>
          <p:spPr>
            <a:xfrm>
              <a:off x="3107271" y="6273694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9CB9E114-2DA6-1989-551C-2C9CE7334E3F}"/>
              </a:ext>
            </a:extLst>
          </p:cNvPr>
          <p:cNvGrpSpPr/>
          <p:nvPr/>
        </p:nvGrpSpPr>
        <p:grpSpPr>
          <a:xfrm>
            <a:off x="5027265" y="6337050"/>
            <a:ext cx="540000" cy="540000"/>
            <a:chOff x="4322427" y="6072437"/>
            <a:chExt cx="720000" cy="720000"/>
          </a:xfrm>
        </p:grpSpPr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3115C53F-1F20-EAC2-3C7C-CECD77CE398C}"/>
                </a:ext>
              </a:extLst>
            </p:cNvPr>
            <p:cNvSpPr/>
            <p:nvPr/>
          </p:nvSpPr>
          <p:spPr>
            <a:xfrm>
              <a:off x="4322427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30C6E17B-E40A-D02B-2FAF-30C7319AAD87}"/>
                </a:ext>
              </a:extLst>
            </p:cNvPr>
            <p:cNvSpPr txBox="1"/>
            <p:nvPr/>
          </p:nvSpPr>
          <p:spPr>
            <a:xfrm>
              <a:off x="4464714" y="624777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4</a:t>
              </a:r>
            </a:p>
          </p:txBody>
        </p:sp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27A9408D-4C7B-5745-B206-9B531A98644F}"/>
              </a:ext>
            </a:extLst>
          </p:cNvPr>
          <p:cNvGrpSpPr/>
          <p:nvPr/>
        </p:nvGrpSpPr>
        <p:grpSpPr>
          <a:xfrm>
            <a:off x="6613521" y="6337050"/>
            <a:ext cx="540000" cy="540000"/>
            <a:chOff x="5701868" y="6072437"/>
            <a:chExt cx="720000" cy="720000"/>
          </a:xfrm>
        </p:grpSpPr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4353072F-25E9-6007-A80A-4BFD42FF55EF}"/>
                </a:ext>
              </a:extLst>
            </p:cNvPr>
            <p:cNvSpPr/>
            <p:nvPr/>
          </p:nvSpPr>
          <p:spPr>
            <a:xfrm>
              <a:off x="5701868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28ACA3D6-1504-DA15-4877-1D47D1661AA0}"/>
                </a:ext>
              </a:extLst>
            </p:cNvPr>
            <p:cNvSpPr txBox="1"/>
            <p:nvPr/>
          </p:nvSpPr>
          <p:spPr>
            <a:xfrm>
              <a:off x="5844155" y="624777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FC821890-15B8-59BA-0616-B66BE6066CD3}"/>
              </a:ext>
            </a:extLst>
          </p:cNvPr>
          <p:cNvGrpSpPr/>
          <p:nvPr/>
        </p:nvGrpSpPr>
        <p:grpSpPr>
          <a:xfrm>
            <a:off x="9786033" y="6337050"/>
            <a:ext cx="540000" cy="540000"/>
            <a:chOff x="7081309" y="6072437"/>
            <a:chExt cx="720000" cy="720000"/>
          </a:xfrm>
        </p:grpSpPr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C40AF9A0-DA4C-6116-6A5D-5CB01CC70842}"/>
                </a:ext>
              </a:extLst>
            </p:cNvPr>
            <p:cNvSpPr/>
            <p:nvPr/>
          </p:nvSpPr>
          <p:spPr>
            <a:xfrm>
              <a:off x="7081309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4" name="Textfeld 33">
              <a:extLst>
                <a:ext uri="{FF2B5EF4-FFF2-40B4-BE49-F238E27FC236}">
                  <a16:creationId xmlns:a16="http://schemas.microsoft.com/office/drawing/2014/main" id="{E4F70FB4-36B4-1E1C-76B9-5BC3AF19336C}"/>
                </a:ext>
              </a:extLst>
            </p:cNvPr>
            <p:cNvSpPr txBox="1"/>
            <p:nvPr/>
          </p:nvSpPr>
          <p:spPr>
            <a:xfrm>
              <a:off x="7223596" y="624777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7</a:t>
              </a:r>
            </a:p>
          </p:txBody>
        </p:sp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BFFCC3D8-DDDD-0BC0-C4BF-7405099D254B}"/>
              </a:ext>
            </a:extLst>
          </p:cNvPr>
          <p:cNvGrpSpPr/>
          <p:nvPr/>
        </p:nvGrpSpPr>
        <p:grpSpPr>
          <a:xfrm>
            <a:off x="11372289" y="6337050"/>
            <a:ext cx="540000" cy="540000"/>
            <a:chOff x="8460750" y="6072437"/>
            <a:chExt cx="720000" cy="720000"/>
          </a:xfrm>
        </p:grpSpPr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770BD5CD-724A-E039-61D7-9EEF2F569DCA}"/>
                </a:ext>
              </a:extLst>
            </p:cNvPr>
            <p:cNvSpPr/>
            <p:nvPr/>
          </p:nvSpPr>
          <p:spPr>
            <a:xfrm>
              <a:off x="8460750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7" name="Textfeld 36">
              <a:extLst>
                <a:ext uri="{FF2B5EF4-FFF2-40B4-BE49-F238E27FC236}">
                  <a16:creationId xmlns:a16="http://schemas.microsoft.com/office/drawing/2014/main" id="{4F4C352B-60E2-4F0C-3ABD-319CAB854A2B}"/>
                </a:ext>
              </a:extLst>
            </p:cNvPr>
            <p:cNvSpPr txBox="1"/>
            <p:nvPr/>
          </p:nvSpPr>
          <p:spPr>
            <a:xfrm>
              <a:off x="8603037" y="624777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rgbClr val="FFFFFF"/>
                  </a:solidFill>
                </a:rPr>
                <a:t>8</a:t>
              </a:r>
            </a:p>
          </p:txBody>
        </p:sp>
      </p:grp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0D8406A0-DEBB-BA0C-EB2E-70065C589ECC}"/>
              </a:ext>
            </a:extLst>
          </p:cNvPr>
          <p:cNvGrpSpPr/>
          <p:nvPr/>
        </p:nvGrpSpPr>
        <p:grpSpPr>
          <a:xfrm>
            <a:off x="8199777" y="6337050"/>
            <a:ext cx="540000" cy="540000"/>
            <a:chOff x="5701868" y="6072437"/>
            <a:chExt cx="720000" cy="720000"/>
          </a:xfrm>
        </p:grpSpPr>
        <p:sp>
          <p:nvSpPr>
            <p:cNvPr id="39" name="Ellipse 38">
              <a:extLst>
                <a:ext uri="{FF2B5EF4-FFF2-40B4-BE49-F238E27FC236}">
                  <a16:creationId xmlns:a16="http://schemas.microsoft.com/office/drawing/2014/main" id="{3F4A5789-D1D6-9E7D-3CBE-55149BCBFF2C}"/>
                </a:ext>
              </a:extLst>
            </p:cNvPr>
            <p:cNvSpPr/>
            <p:nvPr/>
          </p:nvSpPr>
          <p:spPr>
            <a:xfrm>
              <a:off x="5701868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0" name="Textfeld 39">
              <a:extLst>
                <a:ext uri="{FF2B5EF4-FFF2-40B4-BE49-F238E27FC236}">
                  <a16:creationId xmlns:a16="http://schemas.microsoft.com/office/drawing/2014/main" id="{B529662C-49F1-FF33-3067-10AF5CCC1323}"/>
                </a:ext>
              </a:extLst>
            </p:cNvPr>
            <p:cNvSpPr txBox="1"/>
            <p:nvPr/>
          </p:nvSpPr>
          <p:spPr>
            <a:xfrm>
              <a:off x="5844155" y="624777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440622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CA4E8-D9D7-58B8-C392-D25BC92A6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2A155F-6110-82B5-3114-9DE00F09A3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Fitness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59B7B8D8-FFDF-575D-6C23-4731546B6181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11CFA57B-65E0-240D-1887-58BAAA06CCD4}"/>
              </a:ext>
            </a:extLst>
          </p:cNvPr>
          <p:cNvSpPr txBox="1">
            <a:spLocks/>
          </p:cNvSpPr>
          <p:nvPr/>
        </p:nvSpPr>
        <p:spPr>
          <a:xfrm>
            <a:off x="3159976" y="3225940"/>
            <a:ext cx="5872049" cy="4061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6600" dirty="0">
                <a:solidFill>
                  <a:schemeClr val="bg1"/>
                </a:solidFill>
              </a:rPr>
              <a:t>Anschaffungen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5C3DE66-8AA4-7574-ED63-B2F108B1EAC1}"/>
              </a:ext>
            </a:extLst>
          </p:cNvPr>
          <p:cNvSpPr txBox="1"/>
          <p:nvPr/>
        </p:nvSpPr>
        <p:spPr>
          <a:xfrm>
            <a:off x="-12192000" y="2217184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Trampolin für Turnhalle        </a:t>
            </a:r>
            <a:r>
              <a:rPr lang="de-DE" sz="2800" dirty="0">
                <a:solidFill>
                  <a:schemeClr val="bg1"/>
                </a:solidFill>
              </a:rPr>
              <a:t>1.065€	vom Hauptverein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CD5AB0F-928A-CF8B-8F31-D45ABD60A292}"/>
              </a:ext>
            </a:extLst>
          </p:cNvPr>
          <p:cNvSpPr txBox="1"/>
          <p:nvPr/>
        </p:nvSpPr>
        <p:spPr>
          <a:xfrm>
            <a:off x="-12296030" y="3178927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Turnanzüge Geräteturnen     </a:t>
            </a:r>
            <a:r>
              <a:rPr lang="de-DE" sz="2800" dirty="0">
                <a:solidFill>
                  <a:schemeClr val="bg1"/>
                </a:solidFill>
              </a:rPr>
              <a:t>300€	Zuschuss Werner Friedbauer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28E8C12-B0D5-9F34-B07F-9F1A87062D9B}"/>
              </a:ext>
            </a:extLst>
          </p:cNvPr>
          <p:cNvSpPr txBox="1"/>
          <p:nvPr/>
        </p:nvSpPr>
        <p:spPr>
          <a:xfrm>
            <a:off x="-12296030" y="4216172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Musikbox Wirbelsäulengymnastik</a:t>
            </a:r>
            <a:endParaRPr lang="de-DE" sz="2800" dirty="0">
              <a:solidFill>
                <a:schemeClr val="bg1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556C9BF-4F00-E0C3-8E08-1CDB0E20D232}"/>
              </a:ext>
            </a:extLst>
          </p:cNvPr>
          <p:cNvSpPr txBox="1"/>
          <p:nvPr/>
        </p:nvSpPr>
        <p:spPr>
          <a:xfrm>
            <a:off x="-12192000" y="5431772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>
                <a:solidFill>
                  <a:schemeClr val="bg1"/>
                </a:solidFill>
              </a:rPr>
              <a:t>Danke an alle Spender und Sponsoren</a:t>
            </a:r>
          </a:p>
        </p:txBody>
      </p:sp>
      <p:pic>
        <p:nvPicPr>
          <p:cNvPr id="9" name="Grafik 8" descr="Ein Bild, das Kleidung, Person, Sport, Schuhwerk enthält.&#10;&#10;KI-generierte Inhalte können fehlerhaft sein.">
            <a:extLst>
              <a:ext uri="{FF2B5EF4-FFF2-40B4-BE49-F238E27FC236}">
                <a16:creationId xmlns:a16="http://schemas.microsoft.com/office/drawing/2014/main" id="{3FCEE5B7-57F4-1EED-11A4-89C3EC16D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68" b="17561"/>
          <a:stretch>
            <a:fillRect/>
          </a:stretch>
        </p:blipFill>
        <p:spPr>
          <a:xfrm>
            <a:off x="4565558" y="-4047358"/>
            <a:ext cx="5143500" cy="3838451"/>
          </a:xfrm>
          <a:prstGeom prst="rect">
            <a:avLst/>
          </a:prstGeom>
        </p:spPr>
      </p:pic>
      <p:pic>
        <p:nvPicPr>
          <p:cNvPr id="11" name="Grafik 10" descr="Ein Bild, das Text, Gerät, Elektronisches Gerät, Elektronik enthält.&#10;&#10;KI-generierte Inhalte können fehlerhaft sein.">
            <a:extLst>
              <a:ext uri="{FF2B5EF4-FFF2-40B4-BE49-F238E27FC236}">
                <a16:creationId xmlns:a16="http://schemas.microsoft.com/office/drawing/2014/main" id="{63722B8F-D26E-7442-8BBD-A5B252A8A4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01" t="19329" r="4017" b="20060"/>
          <a:stretch>
            <a:fillRect/>
          </a:stretch>
        </p:blipFill>
        <p:spPr>
          <a:xfrm>
            <a:off x="11454352" y="-4156702"/>
            <a:ext cx="4993500" cy="4156702"/>
          </a:xfrm>
          <a:prstGeom prst="rect">
            <a:avLst/>
          </a:prstGeom>
        </p:spPr>
      </p:pic>
      <p:pic>
        <p:nvPicPr>
          <p:cNvPr id="13" name="Grafik 12" descr="Ein Bild, das Im Haus, Mobiliar, Buch, Wand enthält.&#10;&#10;KI-generierte Inhalte können fehlerhaft sein.">
            <a:extLst>
              <a:ext uri="{FF2B5EF4-FFF2-40B4-BE49-F238E27FC236}">
                <a16:creationId xmlns:a16="http://schemas.microsoft.com/office/drawing/2014/main" id="{192E5775-B47F-EEEE-26E1-57999D7A41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82" b="4529"/>
          <a:stretch>
            <a:fillRect/>
          </a:stretch>
        </p:blipFill>
        <p:spPr>
          <a:xfrm>
            <a:off x="12459329" y="2738163"/>
            <a:ext cx="3857625" cy="5135837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AB23F114-9358-EB42-CF68-325767D90F0A}"/>
              </a:ext>
            </a:extLst>
          </p:cNvPr>
          <p:cNvSpPr txBox="1">
            <a:spLocks/>
          </p:cNvSpPr>
          <p:nvPr/>
        </p:nvSpPr>
        <p:spPr>
          <a:xfrm>
            <a:off x="3159974" y="7467879"/>
            <a:ext cx="5872049" cy="4061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6600" dirty="0">
                <a:solidFill>
                  <a:schemeClr val="bg1"/>
                </a:solidFill>
              </a:rPr>
              <a:t>Anschaffungen</a:t>
            </a:r>
          </a:p>
        </p:txBody>
      </p:sp>
    </p:spTree>
    <p:extLst>
      <p:ext uri="{BB962C8B-B14F-4D97-AF65-F5344CB8AC3E}">
        <p14:creationId xmlns:p14="http://schemas.microsoft.com/office/powerpoint/2010/main" val="249410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3CBDD-F940-5B39-5F67-F78A731EF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B3EA63-7396-205D-A6E7-C93649677C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Fitness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50B1CC17-CC8D-62D1-71DC-A2D40FF8DE49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C975852B-8351-66E0-E839-212A4108B30F}"/>
              </a:ext>
            </a:extLst>
          </p:cNvPr>
          <p:cNvSpPr txBox="1">
            <a:spLocks/>
          </p:cNvSpPr>
          <p:nvPr/>
        </p:nvSpPr>
        <p:spPr>
          <a:xfrm>
            <a:off x="3159974" y="1515912"/>
            <a:ext cx="5872049" cy="4061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800" dirty="0">
                <a:solidFill>
                  <a:schemeClr val="bg1"/>
                </a:solidFill>
              </a:rPr>
              <a:t>Anschaffungen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84EBCB8-763A-378C-549B-020DD856E3C1}"/>
              </a:ext>
            </a:extLst>
          </p:cNvPr>
          <p:cNvSpPr txBox="1"/>
          <p:nvPr/>
        </p:nvSpPr>
        <p:spPr>
          <a:xfrm>
            <a:off x="1524000" y="2140801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Trampolin für Turnhalle        </a:t>
            </a:r>
            <a:r>
              <a:rPr lang="de-DE" sz="2800" dirty="0">
                <a:solidFill>
                  <a:schemeClr val="bg1"/>
                </a:solidFill>
              </a:rPr>
              <a:t>1.065€	vom Hauptverein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DD70A0B-F585-C180-39F5-44DC98F142A5}"/>
              </a:ext>
            </a:extLst>
          </p:cNvPr>
          <p:cNvSpPr txBox="1"/>
          <p:nvPr/>
        </p:nvSpPr>
        <p:spPr>
          <a:xfrm>
            <a:off x="-12296030" y="3178927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Turnanzüge Geräteturnen     </a:t>
            </a:r>
            <a:r>
              <a:rPr lang="de-DE" sz="2800" dirty="0">
                <a:solidFill>
                  <a:schemeClr val="bg1"/>
                </a:solidFill>
              </a:rPr>
              <a:t>300€	Zuschuss Werner Friedbauer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E352D29-DDBC-9FEC-28B1-06468A919EC5}"/>
              </a:ext>
            </a:extLst>
          </p:cNvPr>
          <p:cNvSpPr txBox="1"/>
          <p:nvPr/>
        </p:nvSpPr>
        <p:spPr>
          <a:xfrm>
            <a:off x="-12296030" y="4216172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Musikbox Wirbelsäulengymnastik</a:t>
            </a:r>
            <a:endParaRPr lang="de-DE" sz="2800" dirty="0">
              <a:solidFill>
                <a:schemeClr val="bg1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FB70583-ADC4-4F49-9C82-7C722E105921}"/>
              </a:ext>
            </a:extLst>
          </p:cNvPr>
          <p:cNvSpPr txBox="1"/>
          <p:nvPr/>
        </p:nvSpPr>
        <p:spPr>
          <a:xfrm>
            <a:off x="-12192000" y="5431772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>
                <a:solidFill>
                  <a:schemeClr val="bg1"/>
                </a:solidFill>
              </a:rPr>
              <a:t>Danke an alle Spender und Sponsoren</a:t>
            </a:r>
          </a:p>
        </p:txBody>
      </p:sp>
      <p:pic>
        <p:nvPicPr>
          <p:cNvPr id="9" name="Grafik 8" descr="Ein Bild, das Kleidung, Person, Sport, Schuhwerk enthält.&#10;&#10;KI-generierte Inhalte können fehlerhaft sein.">
            <a:extLst>
              <a:ext uri="{FF2B5EF4-FFF2-40B4-BE49-F238E27FC236}">
                <a16:creationId xmlns:a16="http://schemas.microsoft.com/office/drawing/2014/main" id="{0320FFE1-B25C-47AE-EC96-FE2449F50D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68" b="17561"/>
          <a:stretch>
            <a:fillRect/>
          </a:stretch>
        </p:blipFill>
        <p:spPr>
          <a:xfrm>
            <a:off x="4565558" y="-4047358"/>
            <a:ext cx="5143500" cy="3838451"/>
          </a:xfrm>
          <a:prstGeom prst="rect">
            <a:avLst/>
          </a:prstGeom>
        </p:spPr>
      </p:pic>
      <p:pic>
        <p:nvPicPr>
          <p:cNvPr id="11" name="Grafik 10" descr="Ein Bild, das Text, Gerät, Elektronisches Gerät, Elektronik enthält.&#10;&#10;KI-generierte Inhalte können fehlerhaft sein.">
            <a:extLst>
              <a:ext uri="{FF2B5EF4-FFF2-40B4-BE49-F238E27FC236}">
                <a16:creationId xmlns:a16="http://schemas.microsoft.com/office/drawing/2014/main" id="{37F75E93-AC44-E387-6395-34F7600D7F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01" t="19329" r="4017" b="20060"/>
          <a:stretch>
            <a:fillRect/>
          </a:stretch>
        </p:blipFill>
        <p:spPr>
          <a:xfrm>
            <a:off x="11454352" y="-4156702"/>
            <a:ext cx="4993500" cy="4156702"/>
          </a:xfrm>
          <a:prstGeom prst="rect">
            <a:avLst/>
          </a:prstGeom>
        </p:spPr>
      </p:pic>
      <p:pic>
        <p:nvPicPr>
          <p:cNvPr id="13" name="Grafik 12" descr="Ein Bild, das Im Haus, Mobiliar, Buch, Wand enthält.&#10;&#10;KI-generierte Inhalte können fehlerhaft sein.">
            <a:extLst>
              <a:ext uri="{FF2B5EF4-FFF2-40B4-BE49-F238E27FC236}">
                <a16:creationId xmlns:a16="http://schemas.microsoft.com/office/drawing/2014/main" id="{638F899F-9BCA-DD57-DAA3-17469187A9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82" b="4529"/>
          <a:stretch>
            <a:fillRect/>
          </a:stretch>
        </p:blipFill>
        <p:spPr>
          <a:xfrm>
            <a:off x="4610893" y="2903615"/>
            <a:ext cx="2970214" cy="395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3729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B52F6-3F5A-EE1A-AF36-E68CA1BBA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0FB2B8-25AA-C93F-4364-964EB062AD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Fitness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B89702BE-7B43-2341-319E-354AC5ECD934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F51183DB-27C2-3B63-FDB9-03F533CCBF42}"/>
              </a:ext>
            </a:extLst>
          </p:cNvPr>
          <p:cNvSpPr txBox="1">
            <a:spLocks/>
          </p:cNvSpPr>
          <p:nvPr/>
        </p:nvSpPr>
        <p:spPr>
          <a:xfrm>
            <a:off x="3159974" y="1515912"/>
            <a:ext cx="5872049" cy="4061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800" dirty="0">
                <a:solidFill>
                  <a:schemeClr val="bg1"/>
                </a:solidFill>
              </a:rPr>
              <a:t>Anschaffungen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69B62BA-857F-1DC6-625D-8DC814484EBC}"/>
              </a:ext>
            </a:extLst>
          </p:cNvPr>
          <p:cNvSpPr txBox="1"/>
          <p:nvPr/>
        </p:nvSpPr>
        <p:spPr>
          <a:xfrm>
            <a:off x="193044" y="2195729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Trampolin für Turnhalle        </a:t>
            </a:r>
            <a:r>
              <a:rPr lang="de-DE" sz="2800" dirty="0">
                <a:solidFill>
                  <a:schemeClr val="bg1"/>
                </a:solidFill>
              </a:rPr>
              <a:t>1.065€	vom Hauptverein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8312F90-A218-C16C-1B4E-3678DC8D4239}"/>
              </a:ext>
            </a:extLst>
          </p:cNvPr>
          <p:cNvSpPr txBox="1"/>
          <p:nvPr/>
        </p:nvSpPr>
        <p:spPr>
          <a:xfrm>
            <a:off x="193044" y="3038177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Turnanzüge Geräteturnen     </a:t>
            </a:r>
            <a:r>
              <a:rPr lang="de-DE" sz="2800" dirty="0">
                <a:solidFill>
                  <a:schemeClr val="bg1"/>
                </a:solidFill>
              </a:rPr>
              <a:t>300€	Zuschuss Werner Friedbauer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206B0A5-A335-9A79-7FFD-179CC56ACFB8}"/>
              </a:ext>
            </a:extLst>
          </p:cNvPr>
          <p:cNvSpPr txBox="1"/>
          <p:nvPr/>
        </p:nvSpPr>
        <p:spPr>
          <a:xfrm>
            <a:off x="-12296030" y="4216172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Musikbox Wirbelsäulengymnastik</a:t>
            </a:r>
            <a:endParaRPr lang="de-DE" sz="2800" dirty="0">
              <a:solidFill>
                <a:schemeClr val="bg1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D8EEF0E-B916-28BD-BD6C-76975858E573}"/>
              </a:ext>
            </a:extLst>
          </p:cNvPr>
          <p:cNvSpPr txBox="1"/>
          <p:nvPr/>
        </p:nvSpPr>
        <p:spPr>
          <a:xfrm>
            <a:off x="-12192000" y="5431772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>
                <a:solidFill>
                  <a:schemeClr val="bg1"/>
                </a:solidFill>
              </a:rPr>
              <a:t>Danke an alle Spender und Sponsoren</a:t>
            </a:r>
          </a:p>
        </p:txBody>
      </p:sp>
      <p:pic>
        <p:nvPicPr>
          <p:cNvPr id="9" name="Grafik 8" descr="Ein Bild, das Kleidung, Person, Sport, Schuhwerk enthält.&#10;&#10;KI-generierte Inhalte können fehlerhaft sein.">
            <a:extLst>
              <a:ext uri="{FF2B5EF4-FFF2-40B4-BE49-F238E27FC236}">
                <a16:creationId xmlns:a16="http://schemas.microsoft.com/office/drawing/2014/main" id="{6C140098-D065-170E-3F7C-979B8C908B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68" b="17561"/>
          <a:stretch>
            <a:fillRect/>
          </a:stretch>
        </p:blipFill>
        <p:spPr>
          <a:xfrm>
            <a:off x="4011012" y="3653335"/>
            <a:ext cx="4169976" cy="3111937"/>
          </a:xfrm>
          <a:prstGeom prst="rect">
            <a:avLst/>
          </a:prstGeom>
        </p:spPr>
      </p:pic>
      <p:pic>
        <p:nvPicPr>
          <p:cNvPr id="11" name="Grafik 10" descr="Ein Bild, das Text, Gerät, Elektronisches Gerät, Elektronik enthält.&#10;&#10;KI-generierte Inhalte können fehlerhaft sein.">
            <a:extLst>
              <a:ext uri="{FF2B5EF4-FFF2-40B4-BE49-F238E27FC236}">
                <a16:creationId xmlns:a16="http://schemas.microsoft.com/office/drawing/2014/main" id="{3BE320E3-7F43-76AC-AEA5-79DBABECD2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01" t="19329" r="4017" b="20060"/>
          <a:stretch>
            <a:fillRect/>
          </a:stretch>
        </p:blipFill>
        <p:spPr>
          <a:xfrm>
            <a:off x="11454352" y="-4156702"/>
            <a:ext cx="4993500" cy="4156702"/>
          </a:xfrm>
          <a:prstGeom prst="rect">
            <a:avLst/>
          </a:prstGeom>
        </p:spPr>
      </p:pic>
      <p:pic>
        <p:nvPicPr>
          <p:cNvPr id="13" name="Grafik 12" descr="Ein Bild, das Im Haus, Mobiliar, Buch, Wand enthält.&#10;&#10;KI-generierte Inhalte können fehlerhaft sein.">
            <a:extLst>
              <a:ext uri="{FF2B5EF4-FFF2-40B4-BE49-F238E27FC236}">
                <a16:creationId xmlns:a16="http://schemas.microsoft.com/office/drawing/2014/main" id="{3CA12A45-5565-B57E-35AB-B69B6EFFCD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82" b="4529"/>
          <a:stretch>
            <a:fillRect/>
          </a:stretch>
        </p:blipFill>
        <p:spPr>
          <a:xfrm>
            <a:off x="13336813" y="1515912"/>
            <a:ext cx="970757" cy="1292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4092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5FE0C-A7F6-006F-8F49-14137463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F1D5B6-5872-CD8A-42AA-619D1D03B3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Fitness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21585ADC-B6C3-EEDC-3C32-5B7B87BF8AD0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ABD826AC-811D-5124-0F0E-D55A3EEF2B37}"/>
              </a:ext>
            </a:extLst>
          </p:cNvPr>
          <p:cNvSpPr txBox="1">
            <a:spLocks/>
          </p:cNvSpPr>
          <p:nvPr/>
        </p:nvSpPr>
        <p:spPr>
          <a:xfrm>
            <a:off x="3159974" y="1515912"/>
            <a:ext cx="5872049" cy="4061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800" dirty="0">
                <a:solidFill>
                  <a:schemeClr val="bg1"/>
                </a:solidFill>
              </a:rPr>
              <a:t>Anschaffungen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596256E-FD2B-E604-5CC3-37025028A2BA}"/>
              </a:ext>
            </a:extLst>
          </p:cNvPr>
          <p:cNvSpPr txBox="1"/>
          <p:nvPr/>
        </p:nvSpPr>
        <p:spPr>
          <a:xfrm>
            <a:off x="193044" y="2195729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Trampolin für Turnhalle        </a:t>
            </a:r>
            <a:r>
              <a:rPr lang="de-DE" sz="2800" dirty="0">
                <a:solidFill>
                  <a:schemeClr val="bg1"/>
                </a:solidFill>
              </a:rPr>
              <a:t>1.065€	vom Hauptverein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03D6B0E-EAD4-FF54-C3BE-51245A888813}"/>
              </a:ext>
            </a:extLst>
          </p:cNvPr>
          <p:cNvSpPr txBox="1"/>
          <p:nvPr/>
        </p:nvSpPr>
        <p:spPr>
          <a:xfrm>
            <a:off x="193044" y="3038177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Turnanzüge Geräteturnen     </a:t>
            </a:r>
            <a:r>
              <a:rPr lang="de-DE" sz="2800" dirty="0">
                <a:solidFill>
                  <a:schemeClr val="bg1"/>
                </a:solidFill>
              </a:rPr>
              <a:t>300€	Zuschuss Werner Friedbauer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11A9C30-5665-F147-42D6-3538A53B5B27}"/>
              </a:ext>
            </a:extLst>
          </p:cNvPr>
          <p:cNvSpPr txBox="1"/>
          <p:nvPr/>
        </p:nvSpPr>
        <p:spPr>
          <a:xfrm>
            <a:off x="193044" y="3763819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Musikbox Wirbelsäulengymnastik</a:t>
            </a:r>
            <a:endParaRPr lang="de-DE" sz="2800" dirty="0">
              <a:solidFill>
                <a:schemeClr val="bg1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685A240-B989-27E6-AB58-EAA7BEC7B19F}"/>
              </a:ext>
            </a:extLst>
          </p:cNvPr>
          <p:cNvSpPr txBox="1"/>
          <p:nvPr/>
        </p:nvSpPr>
        <p:spPr>
          <a:xfrm>
            <a:off x="-12192000" y="5431772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>
                <a:solidFill>
                  <a:schemeClr val="bg1"/>
                </a:solidFill>
              </a:rPr>
              <a:t>Danke an alle Spender und Sponsoren</a:t>
            </a:r>
          </a:p>
        </p:txBody>
      </p:sp>
      <p:pic>
        <p:nvPicPr>
          <p:cNvPr id="9" name="Grafik 8" descr="Ein Bild, das Kleidung, Person, Sport, Schuhwerk enthält.&#10;&#10;KI-generierte Inhalte können fehlerhaft sein.">
            <a:extLst>
              <a:ext uri="{FF2B5EF4-FFF2-40B4-BE49-F238E27FC236}">
                <a16:creationId xmlns:a16="http://schemas.microsoft.com/office/drawing/2014/main" id="{A0F04F91-14DB-0850-FDA9-7E61F43E7D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68" b="17561"/>
          <a:stretch>
            <a:fillRect/>
          </a:stretch>
        </p:blipFill>
        <p:spPr>
          <a:xfrm>
            <a:off x="14460481" y="1079585"/>
            <a:ext cx="1486274" cy="1109165"/>
          </a:xfrm>
          <a:prstGeom prst="rect">
            <a:avLst/>
          </a:prstGeom>
        </p:spPr>
      </p:pic>
      <p:pic>
        <p:nvPicPr>
          <p:cNvPr id="11" name="Grafik 10" descr="Ein Bild, das Text, Gerät, Elektronisches Gerät, Elektronik enthält.&#10;&#10;KI-generierte Inhalte können fehlerhaft sein.">
            <a:extLst>
              <a:ext uri="{FF2B5EF4-FFF2-40B4-BE49-F238E27FC236}">
                <a16:creationId xmlns:a16="http://schemas.microsoft.com/office/drawing/2014/main" id="{BEFB1C1F-2F0A-1AAE-6073-E8446FA50B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01" t="19329" r="4017" b="20060"/>
          <a:stretch>
            <a:fillRect/>
          </a:stretch>
        </p:blipFill>
        <p:spPr>
          <a:xfrm>
            <a:off x="8094662" y="3938746"/>
            <a:ext cx="3371706" cy="2806684"/>
          </a:xfrm>
          <a:prstGeom prst="rect">
            <a:avLst/>
          </a:prstGeom>
        </p:spPr>
      </p:pic>
      <p:pic>
        <p:nvPicPr>
          <p:cNvPr id="13" name="Grafik 12" descr="Ein Bild, das Im Haus, Mobiliar, Buch, Wand enthält.&#10;&#10;KI-generierte Inhalte können fehlerhaft sein.">
            <a:extLst>
              <a:ext uri="{FF2B5EF4-FFF2-40B4-BE49-F238E27FC236}">
                <a16:creationId xmlns:a16="http://schemas.microsoft.com/office/drawing/2014/main" id="{167E28B4-CEF2-BCEC-E772-E84AD8F5CC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82" b="4529"/>
          <a:stretch>
            <a:fillRect/>
          </a:stretch>
        </p:blipFill>
        <p:spPr>
          <a:xfrm>
            <a:off x="14582590" y="2709382"/>
            <a:ext cx="970757" cy="1292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212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48B09-CC2E-8C8A-A011-A6893A960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809D23-E2FF-6EB8-FB64-28284FECF9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Fitness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A7B9481C-EEDF-6208-3F65-248CFCD5D6F2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A4968C57-1465-029D-06AE-C92B544E45F6}"/>
              </a:ext>
            </a:extLst>
          </p:cNvPr>
          <p:cNvSpPr txBox="1">
            <a:spLocks/>
          </p:cNvSpPr>
          <p:nvPr/>
        </p:nvSpPr>
        <p:spPr>
          <a:xfrm>
            <a:off x="3159974" y="1515912"/>
            <a:ext cx="5872049" cy="4061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800" dirty="0">
                <a:solidFill>
                  <a:schemeClr val="bg1"/>
                </a:solidFill>
              </a:rPr>
              <a:t>Anschaffungen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4A2F200-88EE-20AC-215F-6F4B8021E4CC}"/>
              </a:ext>
            </a:extLst>
          </p:cNvPr>
          <p:cNvSpPr txBox="1"/>
          <p:nvPr/>
        </p:nvSpPr>
        <p:spPr>
          <a:xfrm>
            <a:off x="193044" y="2195729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Trampolin für Turnhalle        </a:t>
            </a:r>
            <a:r>
              <a:rPr lang="de-DE" sz="2800" dirty="0">
                <a:solidFill>
                  <a:schemeClr val="bg1"/>
                </a:solidFill>
              </a:rPr>
              <a:t>1.065€	vom Hauptverein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DFBC28C-BA14-9B8E-D98A-8D481EC25D00}"/>
              </a:ext>
            </a:extLst>
          </p:cNvPr>
          <p:cNvSpPr txBox="1"/>
          <p:nvPr/>
        </p:nvSpPr>
        <p:spPr>
          <a:xfrm>
            <a:off x="193044" y="3038177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Turnanzüge Geräteturnen     </a:t>
            </a:r>
            <a:r>
              <a:rPr lang="de-DE" sz="2800" dirty="0">
                <a:solidFill>
                  <a:schemeClr val="bg1"/>
                </a:solidFill>
              </a:rPr>
              <a:t>300€	Zuschuss Werner Friedbauer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69C223B-A80D-0E00-EDDE-D197C652E35A}"/>
              </a:ext>
            </a:extLst>
          </p:cNvPr>
          <p:cNvSpPr txBox="1"/>
          <p:nvPr/>
        </p:nvSpPr>
        <p:spPr>
          <a:xfrm>
            <a:off x="193044" y="3763819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</a:rPr>
              <a:t>Musikbox Wirbelsäulengymnastik</a:t>
            </a:r>
            <a:endParaRPr lang="de-DE" sz="2800" dirty="0">
              <a:solidFill>
                <a:schemeClr val="bg1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73F8BC0-022A-DAAC-C936-7558FE883C2F}"/>
              </a:ext>
            </a:extLst>
          </p:cNvPr>
          <p:cNvSpPr txBox="1"/>
          <p:nvPr/>
        </p:nvSpPr>
        <p:spPr>
          <a:xfrm>
            <a:off x="53896" y="4953446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>
                <a:solidFill>
                  <a:schemeClr val="bg1"/>
                </a:solidFill>
              </a:rPr>
              <a:t>Danke an alle Spender und Sponsoren</a:t>
            </a:r>
          </a:p>
        </p:txBody>
      </p:sp>
      <p:pic>
        <p:nvPicPr>
          <p:cNvPr id="9" name="Grafik 8" descr="Ein Bild, das Kleidung, Person, Sport, Schuhwerk enthält.&#10;&#10;KI-generierte Inhalte können fehlerhaft sein.">
            <a:extLst>
              <a:ext uri="{FF2B5EF4-FFF2-40B4-BE49-F238E27FC236}">
                <a16:creationId xmlns:a16="http://schemas.microsoft.com/office/drawing/2014/main" id="{5CA9E787-67D1-42FE-E8A3-FF212AD39C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68" b="17561"/>
          <a:stretch>
            <a:fillRect/>
          </a:stretch>
        </p:blipFill>
        <p:spPr>
          <a:xfrm>
            <a:off x="15209708" y="3034934"/>
            <a:ext cx="1785929" cy="1332789"/>
          </a:xfrm>
          <a:prstGeom prst="rect">
            <a:avLst/>
          </a:prstGeom>
        </p:spPr>
      </p:pic>
      <p:pic>
        <p:nvPicPr>
          <p:cNvPr id="11" name="Grafik 10" descr="Ein Bild, das Text, Gerät, Elektronisches Gerät, Elektronik enthält.&#10;&#10;KI-generierte Inhalte können fehlerhaft sein.">
            <a:extLst>
              <a:ext uri="{FF2B5EF4-FFF2-40B4-BE49-F238E27FC236}">
                <a16:creationId xmlns:a16="http://schemas.microsoft.com/office/drawing/2014/main" id="{9E84639B-484A-2E09-01C1-129CCBAB86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01" t="19329" r="4017" b="20060"/>
          <a:stretch>
            <a:fillRect/>
          </a:stretch>
        </p:blipFill>
        <p:spPr>
          <a:xfrm>
            <a:off x="16956814" y="3038177"/>
            <a:ext cx="1552593" cy="1329545"/>
          </a:xfrm>
          <a:prstGeom prst="rect">
            <a:avLst/>
          </a:prstGeom>
        </p:spPr>
      </p:pic>
      <p:pic>
        <p:nvPicPr>
          <p:cNvPr id="13" name="Grafik 12" descr="Ein Bild, das Im Haus, Mobiliar, Buch, Wand enthält.&#10;&#10;KI-generierte Inhalte können fehlerhaft sein.">
            <a:extLst>
              <a:ext uri="{FF2B5EF4-FFF2-40B4-BE49-F238E27FC236}">
                <a16:creationId xmlns:a16="http://schemas.microsoft.com/office/drawing/2014/main" id="{4A9EB98D-C8F1-B97C-3EF5-2CDC85CD83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82" b="4529"/>
          <a:stretch>
            <a:fillRect/>
          </a:stretch>
        </p:blipFill>
        <p:spPr>
          <a:xfrm>
            <a:off x="14238952" y="3075309"/>
            <a:ext cx="970757" cy="1292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9656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853F4-9359-7279-1701-83619D978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643A4C-D961-4BC2-5343-D52DF78D3F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Fitness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8A330571-D6CA-8803-A201-3886E54DE940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00A28CE2-93A9-17A5-372C-34C7A5A288A6}"/>
              </a:ext>
            </a:extLst>
          </p:cNvPr>
          <p:cNvSpPr txBox="1">
            <a:spLocks/>
          </p:cNvSpPr>
          <p:nvPr/>
        </p:nvSpPr>
        <p:spPr>
          <a:xfrm>
            <a:off x="3261125" y="1575079"/>
            <a:ext cx="5669751" cy="3707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</a:rPr>
              <a:t>Rückblick Geräteturnen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0CD4444-5DCA-A359-006A-6133D7FF4B83}"/>
              </a:ext>
            </a:extLst>
          </p:cNvPr>
          <p:cNvSpPr txBox="1"/>
          <p:nvPr/>
        </p:nvSpPr>
        <p:spPr>
          <a:xfrm>
            <a:off x="-193045" y="7525267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Zwei Wettkämpfe 2025 in Reichertshausen und Niederscheyern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CAB928A-4AC1-2F82-11FD-2E5588DE7845}"/>
              </a:ext>
            </a:extLst>
          </p:cNvPr>
          <p:cNvSpPr txBox="1"/>
          <p:nvPr/>
        </p:nvSpPr>
        <p:spPr>
          <a:xfrm>
            <a:off x="-193045" y="889502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Kampfrichterschulung in </a:t>
            </a:r>
            <a:r>
              <a:rPr lang="de-DE" sz="2800" dirty="0" err="1">
                <a:solidFill>
                  <a:schemeClr val="bg1"/>
                </a:solidFill>
              </a:rPr>
              <a:t>Böhmfeld</a:t>
            </a:r>
            <a:r>
              <a:rPr lang="de-DE" sz="2800" dirty="0">
                <a:solidFill>
                  <a:schemeClr val="bg1"/>
                </a:solidFill>
              </a:rPr>
              <a:t> für vier Übungsleiterinnen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0709D52-7EE6-795E-983A-DE0A9C69EAE0}"/>
              </a:ext>
            </a:extLst>
          </p:cNvPr>
          <p:cNvSpPr txBox="1"/>
          <p:nvPr/>
        </p:nvSpPr>
        <p:spPr>
          <a:xfrm>
            <a:off x="-193045" y="1035884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Bild Übungsleiter</a:t>
            </a:r>
          </a:p>
        </p:txBody>
      </p:sp>
      <p:pic>
        <p:nvPicPr>
          <p:cNvPr id="5" name="Grafik 4" descr="Ein Bild, das Im Haus, körperliche Fitness, Halle, Sporthalle enthält.&#10;&#10;KI-generierte Inhalte können fehlerhaft sein.">
            <a:extLst>
              <a:ext uri="{FF2B5EF4-FFF2-40B4-BE49-F238E27FC236}">
                <a16:creationId xmlns:a16="http://schemas.microsoft.com/office/drawing/2014/main" id="{3D509BD3-DB30-65FC-8B31-609AC3B5E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125" y="-8172118"/>
            <a:ext cx="5143500" cy="6858000"/>
          </a:xfrm>
          <a:prstGeom prst="rect">
            <a:avLst/>
          </a:prstGeom>
        </p:spPr>
      </p:pic>
      <p:pic>
        <p:nvPicPr>
          <p:cNvPr id="10" name="Grafik 9" descr="Ein Bild, das körperliche Fitness, Person, Kleidung, Balance enthält.&#10;&#10;KI-generierte Inhalte können fehlerhaft sein.">
            <a:extLst>
              <a:ext uri="{FF2B5EF4-FFF2-40B4-BE49-F238E27FC236}">
                <a16:creationId xmlns:a16="http://schemas.microsoft.com/office/drawing/2014/main" id="{1BAC2D2E-862C-0EFA-31AB-49FAF4FF8E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5567" y="-5760624"/>
            <a:ext cx="5143500" cy="6858000"/>
          </a:xfrm>
          <a:prstGeom prst="rect">
            <a:avLst/>
          </a:prstGeom>
        </p:spPr>
      </p:pic>
      <p:pic>
        <p:nvPicPr>
          <p:cNvPr id="12" name="Grafik 11" descr="Ein Bild, das Kleidung, Person, Schuhwerk, körperliche Fitness enthält.&#10;&#10;KI-generierte Inhalte können fehlerhaft sein.">
            <a:extLst>
              <a:ext uri="{FF2B5EF4-FFF2-40B4-BE49-F238E27FC236}">
                <a16:creationId xmlns:a16="http://schemas.microsoft.com/office/drawing/2014/main" id="{C8A1C864-9947-75FC-4D87-EBF13381FD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8942" y="2181579"/>
            <a:ext cx="5143500" cy="6858000"/>
          </a:xfrm>
          <a:prstGeom prst="rect">
            <a:avLst/>
          </a:prstGeom>
        </p:spPr>
      </p:pic>
      <p:pic>
        <p:nvPicPr>
          <p:cNvPr id="15" name="Grafik 14" descr="Ein Bild, das Sport, körperliche Fitness, Person, Wettbewerb enthält.&#10;&#10;KI-generierte Inhalte können fehlerhaft sein.">
            <a:extLst>
              <a:ext uri="{FF2B5EF4-FFF2-40B4-BE49-F238E27FC236}">
                <a16:creationId xmlns:a16="http://schemas.microsoft.com/office/drawing/2014/main" id="{7FFB19B2-BB7D-A86A-816B-9920A35542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0860" y="-2224928"/>
            <a:ext cx="5143500" cy="6858000"/>
          </a:xfrm>
          <a:prstGeom prst="rect">
            <a:avLst/>
          </a:prstGeom>
        </p:spPr>
      </p:pic>
      <p:pic>
        <p:nvPicPr>
          <p:cNvPr id="17" name="Grafik 16" descr="Ein Bild, das Person, Turnen, körperliche Fitness, Sport enthält.&#10;&#10;KI-generierte Inhalte können fehlerhaft sein.">
            <a:extLst>
              <a:ext uri="{FF2B5EF4-FFF2-40B4-BE49-F238E27FC236}">
                <a16:creationId xmlns:a16="http://schemas.microsoft.com/office/drawing/2014/main" id="{0E48F8FB-A81B-34FB-6279-1FF1BF3557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82986" y="9384047"/>
            <a:ext cx="9144000" cy="6858000"/>
          </a:xfrm>
          <a:prstGeom prst="rect">
            <a:avLst/>
          </a:prstGeom>
        </p:spPr>
      </p:pic>
      <p:pic>
        <p:nvPicPr>
          <p:cNvPr id="19" name="Grafik 18" descr="Ein Bild, das Kleidung, Schuhwerk, Person, Lächeln enthält.&#10;&#10;KI-generierte Inhalte können fehlerhaft sein.">
            <a:extLst>
              <a:ext uri="{FF2B5EF4-FFF2-40B4-BE49-F238E27FC236}">
                <a16:creationId xmlns:a16="http://schemas.microsoft.com/office/drawing/2014/main" id="{854EB0FA-E0B0-49C0-CB40-353245F546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535" y="8168768"/>
            <a:ext cx="9144000" cy="6858000"/>
          </a:xfrm>
          <a:prstGeom prst="rect">
            <a:avLst/>
          </a:prstGeom>
        </p:spPr>
      </p:pic>
      <p:pic>
        <p:nvPicPr>
          <p:cNvPr id="21" name="Grafik 20" descr="Ein Bild, das Im Haus, körperliche Fitness, Halle, Sporthalle enthält.&#10;&#10;KI-generierte Inhalte können fehlerhaft sein.">
            <a:extLst>
              <a:ext uri="{FF2B5EF4-FFF2-40B4-BE49-F238E27FC236}">
                <a16:creationId xmlns:a16="http://schemas.microsoft.com/office/drawing/2014/main" id="{7B89BBDC-690F-38C3-92AF-C610D7FB76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56940" y="-2975125"/>
            <a:ext cx="5143500" cy="6858000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D6F2AEA8-49E7-A23D-E86E-E25DE727ECD0}"/>
              </a:ext>
            </a:extLst>
          </p:cNvPr>
          <p:cNvSpPr txBox="1"/>
          <p:nvPr/>
        </p:nvSpPr>
        <p:spPr>
          <a:xfrm>
            <a:off x="-193045" y="7002047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Daniela Sperling     Verena Sperr     Bettina </a:t>
            </a:r>
            <a:r>
              <a:rPr lang="de-DE" sz="2800" dirty="0" err="1">
                <a:solidFill>
                  <a:schemeClr val="bg1"/>
                </a:solidFill>
              </a:rPr>
              <a:t>Gensberger</a:t>
            </a:r>
            <a:r>
              <a:rPr lang="de-DE" sz="2800" dirty="0">
                <a:solidFill>
                  <a:schemeClr val="bg1"/>
                </a:solidFill>
              </a:rPr>
              <a:t>     Thy Meier</a:t>
            </a:r>
          </a:p>
        </p:txBody>
      </p:sp>
    </p:spTree>
    <p:extLst>
      <p:ext uri="{BB962C8B-B14F-4D97-AF65-F5344CB8AC3E}">
        <p14:creationId xmlns:p14="http://schemas.microsoft.com/office/powerpoint/2010/main" val="34288044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90642-D3D4-F0CF-7CD1-E5BADE8A8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8DC10D-8692-E81D-D887-2E41256F8A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Fitness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8BBB978C-0669-BCB8-2710-F3722923A6EE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FDB97889-CDF2-E152-5A90-E8CE1256FD6D}"/>
              </a:ext>
            </a:extLst>
          </p:cNvPr>
          <p:cNvSpPr txBox="1">
            <a:spLocks/>
          </p:cNvSpPr>
          <p:nvPr/>
        </p:nvSpPr>
        <p:spPr>
          <a:xfrm>
            <a:off x="3261123" y="1253918"/>
            <a:ext cx="5669751" cy="3707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</a:rPr>
              <a:t>Rückblick Geräteturnen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54697E5-D012-A789-F8A3-04A33AE71135}"/>
              </a:ext>
            </a:extLst>
          </p:cNvPr>
          <p:cNvSpPr txBox="1"/>
          <p:nvPr/>
        </p:nvSpPr>
        <p:spPr>
          <a:xfrm>
            <a:off x="5938" y="157176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Zwei Wettkämpfe 2025 in Reichertshausen und Niederscheyern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F2A224E-EC6D-E8DD-B8E3-E9E4A333F458}"/>
              </a:ext>
            </a:extLst>
          </p:cNvPr>
          <p:cNvSpPr txBox="1"/>
          <p:nvPr/>
        </p:nvSpPr>
        <p:spPr>
          <a:xfrm>
            <a:off x="-10911887" y="8460805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Kampfrichterschulung in </a:t>
            </a:r>
            <a:r>
              <a:rPr lang="de-DE" sz="2800" dirty="0" err="1">
                <a:solidFill>
                  <a:schemeClr val="bg1"/>
                </a:solidFill>
              </a:rPr>
              <a:t>Böhmfeld</a:t>
            </a:r>
            <a:r>
              <a:rPr lang="de-DE" sz="2800" dirty="0">
                <a:solidFill>
                  <a:schemeClr val="bg1"/>
                </a:solidFill>
              </a:rPr>
              <a:t> für vier Übungsleiterinnen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9DAD851-698F-CAB4-B92E-4224F9287ED0}"/>
              </a:ext>
            </a:extLst>
          </p:cNvPr>
          <p:cNvSpPr txBox="1"/>
          <p:nvPr/>
        </p:nvSpPr>
        <p:spPr>
          <a:xfrm>
            <a:off x="-10911887" y="9924617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Bild Übungsleiter</a:t>
            </a:r>
          </a:p>
        </p:txBody>
      </p:sp>
      <p:pic>
        <p:nvPicPr>
          <p:cNvPr id="5" name="Grafik 4" descr="Ein Bild, das Im Haus, körperliche Fitness, Halle, Sporthalle enthält.&#10;&#10;KI-generierte Inhalte können fehlerhaft sein.">
            <a:extLst>
              <a:ext uri="{FF2B5EF4-FFF2-40B4-BE49-F238E27FC236}">
                <a16:creationId xmlns:a16="http://schemas.microsoft.com/office/drawing/2014/main" id="{11DD2769-B21E-8F24-AB09-4A9C5FF756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149" y="2093995"/>
            <a:ext cx="3573004" cy="4764005"/>
          </a:xfrm>
          <a:prstGeom prst="rect">
            <a:avLst/>
          </a:prstGeom>
        </p:spPr>
      </p:pic>
      <p:pic>
        <p:nvPicPr>
          <p:cNvPr id="10" name="Grafik 9" descr="Ein Bild, das körperliche Fitness, Person, Kleidung, Balance enthält.&#10;&#10;KI-generierte Inhalte können fehlerhaft sein.">
            <a:extLst>
              <a:ext uri="{FF2B5EF4-FFF2-40B4-BE49-F238E27FC236}">
                <a16:creationId xmlns:a16="http://schemas.microsoft.com/office/drawing/2014/main" id="{38D2A6C9-570D-5B34-9A03-B45BF4AE52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096" y="2093989"/>
            <a:ext cx="3573005" cy="4764007"/>
          </a:xfrm>
          <a:prstGeom prst="rect">
            <a:avLst/>
          </a:prstGeom>
        </p:spPr>
      </p:pic>
      <p:pic>
        <p:nvPicPr>
          <p:cNvPr id="12" name="Grafik 11" descr="Ein Bild, das Kleidung, Person, Schuhwerk, körperliche Fitness enthält.&#10;&#10;KI-generierte Inhalte können fehlerhaft sein.">
            <a:extLst>
              <a:ext uri="{FF2B5EF4-FFF2-40B4-BE49-F238E27FC236}">
                <a16:creationId xmlns:a16="http://schemas.microsoft.com/office/drawing/2014/main" id="{8EBE3E9B-CF4B-7467-D870-59BAD4648A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4" y="2093989"/>
            <a:ext cx="3573005" cy="4764007"/>
          </a:xfrm>
          <a:prstGeom prst="rect">
            <a:avLst/>
          </a:prstGeom>
        </p:spPr>
      </p:pic>
      <p:pic>
        <p:nvPicPr>
          <p:cNvPr id="15" name="Grafik 14" descr="Ein Bild, das Sport, körperliche Fitness, Person, Wettbewerb enthält.&#10;&#10;KI-generierte Inhalte können fehlerhaft sein.">
            <a:extLst>
              <a:ext uri="{FF2B5EF4-FFF2-40B4-BE49-F238E27FC236}">
                <a16:creationId xmlns:a16="http://schemas.microsoft.com/office/drawing/2014/main" id="{0B14B73D-F08B-3E5A-1305-D6AF57B666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6108" y="-1595630"/>
            <a:ext cx="5143500" cy="6858000"/>
          </a:xfrm>
          <a:prstGeom prst="rect">
            <a:avLst/>
          </a:prstGeom>
        </p:spPr>
      </p:pic>
      <p:pic>
        <p:nvPicPr>
          <p:cNvPr id="17" name="Grafik 16" descr="Ein Bild, das Person, Turnen, körperliche Fitness, Sport enthält.&#10;&#10;KI-generierte Inhalte können fehlerhaft sein.">
            <a:extLst>
              <a:ext uri="{FF2B5EF4-FFF2-40B4-BE49-F238E27FC236}">
                <a16:creationId xmlns:a16="http://schemas.microsoft.com/office/drawing/2014/main" id="{5B6EA723-0EFB-CC8B-464A-BBB9D7DE93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3126" y="8460805"/>
            <a:ext cx="9144000" cy="6858000"/>
          </a:xfrm>
          <a:prstGeom prst="rect">
            <a:avLst/>
          </a:prstGeom>
        </p:spPr>
      </p:pic>
      <p:pic>
        <p:nvPicPr>
          <p:cNvPr id="19" name="Grafik 18" descr="Ein Bild, das Kleidung, Schuhwerk, Person, Lächeln enthält.&#10;&#10;KI-generierte Inhalte können fehlerhaft sein.">
            <a:extLst>
              <a:ext uri="{FF2B5EF4-FFF2-40B4-BE49-F238E27FC236}">
                <a16:creationId xmlns:a16="http://schemas.microsoft.com/office/drawing/2014/main" id="{EC204B09-13D1-B808-731D-8070BCF69F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8153" y="8984025"/>
            <a:ext cx="9144000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B1CF4157-579B-7113-DF25-109EF4D41E76}"/>
              </a:ext>
            </a:extLst>
          </p:cNvPr>
          <p:cNvSpPr txBox="1"/>
          <p:nvPr/>
        </p:nvSpPr>
        <p:spPr>
          <a:xfrm>
            <a:off x="193044" y="7520213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Daniela Sperling     Verena Sperr     Bettina </a:t>
            </a:r>
            <a:r>
              <a:rPr lang="de-DE" sz="2800" dirty="0" err="1">
                <a:solidFill>
                  <a:schemeClr val="bg1"/>
                </a:solidFill>
              </a:rPr>
              <a:t>Gensberger</a:t>
            </a:r>
            <a:r>
              <a:rPr lang="de-DE" sz="2800" dirty="0">
                <a:solidFill>
                  <a:schemeClr val="bg1"/>
                </a:solidFill>
              </a:rPr>
              <a:t>     Thy Meier</a:t>
            </a:r>
          </a:p>
        </p:txBody>
      </p:sp>
    </p:spTree>
    <p:extLst>
      <p:ext uri="{BB962C8B-B14F-4D97-AF65-F5344CB8AC3E}">
        <p14:creationId xmlns:p14="http://schemas.microsoft.com/office/powerpoint/2010/main" val="17878425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3683F-C750-2532-E02C-E2C579E63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B4ACCC-2D75-0DA0-7DAA-CD756EB91A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Fitness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8E6EBA05-15F3-3AEE-C26D-A94315D5071C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307E3403-DA18-7D52-ABEB-37613C4947DE}"/>
              </a:ext>
            </a:extLst>
          </p:cNvPr>
          <p:cNvSpPr txBox="1">
            <a:spLocks/>
          </p:cNvSpPr>
          <p:nvPr/>
        </p:nvSpPr>
        <p:spPr>
          <a:xfrm>
            <a:off x="3261123" y="1253918"/>
            <a:ext cx="5669751" cy="3707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</a:rPr>
              <a:t>Rückblick Geräteturnen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CE6F32A-936D-05F3-2E8B-CC2EEE7B2A26}"/>
              </a:ext>
            </a:extLst>
          </p:cNvPr>
          <p:cNvSpPr txBox="1"/>
          <p:nvPr/>
        </p:nvSpPr>
        <p:spPr>
          <a:xfrm>
            <a:off x="5938" y="157176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Zwei Wettkämpfe 2025 in Reichertshausen und Niederscheyern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3F2C4D9-6F0B-BA2F-16B1-FB5504C0A73D}"/>
              </a:ext>
            </a:extLst>
          </p:cNvPr>
          <p:cNvSpPr txBox="1"/>
          <p:nvPr/>
        </p:nvSpPr>
        <p:spPr>
          <a:xfrm>
            <a:off x="-10911887" y="8460805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Kampfrichterschulung in </a:t>
            </a:r>
            <a:r>
              <a:rPr lang="de-DE" sz="2800" dirty="0" err="1">
                <a:solidFill>
                  <a:schemeClr val="bg1"/>
                </a:solidFill>
              </a:rPr>
              <a:t>Böhmfeld</a:t>
            </a:r>
            <a:r>
              <a:rPr lang="de-DE" sz="2800" dirty="0">
                <a:solidFill>
                  <a:schemeClr val="bg1"/>
                </a:solidFill>
              </a:rPr>
              <a:t> für vier Übungsleiterinnen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0DC93C7-CB6E-6AB3-4BB3-482332F570DD}"/>
              </a:ext>
            </a:extLst>
          </p:cNvPr>
          <p:cNvSpPr txBox="1"/>
          <p:nvPr/>
        </p:nvSpPr>
        <p:spPr>
          <a:xfrm>
            <a:off x="-10911887" y="9924617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Bild Übungsleiter</a:t>
            </a:r>
          </a:p>
        </p:txBody>
      </p:sp>
      <p:pic>
        <p:nvPicPr>
          <p:cNvPr id="5" name="Grafik 4" descr="Ein Bild, das Im Haus, körperliche Fitness, Halle, Sporthalle enthält.&#10;&#10;KI-generierte Inhalte können fehlerhaft sein.">
            <a:extLst>
              <a:ext uri="{FF2B5EF4-FFF2-40B4-BE49-F238E27FC236}">
                <a16:creationId xmlns:a16="http://schemas.microsoft.com/office/drawing/2014/main" id="{C765AE22-1E5C-F36D-2177-93FEC2A7B4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27904" y="-3400931"/>
            <a:ext cx="3573004" cy="4764005"/>
          </a:xfrm>
          <a:prstGeom prst="rect">
            <a:avLst/>
          </a:prstGeom>
        </p:spPr>
      </p:pic>
      <p:pic>
        <p:nvPicPr>
          <p:cNvPr id="10" name="Grafik 9" descr="Ein Bild, das körperliche Fitness, Person, Kleidung, Balance enthält.&#10;&#10;KI-generierte Inhalte können fehlerhaft sein.">
            <a:extLst>
              <a:ext uri="{FF2B5EF4-FFF2-40B4-BE49-F238E27FC236}">
                <a16:creationId xmlns:a16="http://schemas.microsoft.com/office/drawing/2014/main" id="{13FAA0DB-5122-D034-79CC-E1A1D1F87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88892" y="-8635234"/>
            <a:ext cx="3573005" cy="4764007"/>
          </a:xfrm>
          <a:prstGeom prst="rect">
            <a:avLst/>
          </a:prstGeom>
        </p:spPr>
      </p:pic>
      <p:pic>
        <p:nvPicPr>
          <p:cNvPr id="12" name="Grafik 11" descr="Ein Bild, das Kleidung, Person, Schuhwerk, körperliche Fitness enthält.&#10;&#10;KI-generierte Inhalte können fehlerhaft sein.">
            <a:extLst>
              <a:ext uri="{FF2B5EF4-FFF2-40B4-BE49-F238E27FC236}">
                <a16:creationId xmlns:a16="http://schemas.microsoft.com/office/drawing/2014/main" id="{C48D705E-AD8E-B6BD-46D3-C292FAB5FB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27904" y="1833370"/>
            <a:ext cx="3573005" cy="4764007"/>
          </a:xfrm>
          <a:prstGeom prst="rect">
            <a:avLst/>
          </a:prstGeom>
        </p:spPr>
      </p:pic>
      <p:pic>
        <p:nvPicPr>
          <p:cNvPr id="15" name="Grafik 14" descr="Ein Bild, das Sport, körperliche Fitness, Person, Wettbewerb enthält.&#10;&#10;KI-generierte Inhalte können fehlerhaft sein.">
            <a:extLst>
              <a:ext uri="{FF2B5EF4-FFF2-40B4-BE49-F238E27FC236}">
                <a16:creationId xmlns:a16="http://schemas.microsoft.com/office/drawing/2014/main" id="{FFB4E9FB-8FF3-8F45-3727-C80479596D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595" y="2407482"/>
            <a:ext cx="3407405" cy="4543207"/>
          </a:xfrm>
          <a:prstGeom prst="rect">
            <a:avLst/>
          </a:prstGeom>
        </p:spPr>
      </p:pic>
      <p:pic>
        <p:nvPicPr>
          <p:cNvPr id="17" name="Grafik 16" descr="Ein Bild, das Person, Turnen, körperliche Fitness, Sport enthält.&#10;&#10;KI-generierte Inhalte können fehlerhaft sein.">
            <a:extLst>
              <a:ext uri="{FF2B5EF4-FFF2-40B4-BE49-F238E27FC236}">
                <a16:creationId xmlns:a16="http://schemas.microsoft.com/office/drawing/2014/main" id="{F0049A62-D714-3E1D-1800-6ADF0022A4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21" r="16897" b="7629"/>
          <a:stretch>
            <a:fillRect/>
          </a:stretch>
        </p:blipFill>
        <p:spPr>
          <a:xfrm>
            <a:off x="0" y="2407482"/>
            <a:ext cx="4329704" cy="4471352"/>
          </a:xfrm>
          <a:prstGeom prst="rect">
            <a:avLst/>
          </a:prstGeom>
        </p:spPr>
      </p:pic>
      <p:pic>
        <p:nvPicPr>
          <p:cNvPr id="19" name="Grafik 18" descr="Ein Bild, das Kleidung, Schuhwerk, Person, Lächeln enthält.&#10;&#10;KI-generierte Inhalte können fehlerhaft sein.">
            <a:extLst>
              <a:ext uri="{FF2B5EF4-FFF2-40B4-BE49-F238E27FC236}">
                <a16:creationId xmlns:a16="http://schemas.microsoft.com/office/drawing/2014/main" id="{80CE0F85-6367-23F3-2D71-D10079593A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9" r="16108"/>
          <a:stretch>
            <a:fillRect/>
          </a:stretch>
        </p:blipFill>
        <p:spPr>
          <a:xfrm>
            <a:off x="4329704" y="2407482"/>
            <a:ext cx="4505065" cy="4522373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306740C9-47C3-C759-813F-D2167DC123BB}"/>
              </a:ext>
            </a:extLst>
          </p:cNvPr>
          <p:cNvSpPr txBox="1"/>
          <p:nvPr/>
        </p:nvSpPr>
        <p:spPr>
          <a:xfrm>
            <a:off x="-193045" y="7028386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Daniela Sperling     Verena Sperr     Bettina </a:t>
            </a:r>
            <a:r>
              <a:rPr lang="de-DE" sz="2800" dirty="0" err="1">
                <a:solidFill>
                  <a:schemeClr val="bg1"/>
                </a:solidFill>
              </a:rPr>
              <a:t>Gensberger</a:t>
            </a:r>
            <a:r>
              <a:rPr lang="de-DE" sz="2800" dirty="0">
                <a:solidFill>
                  <a:schemeClr val="bg1"/>
                </a:solidFill>
              </a:rPr>
              <a:t>     Thy Meier</a:t>
            </a:r>
          </a:p>
        </p:txBody>
      </p:sp>
    </p:spTree>
    <p:extLst>
      <p:ext uri="{BB962C8B-B14F-4D97-AF65-F5344CB8AC3E}">
        <p14:creationId xmlns:p14="http://schemas.microsoft.com/office/powerpoint/2010/main" val="6431702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21F3D-F3AE-1D21-3617-28FAC7A5A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8F3237-F9A1-E1F8-E45A-AABBBFA5DE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Fitness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1EA3C54F-9E54-C2B7-A728-0358D7DAA660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0A500C9B-3776-DB49-A3D0-D260D0D872A5}"/>
              </a:ext>
            </a:extLst>
          </p:cNvPr>
          <p:cNvSpPr txBox="1">
            <a:spLocks/>
          </p:cNvSpPr>
          <p:nvPr/>
        </p:nvSpPr>
        <p:spPr>
          <a:xfrm>
            <a:off x="3261123" y="1253918"/>
            <a:ext cx="5669751" cy="3707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</a:rPr>
              <a:t>Rückblick Geräteturnen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985236C-FFC1-E71C-1D9B-5F0EA57794A9}"/>
              </a:ext>
            </a:extLst>
          </p:cNvPr>
          <p:cNvSpPr txBox="1"/>
          <p:nvPr/>
        </p:nvSpPr>
        <p:spPr>
          <a:xfrm>
            <a:off x="0" y="157176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Zwei Wettkämpfe 2025 in Reichertshausen und Niederscheyern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43D1638-D966-F651-923C-30695B81895F}"/>
              </a:ext>
            </a:extLst>
          </p:cNvPr>
          <p:cNvSpPr txBox="1"/>
          <p:nvPr/>
        </p:nvSpPr>
        <p:spPr>
          <a:xfrm>
            <a:off x="0" y="2114003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Kampfrichterschulung in </a:t>
            </a:r>
            <a:r>
              <a:rPr lang="de-DE" sz="2800" dirty="0" err="1">
                <a:solidFill>
                  <a:schemeClr val="bg1"/>
                </a:solidFill>
              </a:rPr>
              <a:t>Böhmfeld</a:t>
            </a:r>
            <a:r>
              <a:rPr lang="de-DE" sz="2800" dirty="0">
                <a:solidFill>
                  <a:schemeClr val="bg1"/>
                </a:solidFill>
              </a:rPr>
              <a:t> für vier Übungsleiterinnen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D28D344-092F-7414-DEFF-0945E38FC6E2}"/>
              </a:ext>
            </a:extLst>
          </p:cNvPr>
          <p:cNvSpPr txBox="1"/>
          <p:nvPr/>
        </p:nvSpPr>
        <p:spPr>
          <a:xfrm>
            <a:off x="-3863387" y="8362517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Bild Übungsleiter</a:t>
            </a:r>
          </a:p>
        </p:txBody>
      </p:sp>
      <p:pic>
        <p:nvPicPr>
          <p:cNvPr id="5" name="Grafik 4" descr="Ein Bild, das Im Haus, körperliche Fitness, Halle, Sporthalle enthält.&#10;&#10;KI-generierte Inhalte können fehlerhaft sein.">
            <a:extLst>
              <a:ext uri="{FF2B5EF4-FFF2-40B4-BE49-F238E27FC236}">
                <a16:creationId xmlns:a16="http://schemas.microsoft.com/office/drawing/2014/main" id="{A45E6933-D6D7-7BBE-F919-9CEB4C78EB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27904" y="-3400931"/>
            <a:ext cx="3573004" cy="4764005"/>
          </a:xfrm>
          <a:prstGeom prst="rect">
            <a:avLst/>
          </a:prstGeom>
        </p:spPr>
      </p:pic>
      <p:pic>
        <p:nvPicPr>
          <p:cNvPr id="10" name="Grafik 9" descr="Ein Bild, das körperliche Fitness, Person, Kleidung, Balance enthält.&#10;&#10;KI-generierte Inhalte können fehlerhaft sein.">
            <a:extLst>
              <a:ext uri="{FF2B5EF4-FFF2-40B4-BE49-F238E27FC236}">
                <a16:creationId xmlns:a16="http://schemas.microsoft.com/office/drawing/2014/main" id="{D8D2F968-6CFA-F251-D850-05E79CAA33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88892" y="-8635234"/>
            <a:ext cx="3573005" cy="4764007"/>
          </a:xfrm>
          <a:prstGeom prst="rect">
            <a:avLst/>
          </a:prstGeom>
        </p:spPr>
      </p:pic>
      <p:pic>
        <p:nvPicPr>
          <p:cNvPr id="12" name="Grafik 11" descr="Ein Bild, das Kleidung, Person, Schuhwerk, körperliche Fitness enthält.&#10;&#10;KI-generierte Inhalte können fehlerhaft sein.">
            <a:extLst>
              <a:ext uri="{FF2B5EF4-FFF2-40B4-BE49-F238E27FC236}">
                <a16:creationId xmlns:a16="http://schemas.microsoft.com/office/drawing/2014/main" id="{5B45206E-220F-521A-B7D8-64ED4F5DA9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27904" y="1833370"/>
            <a:ext cx="3573005" cy="4764007"/>
          </a:xfrm>
          <a:prstGeom prst="rect">
            <a:avLst/>
          </a:prstGeom>
        </p:spPr>
      </p:pic>
      <p:pic>
        <p:nvPicPr>
          <p:cNvPr id="15" name="Grafik 14" descr="Ein Bild, das Sport, körperliche Fitness, Person, Wettbewerb enthält.&#10;&#10;KI-generierte Inhalte können fehlerhaft sein.">
            <a:extLst>
              <a:ext uri="{FF2B5EF4-FFF2-40B4-BE49-F238E27FC236}">
                <a16:creationId xmlns:a16="http://schemas.microsoft.com/office/drawing/2014/main" id="{F9544C52-18BC-B615-0714-FB823CD39A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9945" y="2440540"/>
            <a:ext cx="3407405" cy="4543207"/>
          </a:xfrm>
          <a:prstGeom prst="rect">
            <a:avLst/>
          </a:prstGeom>
        </p:spPr>
      </p:pic>
      <p:pic>
        <p:nvPicPr>
          <p:cNvPr id="17" name="Grafik 16" descr="Ein Bild, das Person, Turnen, körperliche Fitness, Sport enthält.&#10;&#10;KI-generierte Inhalte können fehlerhaft sein.">
            <a:extLst>
              <a:ext uri="{FF2B5EF4-FFF2-40B4-BE49-F238E27FC236}">
                <a16:creationId xmlns:a16="http://schemas.microsoft.com/office/drawing/2014/main" id="{1A4E4427-DCEC-91FF-2F41-368DFA16C4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21" r="16897" b="7629"/>
          <a:stretch>
            <a:fillRect/>
          </a:stretch>
        </p:blipFill>
        <p:spPr>
          <a:xfrm>
            <a:off x="13489945" y="7322382"/>
            <a:ext cx="4329704" cy="4471352"/>
          </a:xfrm>
          <a:prstGeom prst="rect">
            <a:avLst/>
          </a:prstGeom>
        </p:spPr>
      </p:pic>
      <p:pic>
        <p:nvPicPr>
          <p:cNvPr id="19" name="Grafik 18" descr="Ein Bild, das Kleidung, Schuhwerk, Person, Lächeln enthält.&#10;&#10;KI-generierte Inhalte können fehlerhaft sein.">
            <a:extLst>
              <a:ext uri="{FF2B5EF4-FFF2-40B4-BE49-F238E27FC236}">
                <a16:creationId xmlns:a16="http://schemas.microsoft.com/office/drawing/2014/main" id="{E57BA422-937D-FED6-C360-EB86989B8B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9" r="16108"/>
          <a:stretch>
            <a:fillRect/>
          </a:stretch>
        </p:blipFill>
        <p:spPr>
          <a:xfrm>
            <a:off x="12941114" y="-2689003"/>
            <a:ext cx="4505065" cy="4522373"/>
          </a:xfrm>
          <a:prstGeom prst="rect">
            <a:avLst/>
          </a:prstGeom>
        </p:spPr>
      </p:pic>
      <p:pic>
        <p:nvPicPr>
          <p:cNvPr id="6" name="Grafik 5" descr="Ein Bild, das Kleidung, Person, Schuhwerk, Lächeln enthält.&#10;&#10;KI-generierte Inhalte können fehlerhaft sein.">
            <a:extLst>
              <a:ext uri="{FF2B5EF4-FFF2-40B4-BE49-F238E27FC236}">
                <a16:creationId xmlns:a16="http://schemas.microsoft.com/office/drawing/2014/main" id="{080A0D23-D6F4-A6F4-3517-1FBEC5A166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76" b="3801"/>
          <a:stretch>
            <a:fillRect/>
          </a:stretch>
        </p:blipFill>
        <p:spPr>
          <a:xfrm>
            <a:off x="4392295" y="3225497"/>
            <a:ext cx="3407405" cy="3467559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295AE010-A168-D8FE-823A-2372B501606D}"/>
              </a:ext>
            </a:extLst>
          </p:cNvPr>
          <p:cNvSpPr txBox="1"/>
          <p:nvPr/>
        </p:nvSpPr>
        <p:spPr>
          <a:xfrm>
            <a:off x="-38103" y="2656246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Daniela Sperling     Verena Sperr     Bettina </a:t>
            </a:r>
            <a:r>
              <a:rPr lang="de-DE" sz="2800" dirty="0" err="1">
                <a:solidFill>
                  <a:schemeClr val="bg1"/>
                </a:solidFill>
              </a:rPr>
              <a:t>Gensberger</a:t>
            </a:r>
            <a:r>
              <a:rPr lang="de-DE" sz="2800" dirty="0">
                <a:solidFill>
                  <a:schemeClr val="bg1"/>
                </a:solidFill>
              </a:rPr>
              <a:t>     Thy Meier</a:t>
            </a:r>
          </a:p>
        </p:txBody>
      </p:sp>
    </p:spTree>
    <p:extLst>
      <p:ext uri="{BB962C8B-B14F-4D97-AF65-F5344CB8AC3E}">
        <p14:creationId xmlns:p14="http://schemas.microsoft.com/office/powerpoint/2010/main" val="2607966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484B3-360A-133B-D221-4D48E0E1A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B8E7A6-5273-F803-DA6C-8910967CB6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Fitness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DB238174-041B-5211-FC4C-8AA6A865915A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839DFB1D-7083-5F62-DD79-064DC601CD14}"/>
              </a:ext>
            </a:extLst>
          </p:cNvPr>
          <p:cNvSpPr txBox="1">
            <a:spLocks/>
          </p:cNvSpPr>
          <p:nvPr/>
        </p:nvSpPr>
        <p:spPr>
          <a:xfrm>
            <a:off x="3261123" y="1129057"/>
            <a:ext cx="5669751" cy="3707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</a:rPr>
              <a:t>Rückblick Eltern-Kind-Turnen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EA01CBF-CEE2-E24E-1C8F-77261EE1B6F8}"/>
              </a:ext>
            </a:extLst>
          </p:cNvPr>
          <p:cNvSpPr txBox="1"/>
          <p:nvPr/>
        </p:nvSpPr>
        <p:spPr>
          <a:xfrm>
            <a:off x="0" y="1501397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Faschingsfeier für die Kinder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5E5BC97-1DE5-4F84-0BFC-5C747D1298F0}"/>
              </a:ext>
            </a:extLst>
          </p:cNvPr>
          <p:cNvSpPr txBox="1"/>
          <p:nvPr/>
        </p:nvSpPr>
        <p:spPr>
          <a:xfrm>
            <a:off x="-2349386" y="9832762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Bilder</a:t>
            </a:r>
          </a:p>
          <a:p>
            <a:pPr algn="ctr"/>
            <a:endParaRPr lang="de-DE" sz="2800" dirty="0">
              <a:solidFill>
                <a:schemeClr val="bg1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A3F0AFF-3551-7280-E32E-C4036027F8D6}"/>
              </a:ext>
            </a:extLst>
          </p:cNvPr>
          <p:cNvSpPr txBox="1"/>
          <p:nvPr/>
        </p:nvSpPr>
        <p:spPr>
          <a:xfrm>
            <a:off x="1447800" y="9207052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Besuch vom Nikolaus</a:t>
            </a:r>
          </a:p>
        </p:txBody>
      </p:sp>
      <p:pic>
        <p:nvPicPr>
          <p:cNvPr id="6" name="Grafik 5" descr="Ein Bild, das Szene, Kleidung, Menschen, Person enthält.&#10;&#10;KI-generierte Inhalte können fehlerhaft sein.">
            <a:extLst>
              <a:ext uri="{FF2B5EF4-FFF2-40B4-BE49-F238E27FC236}">
                <a16:creationId xmlns:a16="http://schemas.microsoft.com/office/drawing/2014/main" id="{E5875F7C-D215-FA4F-9F1A-46650D929A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449" y="2030707"/>
            <a:ext cx="3261124" cy="2445843"/>
          </a:xfrm>
          <a:prstGeom prst="rect">
            <a:avLst/>
          </a:prstGeom>
        </p:spPr>
      </p:pic>
      <p:pic>
        <p:nvPicPr>
          <p:cNvPr id="15" name="Grafik 14" descr="Ein Bild, das Kleidung, Schuhwerk, Person, Mädchen enthält.&#10;&#10;KI-generierte Inhalte können fehlerhaft sein.">
            <a:extLst>
              <a:ext uri="{FF2B5EF4-FFF2-40B4-BE49-F238E27FC236}">
                <a16:creationId xmlns:a16="http://schemas.microsoft.com/office/drawing/2014/main" id="{A35CAF66-FE4E-0C4B-8361-2E0A107F2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124" y="2014822"/>
            <a:ext cx="3264324" cy="2448243"/>
          </a:xfrm>
          <a:prstGeom prst="rect">
            <a:avLst/>
          </a:prstGeom>
        </p:spPr>
      </p:pic>
      <p:pic>
        <p:nvPicPr>
          <p:cNvPr id="17" name="Grafik 16" descr="Ein Bild, das Kleidung, Szene, Person, Schuhwerk enthält.&#10;&#10;KI-generierte Inhalte können fehlerhaft sein.">
            <a:extLst>
              <a:ext uri="{FF2B5EF4-FFF2-40B4-BE49-F238E27FC236}">
                <a16:creationId xmlns:a16="http://schemas.microsoft.com/office/drawing/2014/main" id="{6F784A8F-BF9E-2E56-750A-6327B61994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123" y="4380923"/>
            <a:ext cx="3261124" cy="2445843"/>
          </a:xfrm>
          <a:prstGeom prst="rect">
            <a:avLst/>
          </a:prstGeom>
        </p:spPr>
      </p:pic>
      <p:pic>
        <p:nvPicPr>
          <p:cNvPr id="19" name="Grafik 18" descr="Ein Bild, das Kleidung, Schuhwerk, Person, Tanz enthält.&#10;&#10;KI-generierte Inhalte können fehlerhaft sein.">
            <a:extLst>
              <a:ext uri="{FF2B5EF4-FFF2-40B4-BE49-F238E27FC236}">
                <a16:creationId xmlns:a16="http://schemas.microsoft.com/office/drawing/2014/main" id="{07234B24-2918-EBEC-0877-F79E584290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80924"/>
            <a:ext cx="3261124" cy="2445843"/>
          </a:xfrm>
          <a:prstGeom prst="rect">
            <a:avLst/>
          </a:prstGeom>
        </p:spPr>
      </p:pic>
      <p:pic>
        <p:nvPicPr>
          <p:cNvPr id="21" name="Grafik 20" descr="Ein Bild, das Kleidung, Person, Schuhwerk, Menschen enthält.&#10;&#10;KI-generierte Inhalte können fehlerhaft sein.">
            <a:extLst>
              <a:ext uri="{FF2B5EF4-FFF2-40B4-BE49-F238E27FC236}">
                <a16:creationId xmlns:a16="http://schemas.microsoft.com/office/drawing/2014/main" id="{CB61C2F1-C830-C250-2D85-FFB8D0B492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16396"/>
            <a:ext cx="3264324" cy="2448243"/>
          </a:xfrm>
          <a:prstGeom prst="rect">
            <a:avLst/>
          </a:prstGeom>
        </p:spPr>
      </p:pic>
      <p:pic>
        <p:nvPicPr>
          <p:cNvPr id="23" name="Grafik 22" descr="Ein Bild, das Im Haus, Spielzeug enthält.&#10;&#10;KI-generierte Inhalte können fehlerhaft sein.">
            <a:extLst>
              <a:ext uri="{FF2B5EF4-FFF2-40B4-BE49-F238E27FC236}">
                <a16:creationId xmlns:a16="http://schemas.microsoft.com/office/drawing/2014/main" id="{9E5962D8-9C85-028F-3873-A6FAAB5B57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247" y="4463065"/>
            <a:ext cx="3267528" cy="2350216"/>
          </a:xfrm>
          <a:prstGeom prst="rect">
            <a:avLst/>
          </a:prstGeom>
        </p:spPr>
      </p:pic>
      <p:pic>
        <p:nvPicPr>
          <p:cNvPr id="25" name="Grafik 24" descr="Ein Bild, das Schuhwerk, Tanz, Sport, Kleidung enthält.&#10;&#10;KI-generierte Inhalte können fehlerhaft sein.">
            <a:extLst>
              <a:ext uri="{FF2B5EF4-FFF2-40B4-BE49-F238E27FC236}">
                <a16:creationId xmlns:a16="http://schemas.microsoft.com/office/drawing/2014/main" id="{C96B1307-9319-DBCE-C308-29DAABFB56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169" y="2014821"/>
            <a:ext cx="2411831" cy="4798459"/>
          </a:xfrm>
          <a:prstGeom prst="rect">
            <a:avLst/>
          </a:prstGeom>
        </p:spPr>
      </p:pic>
      <p:pic>
        <p:nvPicPr>
          <p:cNvPr id="27" name="Grafik 26" descr="Ein Bild, das Schuhwerk, Kleidung, Person, Gebäude enthält.&#10;&#10;KI-generierte Inhalte können fehlerhaft sein.">
            <a:extLst>
              <a:ext uri="{FF2B5EF4-FFF2-40B4-BE49-F238E27FC236}">
                <a16:creationId xmlns:a16="http://schemas.microsoft.com/office/drawing/2014/main" id="{6DEE19CE-C7A2-44A5-0BBC-5B5963E5995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8000" y="4629000"/>
            <a:ext cx="9144000" cy="6858000"/>
          </a:xfrm>
          <a:prstGeom prst="rect">
            <a:avLst/>
          </a:prstGeom>
        </p:spPr>
      </p:pic>
      <p:pic>
        <p:nvPicPr>
          <p:cNvPr id="29" name="Grafik 28" descr="Ein Bild, das Kleidung, Mädchen, Person, Schuhwerk enthält.&#10;&#10;KI-generierte Inhalte können fehlerhaft sein.">
            <a:extLst>
              <a:ext uri="{FF2B5EF4-FFF2-40B4-BE49-F238E27FC236}">
                <a16:creationId xmlns:a16="http://schemas.microsoft.com/office/drawing/2014/main" id="{345EECBC-1349-9ABF-AF82-505DD787AE8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8250" y="-3543215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0696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A05D3-8143-3303-3711-BBD50FA45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2106BC38-2544-C62C-03E0-FFEF2411FF20}"/>
              </a:ext>
            </a:extLst>
          </p:cNvPr>
          <p:cNvSpPr/>
          <p:nvPr/>
        </p:nvSpPr>
        <p:spPr>
          <a:xfrm>
            <a:off x="-345407" y="-64914"/>
            <a:ext cx="125374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000" cap="none" spc="50" dirty="0">
                <a:ln w="952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/>
                <a:latin typeface="Aptos Black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Agenda</a:t>
            </a:r>
            <a:r>
              <a:rPr lang="de-DE" sz="100" b="1" u="sng" cap="none" spc="50" dirty="0">
                <a:ln w="9525" cmpd="sng">
                  <a:solidFill>
                    <a:srgbClr val="80849D">
                      <a:alpha val="0"/>
                    </a:srgb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rgbClr val="526486"/>
                  </a:outerShdw>
                </a:effectLst>
                <a:latin typeface="Aptos Black" panose="020B0004020202020204" pitchFamily="34" charset="0"/>
              </a:rPr>
              <a:t>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A45AA9E-675E-3D04-C189-00378C041577}"/>
              </a:ext>
            </a:extLst>
          </p:cNvPr>
          <p:cNvSpPr txBox="1"/>
          <p:nvPr/>
        </p:nvSpPr>
        <p:spPr>
          <a:xfrm>
            <a:off x="-8638198" y="3196166"/>
            <a:ext cx="923337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5. </a:t>
            </a:r>
            <a:r>
              <a:rPr lang="de-DE" sz="3600" dirty="0">
                <a:solidFill>
                  <a:schemeClr val="bg1"/>
                </a:solidFill>
              </a:rPr>
              <a:t>Berichte der Abteilungsleiter </a:t>
            </a:r>
          </a:p>
          <a:p>
            <a:r>
              <a:rPr lang="de-DE" sz="3600" dirty="0">
                <a:solidFill>
                  <a:schemeClr val="bg1"/>
                </a:solidFill>
              </a:rPr>
              <a:t>      </a:t>
            </a:r>
            <a:r>
              <a:rPr lang="de-DE" sz="2800" dirty="0">
                <a:solidFill>
                  <a:schemeClr val="bg1"/>
                </a:solidFill>
              </a:rPr>
              <a:t>Fitness – Fußball – Karate – Ski – Tennis – Volleyball </a:t>
            </a:r>
          </a:p>
          <a:p>
            <a:endParaRPr lang="de-DE" sz="2800" dirty="0">
              <a:solidFill>
                <a:schemeClr val="bg1"/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89AAD55-6037-B619-7AD3-CEE82855BFC9}"/>
              </a:ext>
            </a:extLst>
          </p:cNvPr>
          <p:cNvSpPr txBox="1"/>
          <p:nvPr/>
        </p:nvSpPr>
        <p:spPr>
          <a:xfrm>
            <a:off x="1080000" y="607518"/>
            <a:ext cx="4633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1. Begrüßung 1. Vorsitzender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0E1DDE9-D2A3-F323-4D93-305C25D30B69}"/>
              </a:ext>
            </a:extLst>
          </p:cNvPr>
          <p:cNvSpPr txBox="1"/>
          <p:nvPr/>
        </p:nvSpPr>
        <p:spPr>
          <a:xfrm>
            <a:off x="1800000" y="1747954"/>
            <a:ext cx="4893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3.  Bericht des 1. Vorsitzenden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D86D6D6-C714-0034-A9F1-A30E9D8D66F0}"/>
              </a:ext>
            </a:extLst>
          </p:cNvPr>
          <p:cNvSpPr txBox="1"/>
          <p:nvPr/>
        </p:nvSpPr>
        <p:spPr>
          <a:xfrm>
            <a:off x="-6513969" y="2318172"/>
            <a:ext cx="48938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4"/>
            </a:pPr>
            <a:r>
              <a:rPr lang="de-DE" sz="2800" dirty="0">
                <a:solidFill>
                  <a:schemeClr val="bg1"/>
                </a:solidFill>
              </a:rPr>
              <a:t>Bericht des Hauptkassiers </a:t>
            </a:r>
          </a:p>
          <a:p>
            <a:r>
              <a:rPr lang="de-DE" sz="2000" dirty="0">
                <a:solidFill>
                  <a:schemeClr val="bg1"/>
                </a:solidFill>
              </a:rPr>
              <a:t>         – mit Entlastung der Vorstandschaft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72617B6-39D4-D72F-07E6-FF57B06D9C08}"/>
              </a:ext>
            </a:extLst>
          </p:cNvPr>
          <p:cNvSpPr txBox="1"/>
          <p:nvPr/>
        </p:nvSpPr>
        <p:spPr>
          <a:xfrm>
            <a:off x="-6513969" y="4197272"/>
            <a:ext cx="6204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6"/>
            </a:pPr>
            <a:r>
              <a:rPr lang="de-DE" sz="2800" dirty="0">
                <a:solidFill>
                  <a:schemeClr val="bg1"/>
                </a:solidFill>
              </a:rPr>
              <a:t>Ehrungen</a:t>
            </a:r>
            <a:endParaRPr lang="de-DE" sz="2000" dirty="0">
              <a:solidFill>
                <a:schemeClr val="bg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A387F59-784B-073A-B94D-B33679A7E039}"/>
              </a:ext>
            </a:extLst>
          </p:cNvPr>
          <p:cNvSpPr txBox="1"/>
          <p:nvPr/>
        </p:nvSpPr>
        <p:spPr>
          <a:xfrm>
            <a:off x="-6513969" y="4767490"/>
            <a:ext cx="498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7. Wahlen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3159615-6BB2-81ED-CFDD-FB4AED6C3A3D}"/>
              </a:ext>
            </a:extLst>
          </p:cNvPr>
          <p:cNvSpPr txBox="1"/>
          <p:nvPr/>
        </p:nvSpPr>
        <p:spPr>
          <a:xfrm>
            <a:off x="1440000" y="1177736"/>
            <a:ext cx="4616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2. Protokoll vom 05.04.2025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05BD932-727E-328C-25D5-45F40ACE18A3}"/>
              </a:ext>
            </a:extLst>
          </p:cNvPr>
          <p:cNvSpPr txBox="1"/>
          <p:nvPr/>
        </p:nvSpPr>
        <p:spPr>
          <a:xfrm>
            <a:off x="-6513969" y="5337707"/>
            <a:ext cx="498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8. Verschiedenes und Anfragen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16AF99C7-09D0-1F7A-B6F1-0783F1734496}"/>
              </a:ext>
            </a:extLst>
          </p:cNvPr>
          <p:cNvSpPr/>
          <p:nvPr/>
        </p:nvSpPr>
        <p:spPr>
          <a:xfrm>
            <a:off x="0" y="6337050"/>
            <a:ext cx="12192000" cy="540000"/>
          </a:xfrm>
          <a:prstGeom prst="rect">
            <a:avLst/>
          </a:prstGeom>
          <a:solidFill>
            <a:srgbClr val="FF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8CEE2F38-36B4-DFB0-7BA4-B578848DA437}"/>
              </a:ext>
            </a:extLst>
          </p:cNvPr>
          <p:cNvGrpSpPr/>
          <p:nvPr/>
        </p:nvGrpSpPr>
        <p:grpSpPr>
          <a:xfrm>
            <a:off x="268497" y="6337050"/>
            <a:ext cx="540000" cy="540000"/>
            <a:chOff x="184104" y="6072437"/>
            <a:chExt cx="720000" cy="720000"/>
          </a:xfrm>
        </p:grpSpPr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7254D06D-F8B2-AD47-A79B-D88F12032C6F}"/>
                </a:ext>
              </a:extLst>
            </p:cNvPr>
            <p:cNvSpPr/>
            <p:nvPr/>
          </p:nvSpPr>
          <p:spPr>
            <a:xfrm>
              <a:off x="184104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ED29A470-B482-2CC6-7BE0-500CF17643CE}"/>
                </a:ext>
              </a:extLst>
            </p:cNvPr>
            <p:cNvSpPr txBox="1"/>
            <p:nvPr/>
          </p:nvSpPr>
          <p:spPr>
            <a:xfrm>
              <a:off x="341341" y="6186212"/>
              <a:ext cx="435428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E3217CF4-303A-E578-C66D-8B6529451856}"/>
              </a:ext>
            </a:extLst>
          </p:cNvPr>
          <p:cNvGrpSpPr/>
          <p:nvPr/>
        </p:nvGrpSpPr>
        <p:grpSpPr>
          <a:xfrm>
            <a:off x="1865967" y="6352170"/>
            <a:ext cx="540000" cy="540000"/>
            <a:chOff x="1563545" y="6072437"/>
            <a:chExt cx="720000" cy="720000"/>
          </a:xfrm>
        </p:grpSpPr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48858512-881D-0B35-B3FE-F196ACD22F0D}"/>
                </a:ext>
              </a:extLst>
            </p:cNvPr>
            <p:cNvSpPr/>
            <p:nvPr/>
          </p:nvSpPr>
          <p:spPr>
            <a:xfrm>
              <a:off x="1563545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3CF49C7F-B2AE-6F22-323B-ECC8519987FC}"/>
                </a:ext>
              </a:extLst>
            </p:cNvPr>
            <p:cNvSpPr txBox="1"/>
            <p:nvPr/>
          </p:nvSpPr>
          <p:spPr>
            <a:xfrm>
              <a:off x="1720782" y="618621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B8C5D047-24DA-443D-BB49-D56C2D6CEBCF}"/>
              </a:ext>
            </a:extLst>
          </p:cNvPr>
          <p:cNvGrpSpPr/>
          <p:nvPr/>
        </p:nvGrpSpPr>
        <p:grpSpPr>
          <a:xfrm>
            <a:off x="3463437" y="6067044"/>
            <a:ext cx="540000" cy="540000"/>
            <a:chOff x="2942986" y="6072437"/>
            <a:chExt cx="720000" cy="720000"/>
          </a:xfrm>
        </p:grpSpPr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1CDE0603-CBE4-E32E-BE05-468136D53E76}"/>
                </a:ext>
              </a:extLst>
            </p:cNvPr>
            <p:cNvSpPr/>
            <p:nvPr/>
          </p:nvSpPr>
          <p:spPr>
            <a:xfrm>
              <a:off x="2942986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05942C71-EAAE-6384-EC98-42EC12566979}"/>
                </a:ext>
              </a:extLst>
            </p:cNvPr>
            <p:cNvSpPr txBox="1"/>
            <p:nvPr/>
          </p:nvSpPr>
          <p:spPr>
            <a:xfrm>
              <a:off x="3092747" y="6206384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/>
                <a:t>3</a:t>
              </a:r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ED76068E-5DFB-6CA8-E0FC-01C73DE7D104}"/>
              </a:ext>
            </a:extLst>
          </p:cNvPr>
          <p:cNvGrpSpPr/>
          <p:nvPr/>
        </p:nvGrpSpPr>
        <p:grpSpPr>
          <a:xfrm>
            <a:off x="5027265" y="6337050"/>
            <a:ext cx="540000" cy="540000"/>
            <a:chOff x="4322427" y="6072437"/>
            <a:chExt cx="720000" cy="720000"/>
          </a:xfrm>
        </p:grpSpPr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27F43723-B891-1131-3860-233C54E7D37F}"/>
                </a:ext>
              </a:extLst>
            </p:cNvPr>
            <p:cNvSpPr/>
            <p:nvPr/>
          </p:nvSpPr>
          <p:spPr>
            <a:xfrm>
              <a:off x="4322427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5F62D5D9-1E77-649C-5A4C-3E978AE2A10E}"/>
                </a:ext>
              </a:extLst>
            </p:cNvPr>
            <p:cNvSpPr txBox="1"/>
            <p:nvPr/>
          </p:nvSpPr>
          <p:spPr>
            <a:xfrm>
              <a:off x="4464714" y="624777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4</a:t>
              </a:r>
            </a:p>
          </p:txBody>
        </p:sp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D043C313-5427-07DE-BB12-909C6FE9258B}"/>
              </a:ext>
            </a:extLst>
          </p:cNvPr>
          <p:cNvGrpSpPr/>
          <p:nvPr/>
        </p:nvGrpSpPr>
        <p:grpSpPr>
          <a:xfrm>
            <a:off x="6613521" y="6337050"/>
            <a:ext cx="540000" cy="540000"/>
            <a:chOff x="5701868" y="6072437"/>
            <a:chExt cx="720000" cy="720000"/>
          </a:xfrm>
        </p:grpSpPr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F7152D44-BD12-8468-645E-5E8EEE0D81F9}"/>
                </a:ext>
              </a:extLst>
            </p:cNvPr>
            <p:cNvSpPr/>
            <p:nvPr/>
          </p:nvSpPr>
          <p:spPr>
            <a:xfrm>
              <a:off x="5701868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07476A0C-7F1A-E53A-84A8-E9037BCEDFE0}"/>
                </a:ext>
              </a:extLst>
            </p:cNvPr>
            <p:cNvSpPr txBox="1"/>
            <p:nvPr/>
          </p:nvSpPr>
          <p:spPr>
            <a:xfrm>
              <a:off x="5844155" y="624777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C6C0F668-5176-B2AF-ABF0-251A9D66E882}"/>
              </a:ext>
            </a:extLst>
          </p:cNvPr>
          <p:cNvGrpSpPr/>
          <p:nvPr/>
        </p:nvGrpSpPr>
        <p:grpSpPr>
          <a:xfrm>
            <a:off x="9786033" y="6337050"/>
            <a:ext cx="540000" cy="540000"/>
            <a:chOff x="7081309" y="6072437"/>
            <a:chExt cx="720000" cy="720000"/>
          </a:xfrm>
        </p:grpSpPr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2C08D546-2299-29EB-F2BD-A54459CE06F4}"/>
                </a:ext>
              </a:extLst>
            </p:cNvPr>
            <p:cNvSpPr/>
            <p:nvPr/>
          </p:nvSpPr>
          <p:spPr>
            <a:xfrm>
              <a:off x="7081309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4" name="Textfeld 33">
              <a:extLst>
                <a:ext uri="{FF2B5EF4-FFF2-40B4-BE49-F238E27FC236}">
                  <a16:creationId xmlns:a16="http://schemas.microsoft.com/office/drawing/2014/main" id="{0753FCC7-1778-99AD-2A7B-3572E68023A5}"/>
                </a:ext>
              </a:extLst>
            </p:cNvPr>
            <p:cNvSpPr txBox="1"/>
            <p:nvPr/>
          </p:nvSpPr>
          <p:spPr>
            <a:xfrm>
              <a:off x="7223596" y="624777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7</a:t>
              </a:r>
            </a:p>
          </p:txBody>
        </p:sp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7F00238E-8CF2-93F1-56F9-5EB2EFB64C4E}"/>
              </a:ext>
            </a:extLst>
          </p:cNvPr>
          <p:cNvGrpSpPr/>
          <p:nvPr/>
        </p:nvGrpSpPr>
        <p:grpSpPr>
          <a:xfrm>
            <a:off x="11372289" y="6337050"/>
            <a:ext cx="540000" cy="540000"/>
            <a:chOff x="8460750" y="6072437"/>
            <a:chExt cx="720000" cy="720000"/>
          </a:xfrm>
        </p:grpSpPr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3E7670A7-D905-389F-4DDB-CC60A8B651E2}"/>
                </a:ext>
              </a:extLst>
            </p:cNvPr>
            <p:cNvSpPr/>
            <p:nvPr/>
          </p:nvSpPr>
          <p:spPr>
            <a:xfrm>
              <a:off x="8460750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7" name="Textfeld 36">
              <a:extLst>
                <a:ext uri="{FF2B5EF4-FFF2-40B4-BE49-F238E27FC236}">
                  <a16:creationId xmlns:a16="http://schemas.microsoft.com/office/drawing/2014/main" id="{84F1369A-38F2-32B9-4A1A-E5CC90B451DB}"/>
                </a:ext>
              </a:extLst>
            </p:cNvPr>
            <p:cNvSpPr txBox="1"/>
            <p:nvPr/>
          </p:nvSpPr>
          <p:spPr>
            <a:xfrm>
              <a:off x="8603037" y="624777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rgbClr val="FFFFFF"/>
                  </a:solidFill>
                </a:rPr>
                <a:t>8</a:t>
              </a:r>
            </a:p>
          </p:txBody>
        </p:sp>
      </p:grp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28FCFADD-1581-794D-866C-AED5BA3DD5AE}"/>
              </a:ext>
            </a:extLst>
          </p:cNvPr>
          <p:cNvGrpSpPr/>
          <p:nvPr/>
        </p:nvGrpSpPr>
        <p:grpSpPr>
          <a:xfrm>
            <a:off x="8199777" y="6337050"/>
            <a:ext cx="540000" cy="540000"/>
            <a:chOff x="5701868" y="6072437"/>
            <a:chExt cx="720000" cy="720000"/>
          </a:xfrm>
        </p:grpSpPr>
        <p:sp>
          <p:nvSpPr>
            <p:cNvPr id="39" name="Ellipse 38">
              <a:extLst>
                <a:ext uri="{FF2B5EF4-FFF2-40B4-BE49-F238E27FC236}">
                  <a16:creationId xmlns:a16="http://schemas.microsoft.com/office/drawing/2014/main" id="{322B9CD8-396E-3589-9376-75C983BE2D53}"/>
                </a:ext>
              </a:extLst>
            </p:cNvPr>
            <p:cNvSpPr/>
            <p:nvPr/>
          </p:nvSpPr>
          <p:spPr>
            <a:xfrm>
              <a:off x="5701868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0" name="Textfeld 39">
              <a:extLst>
                <a:ext uri="{FF2B5EF4-FFF2-40B4-BE49-F238E27FC236}">
                  <a16:creationId xmlns:a16="http://schemas.microsoft.com/office/drawing/2014/main" id="{9478B9FB-6D82-D98E-E909-D6B75A2AB909}"/>
                </a:ext>
              </a:extLst>
            </p:cNvPr>
            <p:cNvSpPr txBox="1"/>
            <p:nvPr/>
          </p:nvSpPr>
          <p:spPr>
            <a:xfrm>
              <a:off x="5844155" y="624777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311640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85E99-07D5-3F1D-1579-F8C7E770D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8539C0-7487-F154-65FA-4F68F1E06A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Fitness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0FF032E9-3E5E-8B6C-B8F5-17A39BD41D5D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94410D36-64BF-ED11-788A-62B46085F058}"/>
              </a:ext>
            </a:extLst>
          </p:cNvPr>
          <p:cNvSpPr txBox="1">
            <a:spLocks/>
          </p:cNvSpPr>
          <p:nvPr/>
        </p:nvSpPr>
        <p:spPr>
          <a:xfrm>
            <a:off x="3261123" y="1129057"/>
            <a:ext cx="5669751" cy="3707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</a:rPr>
              <a:t>Rückblick Eltern-Kind-Turnen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8501138-898D-C8FB-DDFE-BC6E1DDE9B00}"/>
              </a:ext>
            </a:extLst>
          </p:cNvPr>
          <p:cNvSpPr txBox="1"/>
          <p:nvPr/>
        </p:nvSpPr>
        <p:spPr>
          <a:xfrm>
            <a:off x="0" y="1501397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Faschingsfeier für die Kinder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B703DB8-E680-89AA-2A19-D944EA627D0B}"/>
              </a:ext>
            </a:extLst>
          </p:cNvPr>
          <p:cNvSpPr txBox="1"/>
          <p:nvPr/>
        </p:nvSpPr>
        <p:spPr>
          <a:xfrm>
            <a:off x="-2349386" y="9832762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Bilder</a:t>
            </a:r>
          </a:p>
          <a:p>
            <a:pPr algn="ctr"/>
            <a:endParaRPr lang="de-DE" sz="2800" dirty="0">
              <a:solidFill>
                <a:schemeClr val="bg1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F0B2DC2-7469-B987-9C9C-4F2AC635173D}"/>
              </a:ext>
            </a:extLst>
          </p:cNvPr>
          <p:cNvSpPr txBox="1"/>
          <p:nvPr/>
        </p:nvSpPr>
        <p:spPr>
          <a:xfrm>
            <a:off x="0" y="206795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Besuch vom Nikolaus</a:t>
            </a:r>
          </a:p>
        </p:txBody>
      </p:sp>
      <p:pic>
        <p:nvPicPr>
          <p:cNvPr id="6" name="Grafik 5" descr="Ein Bild, das Szene, Kleidung, Menschen, Person enthält.&#10;&#10;KI-generierte Inhalte können fehlerhaft sein.">
            <a:extLst>
              <a:ext uri="{FF2B5EF4-FFF2-40B4-BE49-F238E27FC236}">
                <a16:creationId xmlns:a16="http://schemas.microsoft.com/office/drawing/2014/main" id="{012B8CD7-B525-0E09-1A18-B5B4A9C1F6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08586" y="3538603"/>
            <a:ext cx="3261124" cy="2445843"/>
          </a:xfrm>
          <a:prstGeom prst="rect">
            <a:avLst/>
          </a:prstGeom>
        </p:spPr>
      </p:pic>
      <p:pic>
        <p:nvPicPr>
          <p:cNvPr id="15" name="Grafik 14" descr="Ein Bild, das Kleidung, Schuhwerk, Person, Mädchen enthält.&#10;&#10;KI-generierte Inhalte können fehlerhaft sein.">
            <a:extLst>
              <a:ext uri="{FF2B5EF4-FFF2-40B4-BE49-F238E27FC236}">
                <a16:creationId xmlns:a16="http://schemas.microsoft.com/office/drawing/2014/main" id="{FA095CAF-73C6-B2D1-4D68-C51A290AC3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72911" y="3522718"/>
            <a:ext cx="3264324" cy="2448243"/>
          </a:xfrm>
          <a:prstGeom prst="rect">
            <a:avLst/>
          </a:prstGeom>
        </p:spPr>
      </p:pic>
      <p:pic>
        <p:nvPicPr>
          <p:cNvPr id="17" name="Grafik 16" descr="Ein Bild, das Kleidung, Szene, Person, Schuhwerk enthält.&#10;&#10;KI-generierte Inhalte können fehlerhaft sein.">
            <a:extLst>
              <a:ext uri="{FF2B5EF4-FFF2-40B4-BE49-F238E27FC236}">
                <a16:creationId xmlns:a16="http://schemas.microsoft.com/office/drawing/2014/main" id="{03454680-AC85-BF62-5E2F-CCE20383EA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72912" y="5888819"/>
            <a:ext cx="3261124" cy="2445843"/>
          </a:xfrm>
          <a:prstGeom prst="rect">
            <a:avLst/>
          </a:prstGeom>
        </p:spPr>
      </p:pic>
      <p:pic>
        <p:nvPicPr>
          <p:cNvPr id="19" name="Grafik 18" descr="Ein Bild, das Kleidung, Schuhwerk, Person, Tanz enthält.&#10;&#10;KI-generierte Inhalte können fehlerhaft sein.">
            <a:extLst>
              <a:ext uri="{FF2B5EF4-FFF2-40B4-BE49-F238E27FC236}">
                <a16:creationId xmlns:a16="http://schemas.microsoft.com/office/drawing/2014/main" id="{A891CE7F-0204-6E0A-D72B-69ABE94C4C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34035" y="5888820"/>
            <a:ext cx="3261124" cy="2445843"/>
          </a:xfrm>
          <a:prstGeom prst="rect">
            <a:avLst/>
          </a:prstGeom>
        </p:spPr>
      </p:pic>
      <p:pic>
        <p:nvPicPr>
          <p:cNvPr id="21" name="Grafik 20" descr="Ein Bild, das Kleidung, Person, Schuhwerk, Menschen enthält.&#10;&#10;KI-generierte Inhalte können fehlerhaft sein.">
            <a:extLst>
              <a:ext uri="{FF2B5EF4-FFF2-40B4-BE49-F238E27FC236}">
                <a16:creationId xmlns:a16="http://schemas.microsoft.com/office/drawing/2014/main" id="{94BA28D8-D565-20F4-5ABD-A2778B305D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34035" y="3524292"/>
            <a:ext cx="3264324" cy="2448243"/>
          </a:xfrm>
          <a:prstGeom prst="rect">
            <a:avLst/>
          </a:prstGeom>
        </p:spPr>
      </p:pic>
      <p:pic>
        <p:nvPicPr>
          <p:cNvPr id="23" name="Grafik 22" descr="Ein Bild, das Im Haus, Spielzeug enthält.&#10;&#10;KI-generierte Inhalte können fehlerhaft sein.">
            <a:extLst>
              <a:ext uri="{FF2B5EF4-FFF2-40B4-BE49-F238E27FC236}">
                <a16:creationId xmlns:a16="http://schemas.microsoft.com/office/drawing/2014/main" id="{566181E8-CDCB-9465-5EBF-5946925CE9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11788" y="5970961"/>
            <a:ext cx="3267528" cy="2350216"/>
          </a:xfrm>
          <a:prstGeom prst="rect">
            <a:avLst/>
          </a:prstGeom>
        </p:spPr>
      </p:pic>
      <p:pic>
        <p:nvPicPr>
          <p:cNvPr id="25" name="Grafik 24" descr="Ein Bild, das Schuhwerk, Tanz, Sport, Kleidung enthält.&#10;&#10;KI-generierte Inhalte können fehlerhaft sein.">
            <a:extLst>
              <a:ext uri="{FF2B5EF4-FFF2-40B4-BE49-F238E27FC236}">
                <a16:creationId xmlns:a16="http://schemas.microsoft.com/office/drawing/2014/main" id="{8BCECF34-B24E-2299-CEEB-24280D281DC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3866" y="3522717"/>
            <a:ext cx="2411831" cy="4798459"/>
          </a:xfrm>
          <a:prstGeom prst="rect">
            <a:avLst/>
          </a:prstGeom>
        </p:spPr>
      </p:pic>
      <p:pic>
        <p:nvPicPr>
          <p:cNvPr id="27" name="Grafik 26" descr="Ein Bild, das Schuhwerk, Kleidung, Person, Gebäude enthält.&#10;&#10;KI-generierte Inhalte können fehlerhaft sein.">
            <a:extLst>
              <a:ext uri="{FF2B5EF4-FFF2-40B4-BE49-F238E27FC236}">
                <a16:creationId xmlns:a16="http://schemas.microsoft.com/office/drawing/2014/main" id="{28F409AD-FF55-31D4-2770-3715EF741A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674" y="2591171"/>
            <a:ext cx="5342019" cy="4006514"/>
          </a:xfrm>
          <a:prstGeom prst="rect">
            <a:avLst/>
          </a:prstGeom>
        </p:spPr>
      </p:pic>
      <p:pic>
        <p:nvPicPr>
          <p:cNvPr id="29" name="Grafik 28" descr="Ein Bild, das Kleidung, Mädchen, Person, Schuhwerk enthält.&#10;&#10;KI-generierte Inhalte können fehlerhaft sein.">
            <a:extLst>
              <a:ext uri="{FF2B5EF4-FFF2-40B4-BE49-F238E27FC236}">
                <a16:creationId xmlns:a16="http://schemas.microsoft.com/office/drawing/2014/main" id="{7572CE47-78C4-C1B5-1EB8-C0B5533C521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21"/>
          <a:stretch>
            <a:fillRect/>
          </a:stretch>
        </p:blipFill>
        <p:spPr>
          <a:xfrm>
            <a:off x="1586335" y="2591171"/>
            <a:ext cx="4056340" cy="4006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90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02C6B-23F3-5AF5-713F-565FA44C2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D42FEF-5DC1-E428-3696-ACABF18997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Fitness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9A11184B-8EF7-C48E-EF65-DA50BB5B155B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C59CE54D-17BF-B4CD-7146-8FD05889F3B1}"/>
              </a:ext>
            </a:extLst>
          </p:cNvPr>
          <p:cNvSpPr txBox="1">
            <a:spLocks/>
          </p:cNvSpPr>
          <p:nvPr/>
        </p:nvSpPr>
        <p:spPr>
          <a:xfrm>
            <a:off x="3261123" y="3214947"/>
            <a:ext cx="5669751" cy="3707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7200" dirty="0">
                <a:solidFill>
                  <a:schemeClr val="bg1"/>
                </a:solidFill>
              </a:rPr>
              <a:t>Dance </a:t>
            </a:r>
            <a:r>
              <a:rPr lang="de-DE" sz="7200" dirty="0" err="1">
                <a:solidFill>
                  <a:schemeClr val="bg1"/>
                </a:solidFill>
              </a:rPr>
              <a:t>for</a:t>
            </a:r>
            <a:r>
              <a:rPr lang="de-DE" sz="7200" dirty="0">
                <a:solidFill>
                  <a:schemeClr val="bg1"/>
                </a:solidFill>
              </a:rPr>
              <a:t> Fun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2E2CCC3-8B4A-F2B3-1545-8EAB609D2CA6}"/>
              </a:ext>
            </a:extLst>
          </p:cNvPr>
          <p:cNvSpPr txBox="1"/>
          <p:nvPr/>
        </p:nvSpPr>
        <p:spPr>
          <a:xfrm>
            <a:off x="-193045" y="72982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Zahlreiche Auftritte bei gemeindlichen Veranstaltungen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272AB53-582B-C388-26C8-3993297853EC}"/>
              </a:ext>
            </a:extLst>
          </p:cNvPr>
          <p:cNvSpPr txBox="1"/>
          <p:nvPr/>
        </p:nvSpPr>
        <p:spPr>
          <a:xfrm>
            <a:off x="-128307" y="9468035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Bilder</a:t>
            </a:r>
          </a:p>
          <a:p>
            <a:pPr algn="ctr"/>
            <a:endParaRPr lang="de-DE" sz="2800" dirty="0">
              <a:solidFill>
                <a:schemeClr val="bg1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6E8A5FC-D550-3D4F-B00C-88DEC2873745}"/>
              </a:ext>
            </a:extLst>
          </p:cNvPr>
          <p:cNvSpPr txBox="1"/>
          <p:nvPr/>
        </p:nvSpPr>
        <p:spPr>
          <a:xfrm>
            <a:off x="-193046" y="782142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Faschingsparty in </a:t>
            </a:r>
            <a:r>
              <a:rPr lang="de-DE" sz="2800" dirty="0" err="1">
                <a:solidFill>
                  <a:schemeClr val="bg1"/>
                </a:solidFill>
              </a:rPr>
              <a:t>Böhmfeld</a:t>
            </a:r>
            <a:r>
              <a:rPr lang="de-DE" sz="2800" dirty="0">
                <a:solidFill>
                  <a:schemeClr val="bg1"/>
                </a:solidFill>
              </a:rPr>
              <a:t> veranstaltet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6FC07C5-80C6-E8DB-E858-A86445F22D36}"/>
              </a:ext>
            </a:extLst>
          </p:cNvPr>
          <p:cNvSpPr txBox="1"/>
          <p:nvPr/>
        </p:nvSpPr>
        <p:spPr>
          <a:xfrm>
            <a:off x="-193047" y="8340165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Baumpflanz-Challenge teilgenommen</a:t>
            </a:r>
          </a:p>
        </p:txBody>
      </p:sp>
      <p:pic>
        <p:nvPicPr>
          <p:cNvPr id="8" name="Grafik 7" descr="Ein Bild, das Kleidung, Person, Schuhwerk, Menschen enthält.&#10;&#10;KI-generierte Inhalte können fehlerhaft sein.">
            <a:extLst>
              <a:ext uri="{FF2B5EF4-FFF2-40B4-BE49-F238E27FC236}">
                <a16:creationId xmlns:a16="http://schemas.microsoft.com/office/drawing/2014/main" id="{26C2FCCE-CFE7-0248-0D60-B02C815D42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7308" y="-1037366"/>
            <a:ext cx="5669751" cy="4252313"/>
          </a:xfrm>
          <a:prstGeom prst="rect">
            <a:avLst/>
          </a:prstGeom>
        </p:spPr>
      </p:pic>
      <p:pic>
        <p:nvPicPr>
          <p:cNvPr id="11" name="Grafik 10" descr="Ein Bild, das draußen, Gras, Baum, Pflanze enthält.&#10;&#10;KI-generierte Inhalte können fehlerhaft sein.">
            <a:extLst>
              <a:ext uri="{FF2B5EF4-FFF2-40B4-BE49-F238E27FC236}">
                <a16:creationId xmlns:a16="http://schemas.microsoft.com/office/drawing/2014/main" id="{ABEAE4A4-6C88-3009-40CB-5F6B486F51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3475" y="3643054"/>
            <a:ext cx="9363641" cy="6858000"/>
          </a:xfrm>
          <a:prstGeom prst="rect">
            <a:avLst/>
          </a:prstGeom>
        </p:spPr>
      </p:pic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1956E4B1-43B4-1486-10AC-D8C4F3099E9D}"/>
              </a:ext>
            </a:extLst>
          </p:cNvPr>
          <p:cNvGrpSpPr/>
          <p:nvPr/>
        </p:nvGrpSpPr>
        <p:grpSpPr>
          <a:xfrm>
            <a:off x="-111406" y="9555368"/>
            <a:ext cx="5695742" cy="2942847"/>
            <a:chOff x="461246" y="3010073"/>
            <a:chExt cx="5695742" cy="2942847"/>
          </a:xfrm>
        </p:grpSpPr>
        <p:pic>
          <p:nvPicPr>
            <p:cNvPr id="19" name="Grafik 18" descr="Ein Bild, das Kleidung, Person, Im Haus, Schuhwerk enthält.&#10;&#10;KI-generierte Inhalte können fehlerhaft sein.">
              <a:extLst>
                <a:ext uri="{FF2B5EF4-FFF2-40B4-BE49-F238E27FC236}">
                  <a16:creationId xmlns:a16="http://schemas.microsoft.com/office/drawing/2014/main" id="{8C2503DD-6351-D727-8F5F-60D6A87802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110"/>
            <a:stretch>
              <a:fillRect/>
            </a:stretch>
          </p:blipFill>
          <p:spPr>
            <a:xfrm>
              <a:off x="461246" y="3010073"/>
              <a:ext cx="5695742" cy="2942847"/>
            </a:xfrm>
            <a:prstGeom prst="rect">
              <a:avLst/>
            </a:prstGeom>
          </p:spPr>
        </p:pic>
        <p:pic>
          <p:nvPicPr>
            <p:cNvPr id="20" name="Grafik 19" descr="Herz mit einfarbiger Füllung">
              <a:extLst>
                <a:ext uri="{FF2B5EF4-FFF2-40B4-BE49-F238E27FC236}">
                  <a16:creationId xmlns:a16="http://schemas.microsoft.com/office/drawing/2014/main" id="{1B25F000-533B-6E23-2075-8A21B1E28DA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398573" y="3795163"/>
              <a:ext cx="701709" cy="701709"/>
            </a:xfrm>
            <a:prstGeom prst="rect">
              <a:avLst/>
            </a:prstGeom>
          </p:spPr>
        </p:pic>
      </p:grpSp>
      <p:pic>
        <p:nvPicPr>
          <p:cNvPr id="21" name="Grafik 20" descr="Ein Bild, das draußen, Gras, Person, Himmel enthält.&#10;&#10;KI-generierte Inhalte können fehlerhaft sein.">
            <a:extLst>
              <a:ext uri="{FF2B5EF4-FFF2-40B4-BE49-F238E27FC236}">
                <a16:creationId xmlns:a16="http://schemas.microsoft.com/office/drawing/2014/main" id="{8E602AC6-B682-AA22-B295-64454EAD44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47" b="24438"/>
          <a:stretch>
            <a:fillRect/>
          </a:stretch>
        </p:blipFill>
        <p:spPr>
          <a:xfrm>
            <a:off x="8094662" y="9555368"/>
            <a:ext cx="3985931" cy="2942847"/>
          </a:xfrm>
          <a:prstGeom prst="rect">
            <a:avLst/>
          </a:prstGeom>
        </p:spPr>
      </p:pic>
      <p:pic>
        <p:nvPicPr>
          <p:cNvPr id="22" name="Grafik 21" descr="Ein Bild, das draußen, Gras, Person, Himmel enthält.&#10;&#10;KI-generierte Inhalte können fehlerhaft sein.">
            <a:extLst>
              <a:ext uri="{FF2B5EF4-FFF2-40B4-BE49-F238E27FC236}">
                <a16:creationId xmlns:a16="http://schemas.microsoft.com/office/drawing/2014/main" id="{1895F38F-4828-69DC-B508-C2557A4020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0" t="19333" r="23491" b="37756"/>
          <a:stretch>
            <a:fillRect/>
          </a:stretch>
        </p:blipFill>
        <p:spPr>
          <a:xfrm>
            <a:off x="5298794" y="9555368"/>
            <a:ext cx="2795868" cy="294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1495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F2E16-342F-E543-2C33-0A54A57C7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4E1362-4FC2-611A-9F8E-46ABD3F0D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Fitness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A7E55C9A-0339-67A0-9961-A1ACCB72D3AC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71408AAB-6BB4-36C8-9B1F-7FE65CB5C1CF}"/>
              </a:ext>
            </a:extLst>
          </p:cNvPr>
          <p:cNvSpPr txBox="1">
            <a:spLocks/>
          </p:cNvSpPr>
          <p:nvPr/>
        </p:nvSpPr>
        <p:spPr>
          <a:xfrm>
            <a:off x="3132817" y="1515912"/>
            <a:ext cx="5669751" cy="3707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400" dirty="0">
                <a:solidFill>
                  <a:schemeClr val="bg1"/>
                </a:solidFill>
              </a:rPr>
              <a:t>Dance </a:t>
            </a:r>
            <a:r>
              <a:rPr lang="de-DE" sz="4400" dirty="0" err="1">
                <a:solidFill>
                  <a:schemeClr val="bg1"/>
                </a:solidFill>
              </a:rPr>
              <a:t>for</a:t>
            </a:r>
            <a:r>
              <a:rPr lang="de-DE" sz="4400" dirty="0">
                <a:solidFill>
                  <a:schemeClr val="bg1"/>
                </a:solidFill>
              </a:rPr>
              <a:t> Fun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CE71872-B2E0-3BE2-2F50-2496AA5B6EF8}"/>
              </a:ext>
            </a:extLst>
          </p:cNvPr>
          <p:cNvSpPr txBox="1"/>
          <p:nvPr/>
        </p:nvSpPr>
        <p:spPr>
          <a:xfrm>
            <a:off x="-1" y="1968108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Zahlreiche Auftritte bei gemeindlichen Veranstaltungen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18DA00B-CCFF-CCD8-A89D-6F3EBA168936}"/>
              </a:ext>
            </a:extLst>
          </p:cNvPr>
          <p:cNvSpPr txBox="1"/>
          <p:nvPr/>
        </p:nvSpPr>
        <p:spPr>
          <a:xfrm>
            <a:off x="-128307" y="9468035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Bilder</a:t>
            </a:r>
          </a:p>
          <a:p>
            <a:pPr algn="ctr"/>
            <a:endParaRPr lang="de-DE" sz="2800" dirty="0">
              <a:solidFill>
                <a:schemeClr val="bg1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4779A3D-E139-B514-6BBE-F862EBE57A56}"/>
              </a:ext>
            </a:extLst>
          </p:cNvPr>
          <p:cNvSpPr txBox="1"/>
          <p:nvPr/>
        </p:nvSpPr>
        <p:spPr>
          <a:xfrm>
            <a:off x="-193046" y="782142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Faschingsparty in </a:t>
            </a:r>
            <a:r>
              <a:rPr lang="de-DE" sz="2800" dirty="0" err="1">
                <a:solidFill>
                  <a:schemeClr val="bg1"/>
                </a:solidFill>
              </a:rPr>
              <a:t>Böhmfeld</a:t>
            </a:r>
            <a:r>
              <a:rPr lang="de-DE" sz="2800" dirty="0">
                <a:solidFill>
                  <a:schemeClr val="bg1"/>
                </a:solidFill>
              </a:rPr>
              <a:t> veranstaltet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A102933-92DD-6574-40D9-3EDDAF744256}"/>
              </a:ext>
            </a:extLst>
          </p:cNvPr>
          <p:cNvSpPr txBox="1"/>
          <p:nvPr/>
        </p:nvSpPr>
        <p:spPr>
          <a:xfrm>
            <a:off x="-193047" y="8340165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Baumpflanz-Challenge teilgenommen</a:t>
            </a:r>
          </a:p>
        </p:txBody>
      </p:sp>
      <p:pic>
        <p:nvPicPr>
          <p:cNvPr id="8" name="Grafik 7" descr="Ein Bild, das Kleidung, Person, Schuhwerk, Menschen enthält.&#10;&#10;KI-generierte Inhalte können fehlerhaft sein.">
            <a:extLst>
              <a:ext uri="{FF2B5EF4-FFF2-40B4-BE49-F238E27FC236}">
                <a16:creationId xmlns:a16="http://schemas.microsoft.com/office/drawing/2014/main" id="{C58FCDC9-765A-E5F3-388E-503FBC09FD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4937" y="3903523"/>
            <a:ext cx="5669751" cy="4252313"/>
          </a:xfrm>
          <a:prstGeom prst="rect">
            <a:avLst/>
          </a:prstGeom>
        </p:spPr>
      </p:pic>
      <p:pic>
        <p:nvPicPr>
          <p:cNvPr id="11" name="Grafik 10" descr="Ein Bild, das draußen, Gras, Baum, Pflanze enthält.&#10;&#10;KI-generierte Inhalte können fehlerhaft sein.">
            <a:extLst>
              <a:ext uri="{FF2B5EF4-FFF2-40B4-BE49-F238E27FC236}">
                <a16:creationId xmlns:a16="http://schemas.microsoft.com/office/drawing/2014/main" id="{DB046EB7-4672-812E-218F-B1B25DCBD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3475" y="3643054"/>
            <a:ext cx="9363641" cy="6858000"/>
          </a:xfrm>
          <a:prstGeom prst="rect">
            <a:avLst/>
          </a:prstGeom>
        </p:spPr>
      </p:pic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91406242-5773-726C-95F7-6F2FF807B825}"/>
              </a:ext>
            </a:extLst>
          </p:cNvPr>
          <p:cNvGrpSpPr/>
          <p:nvPr/>
        </p:nvGrpSpPr>
        <p:grpSpPr>
          <a:xfrm>
            <a:off x="0" y="3010073"/>
            <a:ext cx="5695742" cy="2942847"/>
            <a:chOff x="461246" y="3010073"/>
            <a:chExt cx="5695742" cy="2942847"/>
          </a:xfrm>
        </p:grpSpPr>
        <p:pic>
          <p:nvPicPr>
            <p:cNvPr id="10" name="Grafik 9" descr="Ein Bild, das Kleidung, Person, Im Haus, Schuhwerk enthält.&#10;&#10;KI-generierte Inhalte können fehlerhaft sein.">
              <a:extLst>
                <a:ext uri="{FF2B5EF4-FFF2-40B4-BE49-F238E27FC236}">
                  <a16:creationId xmlns:a16="http://schemas.microsoft.com/office/drawing/2014/main" id="{D10115D9-7831-98EF-A115-61DB262B54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110"/>
            <a:stretch>
              <a:fillRect/>
            </a:stretch>
          </p:blipFill>
          <p:spPr>
            <a:xfrm>
              <a:off x="461246" y="3010073"/>
              <a:ext cx="5695742" cy="2942847"/>
            </a:xfrm>
            <a:prstGeom prst="rect">
              <a:avLst/>
            </a:prstGeom>
          </p:spPr>
        </p:pic>
        <p:pic>
          <p:nvPicPr>
            <p:cNvPr id="16" name="Grafik 15" descr="Herz mit einfarbiger Füllung">
              <a:extLst>
                <a:ext uri="{FF2B5EF4-FFF2-40B4-BE49-F238E27FC236}">
                  <a16:creationId xmlns:a16="http://schemas.microsoft.com/office/drawing/2014/main" id="{BF321726-9677-9519-0E46-E8B5D6F7FA1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398573" y="3795163"/>
              <a:ext cx="701709" cy="701709"/>
            </a:xfrm>
            <a:prstGeom prst="rect">
              <a:avLst/>
            </a:prstGeom>
          </p:spPr>
        </p:pic>
      </p:grpSp>
      <p:pic>
        <p:nvPicPr>
          <p:cNvPr id="23" name="Grafik 22" descr="Ein Bild, das draußen, Gras, Person, Himmel enthält.&#10;&#10;KI-generierte Inhalte können fehlerhaft sein.">
            <a:extLst>
              <a:ext uri="{FF2B5EF4-FFF2-40B4-BE49-F238E27FC236}">
                <a16:creationId xmlns:a16="http://schemas.microsoft.com/office/drawing/2014/main" id="{157E66FB-CB91-CDC8-A67D-9428FECC94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47" b="24438"/>
          <a:stretch>
            <a:fillRect/>
          </a:stretch>
        </p:blipFill>
        <p:spPr>
          <a:xfrm>
            <a:off x="8206068" y="3010073"/>
            <a:ext cx="3985931" cy="2942847"/>
          </a:xfrm>
          <a:prstGeom prst="rect">
            <a:avLst/>
          </a:prstGeom>
        </p:spPr>
      </p:pic>
      <p:pic>
        <p:nvPicPr>
          <p:cNvPr id="25" name="Grafik 24" descr="Ein Bild, das draußen, Gras, Person, Himmel enthält.&#10;&#10;KI-generierte Inhalte können fehlerhaft sein.">
            <a:extLst>
              <a:ext uri="{FF2B5EF4-FFF2-40B4-BE49-F238E27FC236}">
                <a16:creationId xmlns:a16="http://schemas.microsoft.com/office/drawing/2014/main" id="{EEA007DD-676B-7030-0A9C-13B538344E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0" t="19333" r="23491" b="37756"/>
          <a:stretch>
            <a:fillRect/>
          </a:stretch>
        </p:blipFill>
        <p:spPr>
          <a:xfrm>
            <a:off x="5410200" y="3010073"/>
            <a:ext cx="2795868" cy="294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8655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84D89-4859-32FF-048B-BF5D6EB7E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E4F429-11FC-7C88-BDFF-95DC909B02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Fitness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034FAFA0-6F09-70B0-9B92-3180B49584D1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46D06F20-7FF8-75C2-C009-A48A6BE937F3}"/>
              </a:ext>
            </a:extLst>
          </p:cNvPr>
          <p:cNvSpPr txBox="1">
            <a:spLocks/>
          </p:cNvSpPr>
          <p:nvPr/>
        </p:nvSpPr>
        <p:spPr>
          <a:xfrm>
            <a:off x="3132817" y="1515912"/>
            <a:ext cx="5669751" cy="3707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400" dirty="0">
                <a:solidFill>
                  <a:schemeClr val="bg1"/>
                </a:solidFill>
              </a:rPr>
              <a:t>Dance </a:t>
            </a:r>
            <a:r>
              <a:rPr lang="de-DE" sz="4400" dirty="0" err="1">
                <a:solidFill>
                  <a:schemeClr val="bg1"/>
                </a:solidFill>
              </a:rPr>
              <a:t>for</a:t>
            </a:r>
            <a:r>
              <a:rPr lang="de-DE" sz="4400" dirty="0">
                <a:solidFill>
                  <a:schemeClr val="bg1"/>
                </a:solidFill>
              </a:rPr>
              <a:t> Fun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B3E1AC2-6333-B7E0-DC55-8A7AABAD5417}"/>
              </a:ext>
            </a:extLst>
          </p:cNvPr>
          <p:cNvSpPr txBox="1"/>
          <p:nvPr/>
        </p:nvSpPr>
        <p:spPr>
          <a:xfrm>
            <a:off x="-1" y="1968108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Zahlreiche Auftritte bei gemeindlichen Veranstaltungen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963C7F5A-4BB2-BFAF-572B-A03310A262B2}"/>
              </a:ext>
            </a:extLst>
          </p:cNvPr>
          <p:cNvSpPr txBox="1"/>
          <p:nvPr/>
        </p:nvSpPr>
        <p:spPr>
          <a:xfrm>
            <a:off x="-128307" y="9468035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Bilder</a:t>
            </a:r>
          </a:p>
          <a:p>
            <a:pPr algn="ctr"/>
            <a:endParaRPr lang="de-DE" sz="2800" dirty="0">
              <a:solidFill>
                <a:schemeClr val="bg1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35800E2-426F-8394-0020-1D800A238940}"/>
              </a:ext>
            </a:extLst>
          </p:cNvPr>
          <p:cNvSpPr txBox="1"/>
          <p:nvPr/>
        </p:nvSpPr>
        <p:spPr>
          <a:xfrm>
            <a:off x="-1" y="2491328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Faschingsparty in </a:t>
            </a:r>
            <a:r>
              <a:rPr lang="de-DE" sz="2800" dirty="0" err="1">
                <a:solidFill>
                  <a:schemeClr val="bg1"/>
                </a:solidFill>
              </a:rPr>
              <a:t>Böhmfeld</a:t>
            </a:r>
            <a:r>
              <a:rPr lang="de-DE" sz="2800" dirty="0">
                <a:solidFill>
                  <a:schemeClr val="bg1"/>
                </a:solidFill>
              </a:rPr>
              <a:t> veranstaltet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8E6F1D1-4688-6A47-35DD-32DD45ACD217}"/>
              </a:ext>
            </a:extLst>
          </p:cNvPr>
          <p:cNvSpPr txBox="1"/>
          <p:nvPr/>
        </p:nvSpPr>
        <p:spPr>
          <a:xfrm>
            <a:off x="-193047" y="8340165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Baumpflanz-Challenge teilgenommen</a:t>
            </a:r>
          </a:p>
        </p:txBody>
      </p:sp>
      <p:pic>
        <p:nvPicPr>
          <p:cNvPr id="8" name="Grafik 7" descr="Ein Bild, das Kleidung, Person, Schuhwerk, Menschen enthält.&#10;&#10;KI-generierte Inhalte können fehlerhaft sein.">
            <a:extLst>
              <a:ext uri="{FF2B5EF4-FFF2-40B4-BE49-F238E27FC236}">
                <a16:creationId xmlns:a16="http://schemas.microsoft.com/office/drawing/2014/main" id="{D6064581-BF80-A200-969D-67BE000161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195" y="3014548"/>
            <a:ext cx="4867607" cy="3650705"/>
          </a:xfrm>
          <a:prstGeom prst="rect">
            <a:avLst/>
          </a:prstGeom>
        </p:spPr>
      </p:pic>
      <p:pic>
        <p:nvPicPr>
          <p:cNvPr id="18" name="Grafik 17" descr="Ein Bild, das draußen, Gras, Baum, Pflanze enthält.&#10;&#10;KI-generierte Inhalte können fehlerhaft sein.">
            <a:extLst>
              <a:ext uri="{FF2B5EF4-FFF2-40B4-BE49-F238E27FC236}">
                <a16:creationId xmlns:a16="http://schemas.microsoft.com/office/drawing/2014/main" id="{B5603BA7-185A-5492-D301-4E9AFB79AA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17"/>
          <a:stretch>
            <a:fillRect/>
          </a:stretch>
        </p:blipFill>
        <p:spPr>
          <a:xfrm>
            <a:off x="885621" y="13334725"/>
            <a:ext cx="5574163" cy="3138803"/>
          </a:xfrm>
          <a:prstGeom prst="rect">
            <a:avLst/>
          </a:prstGeom>
        </p:spPr>
      </p:pic>
      <p:pic>
        <p:nvPicPr>
          <p:cNvPr id="19" name="Grafik 18" descr="Ein Bild, das draußen, Kleidung, Gras, Person enthält.&#10;&#10;KI-generierte Inhalte können fehlerhaft sein.">
            <a:extLst>
              <a:ext uri="{FF2B5EF4-FFF2-40B4-BE49-F238E27FC236}">
                <a16:creationId xmlns:a16="http://schemas.microsoft.com/office/drawing/2014/main" id="{D055AA14-2CB4-EEF6-CECD-7759C95501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784" y="13334725"/>
            <a:ext cx="4160387" cy="3120290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C589E92D-1E34-E315-A6D3-C065DFE10A2F}"/>
              </a:ext>
            </a:extLst>
          </p:cNvPr>
          <p:cNvGrpSpPr/>
          <p:nvPr/>
        </p:nvGrpSpPr>
        <p:grpSpPr>
          <a:xfrm>
            <a:off x="-361950" y="9571243"/>
            <a:ext cx="5695742" cy="2942847"/>
            <a:chOff x="461246" y="3010073"/>
            <a:chExt cx="5695742" cy="2942847"/>
          </a:xfrm>
        </p:grpSpPr>
        <p:pic>
          <p:nvPicPr>
            <p:cNvPr id="21" name="Grafik 20" descr="Ein Bild, das Kleidung, Person, Im Haus, Schuhwerk enthält.&#10;&#10;KI-generierte Inhalte können fehlerhaft sein.">
              <a:extLst>
                <a:ext uri="{FF2B5EF4-FFF2-40B4-BE49-F238E27FC236}">
                  <a16:creationId xmlns:a16="http://schemas.microsoft.com/office/drawing/2014/main" id="{23507BA3-DCFA-DD8E-D08D-601BAEA77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110"/>
            <a:stretch>
              <a:fillRect/>
            </a:stretch>
          </p:blipFill>
          <p:spPr>
            <a:xfrm>
              <a:off x="461246" y="3010073"/>
              <a:ext cx="5695742" cy="2942847"/>
            </a:xfrm>
            <a:prstGeom prst="rect">
              <a:avLst/>
            </a:prstGeom>
          </p:spPr>
        </p:pic>
        <p:pic>
          <p:nvPicPr>
            <p:cNvPr id="22" name="Grafik 21" descr="Herz mit einfarbiger Füllung">
              <a:extLst>
                <a:ext uri="{FF2B5EF4-FFF2-40B4-BE49-F238E27FC236}">
                  <a16:creationId xmlns:a16="http://schemas.microsoft.com/office/drawing/2014/main" id="{B3AD8A06-D637-5907-93FC-C23EEBD5479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398573" y="3795163"/>
              <a:ext cx="701709" cy="701709"/>
            </a:xfrm>
            <a:prstGeom prst="rect">
              <a:avLst/>
            </a:prstGeom>
          </p:spPr>
        </p:pic>
      </p:grpSp>
      <p:pic>
        <p:nvPicPr>
          <p:cNvPr id="23" name="Grafik 22" descr="Ein Bild, das draußen, Gras, Person, Himmel enthält.&#10;&#10;KI-generierte Inhalte können fehlerhaft sein.">
            <a:extLst>
              <a:ext uri="{FF2B5EF4-FFF2-40B4-BE49-F238E27FC236}">
                <a16:creationId xmlns:a16="http://schemas.microsoft.com/office/drawing/2014/main" id="{93FCFA6C-235A-3A25-8B1D-5252C8D800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47" b="24438"/>
          <a:stretch>
            <a:fillRect/>
          </a:stretch>
        </p:blipFill>
        <p:spPr>
          <a:xfrm>
            <a:off x="7844118" y="9571243"/>
            <a:ext cx="3985931" cy="2942847"/>
          </a:xfrm>
          <a:prstGeom prst="rect">
            <a:avLst/>
          </a:prstGeom>
        </p:spPr>
      </p:pic>
      <p:pic>
        <p:nvPicPr>
          <p:cNvPr id="24" name="Grafik 23" descr="Ein Bild, das draußen, Gras, Person, Himmel enthält.&#10;&#10;KI-generierte Inhalte können fehlerhaft sein.">
            <a:extLst>
              <a:ext uri="{FF2B5EF4-FFF2-40B4-BE49-F238E27FC236}">
                <a16:creationId xmlns:a16="http://schemas.microsoft.com/office/drawing/2014/main" id="{3B562AAD-F388-FC78-55D8-9C11BEA2D7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0" t="19333" r="23491" b="37756"/>
          <a:stretch>
            <a:fillRect/>
          </a:stretch>
        </p:blipFill>
        <p:spPr>
          <a:xfrm>
            <a:off x="5048250" y="9571243"/>
            <a:ext cx="2795868" cy="294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8412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AF37D3-0CE7-8B14-ED57-E4F6F8A57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398F25-8E7F-5EF3-4C3E-3F83FD0278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Fitness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4B161C55-8B38-CFCA-F3DD-D199A2F4CEC0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831A067E-7223-CB42-DB9D-F47EECA6399D}"/>
              </a:ext>
            </a:extLst>
          </p:cNvPr>
          <p:cNvSpPr txBox="1">
            <a:spLocks/>
          </p:cNvSpPr>
          <p:nvPr/>
        </p:nvSpPr>
        <p:spPr>
          <a:xfrm>
            <a:off x="3132817" y="1515912"/>
            <a:ext cx="5669751" cy="3707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400" dirty="0">
                <a:solidFill>
                  <a:schemeClr val="bg1"/>
                </a:solidFill>
              </a:rPr>
              <a:t>Dance </a:t>
            </a:r>
            <a:r>
              <a:rPr lang="de-DE" sz="4400" dirty="0" err="1">
                <a:solidFill>
                  <a:schemeClr val="bg1"/>
                </a:solidFill>
              </a:rPr>
              <a:t>for</a:t>
            </a:r>
            <a:r>
              <a:rPr lang="de-DE" sz="4400" dirty="0">
                <a:solidFill>
                  <a:schemeClr val="bg1"/>
                </a:solidFill>
              </a:rPr>
              <a:t> Fun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508AD60-9122-6AAA-D881-1A690E2A5BB8}"/>
              </a:ext>
            </a:extLst>
          </p:cNvPr>
          <p:cNvSpPr txBox="1"/>
          <p:nvPr/>
        </p:nvSpPr>
        <p:spPr>
          <a:xfrm>
            <a:off x="-1" y="1968108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Zahlreiche Auftritte bei gemeindlichen Veranstaltungen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40970A8-B5FE-9DE6-47BB-D429DB1DFC5F}"/>
              </a:ext>
            </a:extLst>
          </p:cNvPr>
          <p:cNvSpPr txBox="1"/>
          <p:nvPr/>
        </p:nvSpPr>
        <p:spPr>
          <a:xfrm>
            <a:off x="-128307" y="9468035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Bilder</a:t>
            </a:r>
          </a:p>
          <a:p>
            <a:pPr algn="ctr"/>
            <a:endParaRPr lang="de-DE" sz="2800" dirty="0">
              <a:solidFill>
                <a:schemeClr val="bg1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622BD69-0142-0E0D-2815-725E0058AF9F}"/>
              </a:ext>
            </a:extLst>
          </p:cNvPr>
          <p:cNvSpPr txBox="1"/>
          <p:nvPr/>
        </p:nvSpPr>
        <p:spPr>
          <a:xfrm>
            <a:off x="-1" y="2491328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Faschingsparty in </a:t>
            </a:r>
            <a:r>
              <a:rPr lang="de-DE" sz="2800" dirty="0" err="1">
                <a:solidFill>
                  <a:schemeClr val="bg1"/>
                </a:solidFill>
              </a:rPr>
              <a:t>Böhmfeld</a:t>
            </a:r>
            <a:r>
              <a:rPr lang="de-DE" sz="2800" dirty="0">
                <a:solidFill>
                  <a:schemeClr val="bg1"/>
                </a:solidFill>
              </a:rPr>
              <a:t> veranstaltet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2E9AADC-8EAC-104C-5B48-09A335B8CA9D}"/>
              </a:ext>
            </a:extLst>
          </p:cNvPr>
          <p:cNvSpPr txBox="1"/>
          <p:nvPr/>
        </p:nvSpPr>
        <p:spPr>
          <a:xfrm>
            <a:off x="193044" y="3014548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Baumpflanz-Challenge teilgenommen</a:t>
            </a:r>
          </a:p>
        </p:txBody>
      </p:sp>
      <p:pic>
        <p:nvPicPr>
          <p:cNvPr id="8" name="Grafik 7" descr="Ein Bild, das Kleidung, Person, Schuhwerk, Menschen enthält.&#10;&#10;KI-generierte Inhalte können fehlerhaft sein.">
            <a:extLst>
              <a:ext uri="{FF2B5EF4-FFF2-40B4-BE49-F238E27FC236}">
                <a16:creationId xmlns:a16="http://schemas.microsoft.com/office/drawing/2014/main" id="{FC2DECAB-B3AE-71C8-A73D-6B2AA79B65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0481" y="3702953"/>
            <a:ext cx="4867607" cy="3650705"/>
          </a:xfrm>
          <a:prstGeom prst="rect">
            <a:avLst/>
          </a:prstGeom>
        </p:spPr>
      </p:pic>
      <p:pic>
        <p:nvPicPr>
          <p:cNvPr id="11" name="Grafik 10" descr="Ein Bild, das draußen, Gras, Baum, Pflanze enthält.&#10;&#10;KI-generierte Inhalte können fehlerhaft sein.">
            <a:extLst>
              <a:ext uri="{FF2B5EF4-FFF2-40B4-BE49-F238E27FC236}">
                <a16:creationId xmlns:a16="http://schemas.microsoft.com/office/drawing/2014/main" id="{3E6B76F6-54FD-8E3A-9867-8765E1E5BF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17"/>
          <a:stretch>
            <a:fillRect/>
          </a:stretch>
        </p:blipFill>
        <p:spPr>
          <a:xfrm>
            <a:off x="987229" y="3537768"/>
            <a:ext cx="5574163" cy="3138803"/>
          </a:xfrm>
          <a:prstGeom prst="rect">
            <a:avLst/>
          </a:prstGeom>
        </p:spPr>
      </p:pic>
      <p:pic>
        <p:nvPicPr>
          <p:cNvPr id="10" name="Grafik 9" descr="Ein Bild, das draußen, Kleidung, Gras, Person enthält.&#10;&#10;KI-generierte Inhalte können fehlerhaft sein.">
            <a:extLst>
              <a:ext uri="{FF2B5EF4-FFF2-40B4-BE49-F238E27FC236}">
                <a16:creationId xmlns:a16="http://schemas.microsoft.com/office/drawing/2014/main" id="{4CA6C7EF-E391-D280-007C-978D6353F6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1392" y="3537768"/>
            <a:ext cx="4160387" cy="3120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4999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80C4E-0676-0655-1D55-3C4B77020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9CCF5B-B711-0525-881A-F2B165BF07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Fitness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BFFDFC5F-E263-0EBE-D6E1-9D7FA0C5A7D3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94625CF1-B7A7-9348-9981-7D89B13C5608}"/>
              </a:ext>
            </a:extLst>
          </p:cNvPr>
          <p:cNvSpPr txBox="1">
            <a:spLocks/>
          </p:cNvSpPr>
          <p:nvPr/>
        </p:nvSpPr>
        <p:spPr>
          <a:xfrm>
            <a:off x="3261125" y="1575079"/>
            <a:ext cx="5669751" cy="3707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</a:rPr>
              <a:t>Weihnachtsmarkt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FE40278-20C9-2E51-49F1-45B5F7610DF8}"/>
              </a:ext>
            </a:extLst>
          </p:cNvPr>
          <p:cNvSpPr txBox="1"/>
          <p:nvPr/>
        </p:nvSpPr>
        <p:spPr>
          <a:xfrm>
            <a:off x="64738" y="203146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Stand am </a:t>
            </a:r>
            <a:r>
              <a:rPr lang="de-DE" sz="2800" dirty="0" err="1">
                <a:solidFill>
                  <a:schemeClr val="bg1"/>
                </a:solidFill>
              </a:rPr>
              <a:t>Böhmfelder</a:t>
            </a:r>
            <a:r>
              <a:rPr lang="de-DE" sz="2800" dirty="0">
                <a:solidFill>
                  <a:schemeClr val="bg1"/>
                </a:solidFill>
              </a:rPr>
              <a:t> Weihnachtsmarkt</a:t>
            </a:r>
          </a:p>
        </p:txBody>
      </p:sp>
      <p:pic>
        <p:nvPicPr>
          <p:cNvPr id="5" name="Grafik 4" descr="Ein Bild, das Kleidung, Person, Menschliches Gesicht, draußen enthält.&#10;&#10;KI-generierte Inhalte können fehlerhaft sein.">
            <a:extLst>
              <a:ext uri="{FF2B5EF4-FFF2-40B4-BE49-F238E27FC236}">
                <a16:creationId xmlns:a16="http://schemas.microsoft.com/office/drawing/2014/main" id="{C12769FF-E0C8-C1E9-8AD6-1952F66FE9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2" y="2640295"/>
            <a:ext cx="3065236" cy="4195170"/>
          </a:xfrm>
          <a:prstGeom prst="rect">
            <a:avLst/>
          </a:prstGeom>
        </p:spPr>
      </p:pic>
      <p:pic>
        <p:nvPicPr>
          <p:cNvPr id="11" name="Grafik 10" descr="Ein Bild, das Person, Menschliches Gesicht, Kleidung, Jacke enthält.&#10;&#10;KI-generierte Inhalte können fehlerhaft sein.">
            <a:extLst>
              <a:ext uri="{FF2B5EF4-FFF2-40B4-BE49-F238E27FC236}">
                <a16:creationId xmlns:a16="http://schemas.microsoft.com/office/drawing/2014/main" id="{53E87BD4-2002-5C8D-7D41-8A83A2D071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168" y="2640295"/>
            <a:ext cx="5745918" cy="4217705"/>
          </a:xfrm>
          <a:prstGeom prst="rect">
            <a:avLst/>
          </a:prstGeom>
        </p:spPr>
      </p:pic>
      <p:pic>
        <p:nvPicPr>
          <p:cNvPr id="13" name="Grafik 12" descr="Ein Bild, das Person, Kleidung, Menschliches Gesicht, Lächeln enthält.&#10;&#10;KI-generierte Inhalte können fehlerhaft sein.">
            <a:extLst>
              <a:ext uri="{FF2B5EF4-FFF2-40B4-BE49-F238E27FC236}">
                <a16:creationId xmlns:a16="http://schemas.microsoft.com/office/drawing/2014/main" id="{97353FD8-63C4-8099-BCEE-A532515574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648"/>
          <a:stretch>
            <a:fillRect/>
          </a:stretch>
        </p:blipFill>
        <p:spPr>
          <a:xfrm>
            <a:off x="7416799" y="2640296"/>
            <a:ext cx="4775201" cy="4195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175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CEF1A-F168-A5DD-CDCA-9EE96AB31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B0BE2D-B3E5-6CFD-0FF5-0BC5953C69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Fitness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E6243D44-CCF4-E56A-B7AD-7909FB9CF516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B50023EE-17EA-AF5E-2C4D-8D84BCA18A44}"/>
              </a:ext>
            </a:extLst>
          </p:cNvPr>
          <p:cNvSpPr txBox="1">
            <a:spLocks/>
          </p:cNvSpPr>
          <p:nvPr/>
        </p:nvSpPr>
        <p:spPr>
          <a:xfrm>
            <a:off x="3261123" y="3399033"/>
            <a:ext cx="5669751" cy="3707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chemeClr val="bg1"/>
                </a:solidFill>
              </a:rPr>
              <a:t>Weitere Angebote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81E818B-526D-4D48-1635-99940DB6ED54}"/>
              </a:ext>
            </a:extLst>
          </p:cNvPr>
          <p:cNvSpPr txBox="1"/>
          <p:nvPr/>
        </p:nvSpPr>
        <p:spPr>
          <a:xfrm>
            <a:off x="-346796" y="805049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Bodyworkout mit Steffi Kraus sehr erfolgreich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DD83385-5B6F-54D4-5883-C7A8C00C0EB8}"/>
              </a:ext>
            </a:extLst>
          </p:cNvPr>
          <p:cNvSpPr txBox="1"/>
          <p:nvPr/>
        </p:nvSpPr>
        <p:spPr>
          <a:xfrm>
            <a:off x="-193045" y="11693084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Bilder</a:t>
            </a:r>
          </a:p>
          <a:p>
            <a:pPr algn="ctr"/>
            <a:endParaRPr lang="de-DE" sz="2800" dirty="0">
              <a:solidFill>
                <a:schemeClr val="bg1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128B137-806F-B600-FF0A-6AECDC2247E3}"/>
              </a:ext>
            </a:extLst>
          </p:cNvPr>
          <p:cNvSpPr txBox="1"/>
          <p:nvPr/>
        </p:nvSpPr>
        <p:spPr>
          <a:xfrm>
            <a:off x="-346796" y="857371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Yoga im </a:t>
            </a:r>
            <a:r>
              <a:rPr lang="de-DE" sz="2800" dirty="0" err="1">
                <a:solidFill>
                  <a:schemeClr val="bg1"/>
                </a:solidFill>
              </a:rPr>
              <a:t>Kotterhof</a:t>
            </a:r>
            <a:r>
              <a:rPr lang="de-DE" sz="2800" dirty="0">
                <a:solidFill>
                  <a:schemeClr val="bg1"/>
                </a:solidFill>
              </a:rPr>
              <a:t>  sehr gefragt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595AD50-7308-6C1C-2B83-3ED7C09D9FE5}"/>
              </a:ext>
            </a:extLst>
          </p:cNvPr>
          <p:cNvSpPr txBox="1"/>
          <p:nvPr/>
        </p:nvSpPr>
        <p:spPr>
          <a:xfrm>
            <a:off x="-346797" y="9017432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Zumba für Teenies leider abgesagt aufgrund zu geringer Teilnahme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A47A573-2FFF-27F6-961F-A8A1324309E1}"/>
              </a:ext>
            </a:extLst>
          </p:cNvPr>
          <p:cNvSpPr txBox="1"/>
          <p:nvPr/>
        </p:nvSpPr>
        <p:spPr>
          <a:xfrm>
            <a:off x="-346796" y="951501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Turnen mit Janja und Dance Kids </a:t>
            </a:r>
            <a:r>
              <a:rPr lang="de-DE" sz="2800" dirty="0" err="1">
                <a:solidFill>
                  <a:schemeClr val="bg1"/>
                </a:solidFill>
              </a:rPr>
              <a:t>by</a:t>
            </a:r>
            <a:r>
              <a:rPr lang="de-DE" sz="2800" dirty="0">
                <a:solidFill>
                  <a:schemeClr val="bg1"/>
                </a:solidFill>
              </a:rPr>
              <a:t> Lisa wurden leider eingestellt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C048026-D18E-5655-6B63-1F3B0AF244DE}"/>
              </a:ext>
            </a:extLst>
          </p:cNvPr>
          <p:cNvSpPr txBox="1"/>
          <p:nvPr/>
        </p:nvSpPr>
        <p:spPr>
          <a:xfrm>
            <a:off x="-290151" y="10316660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Hobby </a:t>
            </a:r>
            <a:r>
              <a:rPr lang="de-DE" sz="2800" dirty="0" err="1">
                <a:solidFill>
                  <a:schemeClr val="bg1"/>
                </a:solidFill>
              </a:rPr>
              <a:t>Horsing</a:t>
            </a:r>
            <a:r>
              <a:rPr lang="de-DE" sz="2800" dirty="0">
                <a:solidFill>
                  <a:schemeClr val="bg1"/>
                </a:solidFill>
              </a:rPr>
              <a:t> – Mountainbike – Nordic Walking Treff – </a:t>
            </a:r>
            <a:br>
              <a:rPr lang="de-DE" sz="2800" dirty="0">
                <a:solidFill>
                  <a:schemeClr val="bg1"/>
                </a:solidFill>
              </a:rPr>
            </a:br>
            <a:r>
              <a:rPr lang="de-DE" sz="2800" dirty="0">
                <a:solidFill>
                  <a:schemeClr val="bg1"/>
                </a:solidFill>
              </a:rPr>
              <a:t>Wirbelsäulengymnastik Damen/Herren – Sport im Kraftraum</a:t>
            </a:r>
          </a:p>
        </p:txBody>
      </p:sp>
      <p:pic>
        <p:nvPicPr>
          <p:cNvPr id="11" name="Grafik 10" descr="Ein Bild, das Text, Screenshot, Schrift, Design enthält.&#10;&#10;KI-generierte Inhalte können fehlerhaft sein.">
            <a:extLst>
              <a:ext uri="{FF2B5EF4-FFF2-40B4-BE49-F238E27FC236}">
                <a16:creationId xmlns:a16="http://schemas.microsoft.com/office/drawing/2014/main" id="{E60ED7A1-7B87-839E-F74A-6BEA6C296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9487" y="0"/>
            <a:ext cx="5201517" cy="6858000"/>
          </a:xfrm>
          <a:prstGeom prst="rect">
            <a:avLst/>
          </a:prstGeom>
        </p:spPr>
      </p:pic>
      <p:pic>
        <p:nvPicPr>
          <p:cNvPr id="13" name="Grafik 12" descr="Ein Bild, das Text, Screenshot, Schrift, Design enthält.&#10;&#10;KI-generierte Inhalte können fehlerhaft sein.">
            <a:extLst>
              <a:ext uri="{FF2B5EF4-FFF2-40B4-BE49-F238E27FC236}">
                <a16:creationId xmlns:a16="http://schemas.microsoft.com/office/drawing/2014/main" id="{A14C34EA-FD28-9F27-BA01-6C903A763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96115" y="-7066907"/>
            <a:ext cx="5456181" cy="6858000"/>
          </a:xfrm>
          <a:prstGeom prst="rect">
            <a:avLst/>
          </a:prstGeom>
        </p:spPr>
      </p:pic>
      <p:pic>
        <p:nvPicPr>
          <p:cNvPr id="15" name="Grafik 14" descr="Ein Bild, das Text, Grafikdesign, Poster, Schrift enthält.&#10;&#10;KI-generierte Inhalte können fehlerhaft sein.">
            <a:extLst>
              <a:ext uri="{FF2B5EF4-FFF2-40B4-BE49-F238E27FC236}">
                <a16:creationId xmlns:a16="http://schemas.microsoft.com/office/drawing/2014/main" id="{43901957-A3FA-512D-1260-7559AC8DD2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4693" y="8264084"/>
            <a:ext cx="6921542" cy="6858000"/>
          </a:xfrm>
          <a:prstGeom prst="rect">
            <a:avLst/>
          </a:prstGeom>
        </p:spPr>
      </p:pic>
      <p:pic>
        <p:nvPicPr>
          <p:cNvPr id="16" name="Grafik 15" descr="Ein Bild, das Gebäude, Sportausrüstung, Sportspiele, Sport enthält.&#10;&#10;KI-generierte Inhalte können fehlerhaft sein.">
            <a:extLst>
              <a:ext uri="{FF2B5EF4-FFF2-40B4-BE49-F238E27FC236}">
                <a16:creationId xmlns:a16="http://schemas.microsoft.com/office/drawing/2014/main" id="{A2384F15-E67F-4305-2DCC-D303519E43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93719" y="1130800"/>
            <a:ext cx="3872042" cy="2904032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ADAEBF4F-CCAF-339D-B891-922BF080E5C6}"/>
              </a:ext>
            </a:extLst>
          </p:cNvPr>
          <p:cNvSpPr txBox="1"/>
          <p:nvPr/>
        </p:nvSpPr>
        <p:spPr>
          <a:xfrm>
            <a:off x="-11393719" y="6155110"/>
            <a:ext cx="1219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0" dirty="0">
                <a:solidFill>
                  <a:schemeClr val="bg1"/>
                </a:solidFill>
              </a:rPr>
              <a:t>Für alle Kurse sind </a:t>
            </a:r>
            <a:r>
              <a:rPr lang="de-DE" sz="6000" dirty="0" err="1">
                <a:solidFill>
                  <a:schemeClr val="bg1"/>
                </a:solidFill>
              </a:rPr>
              <a:t>Schnupperstundne</a:t>
            </a:r>
            <a:r>
              <a:rPr lang="de-DE" sz="6000" dirty="0">
                <a:solidFill>
                  <a:schemeClr val="bg1"/>
                </a:solidFill>
              </a:rPr>
              <a:t> jederzeit möglich!! 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A725D53-E47A-DB2F-2C5E-20DA8A753260}"/>
              </a:ext>
            </a:extLst>
          </p:cNvPr>
          <p:cNvSpPr txBox="1"/>
          <p:nvPr/>
        </p:nvSpPr>
        <p:spPr>
          <a:xfrm>
            <a:off x="-11320675" y="9779044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Auf der Homepage sind die Kurszeiten einzusehen</a:t>
            </a:r>
          </a:p>
          <a:p>
            <a:pPr algn="ctr"/>
            <a:endParaRPr lang="de-DE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3339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DB5717-C8AF-AD4C-BD3C-E5191F741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F18586-E02A-0A07-9DF8-CF7DD95268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Fitness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998AAF15-9726-901B-774D-411B1A1F43A3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590D5406-0889-0FB3-DFAF-46507E730C01}"/>
              </a:ext>
            </a:extLst>
          </p:cNvPr>
          <p:cNvSpPr txBox="1">
            <a:spLocks/>
          </p:cNvSpPr>
          <p:nvPr/>
        </p:nvSpPr>
        <p:spPr>
          <a:xfrm>
            <a:off x="3261125" y="1575079"/>
            <a:ext cx="5669751" cy="3707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</a:rPr>
              <a:t>Weitere Angebote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419BC5D-FEA5-3D1E-9696-400F1CB1B082}"/>
              </a:ext>
            </a:extLst>
          </p:cNvPr>
          <p:cNvSpPr txBox="1"/>
          <p:nvPr/>
        </p:nvSpPr>
        <p:spPr>
          <a:xfrm>
            <a:off x="-1" y="2127948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Bodyworkout mit Steffi Kraus sehr erfolgreich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C1A6C0A-AD4D-E131-F3F6-FC20A0A36BFD}"/>
              </a:ext>
            </a:extLst>
          </p:cNvPr>
          <p:cNvSpPr txBox="1"/>
          <p:nvPr/>
        </p:nvSpPr>
        <p:spPr>
          <a:xfrm>
            <a:off x="-193045" y="11693084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Bilder</a:t>
            </a:r>
          </a:p>
          <a:p>
            <a:pPr algn="ctr"/>
            <a:endParaRPr lang="de-DE" sz="2800" dirty="0">
              <a:solidFill>
                <a:schemeClr val="bg1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BEBA44E-E413-AFA1-54BD-83E956E94A29}"/>
              </a:ext>
            </a:extLst>
          </p:cNvPr>
          <p:cNvSpPr txBox="1"/>
          <p:nvPr/>
        </p:nvSpPr>
        <p:spPr>
          <a:xfrm>
            <a:off x="-346796" y="857371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Yoga im </a:t>
            </a:r>
            <a:r>
              <a:rPr lang="de-DE" sz="2800" dirty="0" err="1">
                <a:solidFill>
                  <a:schemeClr val="bg1"/>
                </a:solidFill>
              </a:rPr>
              <a:t>Kotterhof</a:t>
            </a:r>
            <a:r>
              <a:rPr lang="de-DE" sz="2800" dirty="0">
                <a:solidFill>
                  <a:schemeClr val="bg1"/>
                </a:solidFill>
              </a:rPr>
              <a:t>  sehr gefragt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8AFF2D7-094E-971F-DCBF-3D18D135C3A5}"/>
              </a:ext>
            </a:extLst>
          </p:cNvPr>
          <p:cNvSpPr txBox="1"/>
          <p:nvPr/>
        </p:nvSpPr>
        <p:spPr>
          <a:xfrm>
            <a:off x="-346797" y="9017432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Zumba für Teenies leider abgesagt aufgrund zu geringer Teilnahme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379F87A-EF89-6098-C593-9A7EF071A337}"/>
              </a:ext>
            </a:extLst>
          </p:cNvPr>
          <p:cNvSpPr txBox="1"/>
          <p:nvPr/>
        </p:nvSpPr>
        <p:spPr>
          <a:xfrm>
            <a:off x="-346796" y="951501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Turnen mit Janja und Dance Kids </a:t>
            </a:r>
            <a:r>
              <a:rPr lang="de-DE" sz="2800" dirty="0" err="1">
                <a:solidFill>
                  <a:schemeClr val="bg1"/>
                </a:solidFill>
              </a:rPr>
              <a:t>by</a:t>
            </a:r>
            <a:r>
              <a:rPr lang="de-DE" sz="2800" dirty="0">
                <a:solidFill>
                  <a:schemeClr val="bg1"/>
                </a:solidFill>
              </a:rPr>
              <a:t> Lisa wurden leider eingestellt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EF04BFC-EDFF-32CE-5418-DD4B02C36A0D}"/>
              </a:ext>
            </a:extLst>
          </p:cNvPr>
          <p:cNvSpPr txBox="1"/>
          <p:nvPr/>
        </p:nvSpPr>
        <p:spPr>
          <a:xfrm>
            <a:off x="-290151" y="10316660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Hobby </a:t>
            </a:r>
            <a:r>
              <a:rPr lang="de-DE" sz="2800" dirty="0" err="1">
                <a:solidFill>
                  <a:schemeClr val="bg1"/>
                </a:solidFill>
              </a:rPr>
              <a:t>Horsing</a:t>
            </a:r>
            <a:r>
              <a:rPr lang="de-DE" sz="2800" dirty="0">
                <a:solidFill>
                  <a:schemeClr val="bg1"/>
                </a:solidFill>
              </a:rPr>
              <a:t> – Mountainbike – Nordic Walking Treff – </a:t>
            </a:r>
            <a:br>
              <a:rPr lang="de-DE" sz="2800" dirty="0">
                <a:solidFill>
                  <a:schemeClr val="bg1"/>
                </a:solidFill>
              </a:rPr>
            </a:br>
            <a:r>
              <a:rPr lang="de-DE" sz="2800" dirty="0">
                <a:solidFill>
                  <a:schemeClr val="bg1"/>
                </a:solidFill>
              </a:rPr>
              <a:t>Wirbelsäulengymnastik Damen/Herren – Sport im Kraftraum</a:t>
            </a:r>
          </a:p>
        </p:txBody>
      </p:sp>
      <p:pic>
        <p:nvPicPr>
          <p:cNvPr id="11" name="Grafik 10" descr="Ein Bild, das Text, Screenshot, Schrift, Design enthält.&#10;&#10;KI-generierte Inhalte können fehlerhaft sein.">
            <a:extLst>
              <a:ext uri="{FF2B5EF4-FFF2-40B4-BE49-F238E27FC236}">
                <a16:creationId xmlns:a16="http://schemas.microsoft.com/office/drawing/2014/main" id="{6F341E46-A86D-B00D-4E3D-284D94004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8974" y="2767204"/>
            <a:ext cx="2994049" cy="3947538"/>
          </a:xfrm>
          <a:prstGeom prst="rect">
            <a:avLst/>
          </a:prstGeom>
        </p:spPr>
      </p:pic>
      <p:pic>
        <p:nvPicPr>
          <p:cNvPr id="12" name="Grafik 11" descr="Ein Bild, das Text, Grafikdesign, Poster, Schrift enthält.&#10;&#10;KI-generierte Inhalte können fehlerhaft sein.">
            <a:extLst>
              <a:ext uri="{FF2B5EF4-FFF2-40B4-BE49-F238E27FC236}">
                <a16:creationId xmlns:a16="http://schemas.microsoft.com/office/drawing/2014/main" id="{D3C88B74-93FF-F2A7-0B11-639D2650CA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4693" y="8264084"/>
            <a:ext cx="6921542" cy="6858000"/>
          </a:xfrm>
          <a:prstGeom prst="rect">
            <a:avLst/>
          </a:prstGeom>
        </p:spPr>
      </p:pic>
      <p:pic>
        <p:nvPicPr>
          <p:cNvPr id="13" name="Grafik 12" descr="Ein Bild, das Gebäude, Sportausrüstung, Sportspiele, Sport enthält.&#10;&#10;KI-generierte Inhalte können fehlerhaft sein.">
            <a:extLst>
              <a:ext uri="{FF2B5EF4-FFF2-40B4-BE49-F238E27FC236}">
                <a16:creationId xmlns:a16="http://schemas.microsoft.com/office/drawing/2014/main" id="{C0BFE978-7BEA-AFF9-16A7-C21F01D608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93719" y="1130800"/>
            <a:ext cx="3872042" cy="2904032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E25613BA-A5ED-A2AE-99A0-3598544BC498}"/>
              </a:ext>
            </a:extLst>
          </p:cNvPr>
          <p:cNvSpPr txBox="1"/>
          <p:nvPr/>
        </p:nvSpPr>
        <p:spPr>
          <a:xfrm>
            <a:off x="-11901849" y="5738619"/>
            <a:ext cx="1219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0" dirty="0">
                <a:solidFill>
                  <a:schemeClr val="bg1"/>
                </a:solidFill>
              </a:rPr>
              <a:t>Für alle Kurse sind </a:t>
            </a:r>
            <a:r>
              <a:rPr lang="de-DE" sz="6000" dirty="0" err="1">
                <a:solidFill>
                  <a:schemeClr val="bg1"/>
                </a:solidFill>
              </a:rPr>
              <a:t>Schnupperstundne</a:t>
            </a:r>
            <a:r>
              <a:rPr lang="de-DE" sz="6000" dirty="0">
                <a:solidFill>
                  <a:schemeClr val="bg1"/>
                </a:solidFill>
              </a:rPr>
              <a:t> jederzeit möglich!! 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98F2D4E-B603-1615-E242-7A397B9FC1A6}"/>
              </a:ext>
            </a:extLst>
          </p:cNvPr>
          <p:cNvSpPr txBox="1"/>
          <p:nvPr/>
        </p:nvSpPr>
        <p:spPr>
          <a:xfrm>
            <a:off x="-11828805" y="9362553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Auf der Homepage sind die Kurszeiten einzusehen</a:t>
            </a:r>
          </a:p>
          <a:p>
            <a:pPr algn="ctr"/>
            <a:endParaRPr lang="de-DE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9635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3BCE6-8F1B-D5B9-462E-3AE38EB9E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C48C90-E41A-8041-E68F-185BC1DC70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Fitness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F1FB72A9-2A99-7A8D-9F6C-493E473F5C0D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F97C4CC1-147D-93DA-E88D-948F20E5A978}"/>
              </a:ext>
            </a:extLst>
          </p:cNvPr>
          <p:cNvSpPr txBox="1">
            <a:spLocks/>
          </p:cNvSpPr>
          <p:nvPr/>
        </p:nvSpPr>
        <p:spPr>
          <a:xfrm>
            <a:off x="3261125" y="1575079"/>
            <a:ext cx="5669751" cy="3707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</a:rPr>
              <a:t>Weitere Angebote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0811016-E469-D654-E687-0B35587DCC2D}"/>
              </a:ext>
            </a:extLst>
          </p:cNvPr>
          <p:cNvSpPr txBox="1"/>
          <p:nvPr/>
        </p:nvSpPr>
        <p:spPr>
          <a:xfrm>
            <a:off x="-1" y="2127948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Bodyworkout mit Steffi Kraus sehr erfolgreich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50B28BE-B545-FD4F-F6FC-DB060817250D}"/>
              </a:ext>
            </a:extLst>
          </p:cNvPr>
          <p:cNvSpPr txBox="1"/>
          <p:nvPr/>
        </p:nvSpPr>
        <p:spPr>
          <a:xfrm>
            <a:off x="-193045" y="11693084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Bilder</a:t>
            </a:r>
          </a:p>
          <a:p>
            <a:pPr algn="ctr"/>
            <a:endParaRPr lang="de-DE" sz="2800" dirty="0">
              <a:solidFill>
                <a:schemeClr val="bg1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7068A6D-E087-ADFE-D35D-318762F08EAA}"/>
              </a:ext>
            </a:extLst>
          </p:cNvPr>
          <p:cNvSpPr txBox="1"/>
          <p:nvPr/>
        </p:nvSpPr>
        <p:spPr>
          <a:xfrm>
            <a:off x="193044" y="2732598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Yoga im </a:t>
            </a:r>
            <a:r>
              <a:rPr lang="de-DE" sz="2800" dirty="0" err="1">
                <a:solidFill>
                  <a:schemeClr val="bg1"/>
                </a:solidFill>
              </a:rPr>
              <a:t>Kotterhof</a:t>
            </a:r>
            <a:r>
              <a:rPr lang="de-DE" sz="2800" dirty="0">
                <a:solidFill>
                  <a:schemeClr val="bg1"/>
                </a:solidFill>
              </a:rPr>
              <a:t>  sehr gefragt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0ED247E-911C-60F0-9300-072D15CF0B3E}"/>
              </a:ext>
            </a:extLst>
          </p:cNvPr>
          <p:cNvSpPr txBox="1"/>
          <p:nvPr/>
        </p:nvSpPr>
        <p:spPr>
          <a:xfrm>
            <a:off x="-346797" y="9017432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Zumba für Teenies leider abgesagt aufgrund zu geringer Teilnahme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744EC5B-3AF5-679A-546A-A8DAF91B81E8}"/>
              </a:ext>
            </a:extLst>
          </p:cNvPr>
          <p:cNvSpPr txBox="1"/>
          <p:nvPr/>
        </p:nvSpPr>
        <p:spPr>
          <a:xfrm>
            <a:off x="-346796" y="951501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Turnen mit Janja und Dance Kids </a:t>
            </a:r>
            <a:r>
              <a:rPr lang="de-DE" sz="2800" dirty="0" err="1">
                <a:solidFill>
                  <a:schemeClr val="bg1"/>
                </a:solidFill>
              </a:rPr>
              <a:t>by</a:t>
            </a:r>
            <a:r>
              <a:rPr lang="de-DE" sz="2800" dirty="0">
                <a:solidFill>
                  <a:schemeClr val="bg1"/>
                </a:solidFill>
              </a:rPr>
              <a:t> Lisa wurden leider eingestellt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39375E8-D5E9-97D4-376F-E53CDCF3031F}"/>
              </a:ext>
            </a:extLst>
          </p:cNvPr>
          <p:cNvSpPr txBox="1"/>
          <p:nvPr/>
        </p:nvSpPr>
        <p:spPr>
          <a:xfrm>
            <a:off x="-290151" y="10316660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Hobby </a:t>
            </a:r>
            <a:r>
              <a:rPr lang="de-DE" sz="2800" dirty="0" err="1">
                <a:solidFill>
                  <a:schemeClr val="bg1"/>
                </a:solidFill>
              </a:rPr>
              <a:t>Horsing</a:t>
            </a:r>
            <a:r>
              <a:rPr lang="de-DE" sz="2800" dirty="0">
                <a:solidFill>
                  <a:schemeClr val="bg1"/>
                </a:solidFill>
              </a:rPr>
              <a:t> – Mountainbike – Nordic Walking Treff – </a:t>
            </a:r>
            <a:br>
              <a:rPr lang="de-DE" sz="2800" dirty="0">
                <a:solidFill>
                  <a:schemeClr val="bg1"/>
                </a:solidFill>
              </a:rPr>
            </a:br>
            <a:r>
              <a:rPr lang="de-DE" sz="2800" dirty="0">
                <a:solidFill>
                  <a:schemeClr val="bg1"/>
                </a:solidFill>
              </a:rPr>
              <a:t>Wirbelsäulengymnastik Damen/Herren – Sport im Kraftraum</a:t>
            </a:r>
          </a:p>
        </p:txBody>
      </p:sp>
      <p:pic>
        <p:nvPicPr>
          <p:cNvPr id="11" name="Grafik 10" descr="Ein Bild, das Text, Screenshot, Schrift, Design enthält.&#10;&#10;KI-generierte Inhalte können fehlerhaft sein.">
            <a:extLst>
              <a:ext uri="{FF2B5EF4-FFF2-40B4-BE49-F238E27FC236}">
                <a16:creationId xmlns:a16="http://schemas.microsoft.com/office/drawing/2014/main" id="{100AD144-881D-DD0F-2BFF-4A48CBFAF2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1516" y="-213307"/>
            <a:ext cx="2994049" cy="3947538"/>
          </a:xfrm>
          <a:prstGeom prst="rect">
            <a:avLst/>
          </a:prstGeom>
        </p:spPr>
      </p:pic>
      <p:pic>
        <p:nvPicPr>
          <p:cNvPr id="12" name="Grafik 11" descr="Ein Bild, das Text, Screenshot, Schrift, Design enthält.&#10;&#10;KI-generierte Inhalte können fehlerhaft sein.">
            <a:extLst>
              <a:ext uri="{FF2B5EF4-FFF2-40B4-BE49-F238E27FC236}">
                <a16:creationId xmlns:a16="http://schemas.microsoft.com/office/drawing/2014/main" id="{ABE8C1A1-297C-F5EA-9694-20F0558263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9924" y="3447281"/>
            <a:ext cx="2598239" cy="3265787"/>
          </a:xfrm>
          <a:prstGeom prst="rect">
            <a:avLst/>
          </a:prstGeom>
        </p:spPr>
      </p:pic>
      <p:pic>
        <p:nvPicPr>
          <p:cNvPr id="13" name="Grafik 12" descr="Ein Bild, das Text, Grafikdesign, Poster, Schrift enthält.&#10;&#10;KI-generierte Inhalte können fehlerhaft sein.">
            <a:extLst>
              <a:ext uri="{FF2B5EF4-FFF2-40B4-BE49-F238E27FC236}">
                <a16:creationId xmlns:a16="http://schemas.microsoft.com/office/drawing/2014/main" id="{D9B9F7EE-84F9-6DF6-793B-5A3C9E5E53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4693" y="8264084"/>
            <a:ext cx="6921542" cy="6858000"/>
          </a:xfrm>
          <a:prstGeom prst="rect">
            <a:avLst/>
          </a:prstGeom>
        </p:spPr>
      </p:pic>
      <p:pic>
        <p:nvPicPr>
          <p:cNvPr id="15" name="Grafik 14" descr="Ein Bild, das Gebäude, Sportausrüstung, Sportspiele, Sport enthält.&#10;&#10;KI-generierte Inhalte können fehlerhaft sein.">
            <a:extLst>
              <a:ext uri="{FF2B5EF4-FFF2-40B4-BE49-F238E27FC236}">
                <a16:creationId xmlns:a16="http://schemas.microsoft.com/office/drawing/2014/main" id="{03A7BD05-A2AD-B383-6D95-E562F6CC90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93719" y="1130800"/>
            <a:ext cx="3872042" cy="2904032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49A51395-D24E-48FC-096F-51F974F65981}"/>
              </a:ext>
            </a:extLst>
          </p:cNvPr>
          <p:cNvSpPr txBox="1"/>
          <p:nvPr/>
        </p:nvSpPr>
        <p:spPr>
          <a:xfrm>
            <a:off x="-9753601" y="6858000"/>
            <a:ext cx="1219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0" dirty="0">
                <a:solidFill>
                  <a:schemeClr val="bg1"/>
                </a:solidFill>
              </a:rPr>
              <a:t>Für alle Kurse sind </a:t>
            </a:r>
            <a:r>
              <a:rPr lang="de-DE" sz="6000" dirty="0" err="1">
                <a:solidFill>
                  <a:schemeClr val="bg1"/>
                </a:solidFill>
              </a:rPr>
              <a:t>Schnupperstundne</a:t>
            </a:r>
            <a:r>
              <a:rPr lang="de-DE" sz="6000" dirty="0">
                <a:solidFill>
                  <a:schemeClr val="bg1"/>
                </a:solidFill>
              </a:rPr>
              <a:t> jederzeit möglich!! 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9E9A8A7-FE1E-92D2-16D3-028A546E6BB7}"/>
              </a:ext>
            </a:extLst>
          </p:cNvPr>
          <p:cNvSpPr txBox="1"/>
          <p:nvPr/>
        </p:nvSpPr>
        <p:spPr>
          <a:xfrm>
            <a:off x="-9680557" y="10481934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Auf der Homepage sind die Kurszeiten einzusehen</a:t>
            </a:r>
          </a:p>
          <a:p>
            <a:pPr algn="ctr"/>
            <a:endParaRPr lang="de-DE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8189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1E6B7-8976-36B4-6F61-CF8DD728C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FDCF67-1C9F-4BF1-FFDA-C672249879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Fitness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5EB2A4AD-FD73-042A-F804-503FAC2ABA79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6AA997FC-7F67-E22F-0A64-4878F38E011A}"/>
              </a:ext>
            </a:extLst>
          </p:cNvPr>
          <p:cNvSpPr txBox="1">
            <a:spLocks/>
          </p:cNvSpPr>
          <p:nvPr/>
        </p:nvSpPr>
        <p:spPr>
          <a:xfrm>
            <a:off x="3261125" y="1575079"/>
            <a:ext cx="5669751" cy="3707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</a:rPr>
              <a:t>Weitere Angebote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B3A5036-8770-976B-DA2F-82A84C0BBC69}"/>
              </a:ext>
            </a:extLst>
          </p:cNvPr>
          <p:cNvSpPr txBox="1"/>
          <p:nvPr/>
        </p:nvSpPr>
        <p:spPr>
          <a:xfrm>
            <a:off x="-1" y="2127948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Bodyworkout mit Steffi Kraus sehr erfolgreich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9BD6D206-0292-BD76-8212-844D7DB2BB2A}"/>
              </a:ext>
            </a:extLst>
          </p:cNvPr>
          <p:cNvSpPr txBox="1"/>
          <p:nvPr/>
        </p:nvSpPr>
        <p:spPr>
          <a:xfrm>
            <a:off x="-193045" y="11693084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Bilder</a:t>
            </a:r>
          </a:p>
          <a:p>
            <a:pPr algn="ctr"/>
            <a:endParaRPr lang="de-DE" sz="2800" dirty="0">
              <a:solidFill>
                <a:schemeClr val="bg1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870E29F-63EB-1EAB-5F1E-017339856B7F}"/>
              </a:ext>
            </a:extLst>
          </p:cNvPr>
          <p:cNvSpPr txBox="1"/>
          <p:nvPr/>
        </p:nvSpPr>
        <p:spPr>
          <a:xfrm>
            <a:off x="193044" y="2732598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Yoga im </a:t>
            </a:r>
            <a:r>
              <a:rPr lang="de-DE" sz="2800" dirty="0" err="1">
                <a:solidFill>
                  <a:schemeClr val="bg1"/>
                </a:solidFill>
              </a:rPr>
              <a:t>Kotterhof</a:t>
            </a:r>
            <a:r>
              <a:rPr lang="de-DE" sz="2800" dirty="0">
                <a:solidFill>
                  <a:schemeClr val="bg1"/>
                </a:solidFill>
              </a:rPr>
              <a:t>  sehr gefragt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6DDEB74-D6AD-6664-2286-F9F6D187F66D}"/>
              </a:ext>
            </a:extLst>
          </p:cNvPr>
          <p:cNvSpPr txBox="1"/>
          <p:nvPr/>
        </p:nvSpPr>
        <p:spPr>
          <a:xfrm>
            <a:off x="-1" y="326249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Zumba für Teenies leider abgesagt aufgrund zu geringer Teilnahme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24F3099-6FD1-62FC-DADA-E15E1EA0FA38}"/>
              </a:ext>
            </a:extLst>
          </p:cNvPr>
          <p:cNvSpPr txBox="1"/>
          <p:nvPr/>
        </p:nvSpPr>
        <p:spPr>
          <a:xfrm>
            <a:off x="-346796" y="951501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Turnen mit Janja und Dance Kids </a:t>
            </a:r>
            <a:r>
              <a:rPr lang="de-DE" sz="2800" dirty="0" err="1">
                <a:solidFill>
                  <a:schemeClr val="bg1"/>
                </a:solidFill>
              </a:rPr>
              <a:t>by</a:t>
            </a:r>
            <a:r>
              <a:rPr lang="de-DE" sz="2800" dirty="0">
                <a:solidFill>
                  <a:schemeClr val="bg1"/>
                </a:solidFill>
              </a:rPr>
              <a:t> Lisa wurden leider eingestellt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AA30786-A7E1-C876-48FF-F41BCC715E6A}"/>
              </a:ext>
            </a:extLst>
          </p:cNvPr>
          <p:cNvSpPr txBox="1"/>
          <p:nvPr/>
        </p:nvSpPr>
        <p:spPr>
          <a:xfrm>
            <a:off x="-290151" y="10316660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Hobby </a:t>
            </a:r>
            <a:r>
              <a:rPr lang="de-DE" sz="2800" dirty="0" err="1">
                <a:solidFill>
                  <a:schemeClr val="bg1"/>
                </a:solidFill>
              </a:rPr>
              <a:t>Horsing</a:t>
            </a:r>
            <a:r>
              <a:rPr lang="de-DE" sz="2800" dirty="0">
                <a:solidFill>
                  <a:schemeClr val="bg1"/>
                </a:solidFill>
              </a:rPr>
              <a:t> – Mountainbike – Nordic Walking Treff – </a:t>
            </a:r>
            <a:br>
              <a:rPr lang="de-DE" sz="2800" dirty="0">
                <a:solidFill>
                  <a:schemeClr val="bg1"/>
                </a:solidFill>
              </a:rPr>
            </a:br>
            <a:r>
              <a:rPr lang="de-DE" sz="2800" dirty="0">
                <a:solidFill>
                  <a:schemeClr val="bg1"/>
                </a:solidFill>
              </a:rPr>
              <a:t>Wirbelsäulengymnastik Damen/Herren – Sport im Kraftraum</a:t>
            </a:r>
          </a:p>
        </p:txBody>
      </p:sp>
      <p:pic>
        <p:nvPicPr>
          <p:cNvPr id="11" name="Grafik 10" descr="Ein Bild, das Text, Screenshot, Schrift, Design enthält.&#10;&#10;KI-generierte Inhalte können fehlerhaft sein.">
            <a:extLst>
              <a:ext uri="{FF2B5EF4-FFF2-40B4-BE49-F238E27FC236}">
                <a16:creationId xmlns:a16="http://schemas.microsoft.com/office/drawing/2014/main" id="{F77A5E91-A212-4E0F-887E-D1A9D8A870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1516" y="-213307"/>
            <a:ext cx="2994049" cy="3947538"/>
          </a:xfrm>
          <a:prstGeom prst="rect">
            <a:avLst/>
          </a:prstGeom>
        </p:spPr>
      </p:pic>
      <p:pic>
        <p:nvPicPr>
          <p:cNvPr id="12" name="Grafik 11" descr="Ein Bild, das Text, Screenshot, Schrift, Design enthält.&#10;&#10;KI-generierte Inhalte können fehlerhaft sein.">
            <a:extLst>
              <a:ext uri="{FF2B5EF4-FFF2-40B4-BE49-F238E27FC236}">
                <a16:creationId xmlns:a16="http://schemas.microsoft.com/office/drawing/2014/main" id="{45205C6A-A117-4915-E1CB-8EB70C2EF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27326" y="4243694"/>
            <a:ext cx="2598239" cy="3265787"/>
          </a:xfrm>
          <a:prstGeom prst="rect">
            <a:avLst/>
          </a:prstGeom>
        </p:spPr>
      </p:pic>
      <p:pic>
        <p:nvPicPr>
          <p:cNvPr id="13" name="Grafik 12" descr="Ein Bild, das Text, Grafikdesign, Poster, Schrift enthält.&#10;&#10;KI-generierte Inhalte können fehlerhaft sein.">
            <a:extLst>
              <a:ext uri="{FF2B5EF4-FFF2-40B4-BE49-F238E27FC236}">
                <a16:creationId xmlns:a16="http://schemas.microsoft.com/office/drawing/2014/main" id="{B3187B06-3E53-B0F3-0AE8-2862D6D1A2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044" y="3827922"/>
            <a:ext cx="2936959" cy="2909997"/>
          </a:xfrm>
          <a:prstGeom prst="rect">
            <a:avLst/>
          </a:prstGeom>
        </p:spPr>
      </p:pic>
      <p:pic>
        <p:nvPicPr>
          <p:cNvPr id="16" name="Grafik 15" descr="Ein Bild, das Gebäude, Sportausrüstung, Sportspiele, Sport enthält.&#10;&#10;KI-generierte Inhalte können fehlerhaft sein.">
            <a:extLst>
              <a:ext uri="{FF2B5EF4-FFF2-40B4-BE49-F238E27FC236}">
                <a16:creationId xmlns:a16="http://schemas.microsoft.com/office/drawing/2014/main" id="{FDD9084F-CC30-B90F-2C00-80054C942A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002" y="3830904"/>
            <a:ext cx="3872042" cy="2904032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993D8720-C5B2-3C8F-775F-26177A63BF45}"/>
              </a:ext>
            </a:extLst>
          </p:cNvPr>
          <p:cNvSpPr txBox="1"/>
          <p:nvPr/>
        </p:nvSpPr>
        <p:spPr>
          <a:xfrm>
            <a:off x="-10134601" y="7115043"/>
            <a:ext cx="1219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0" dirty="0">
                <a:solidFill>
                  <a:schemeClr val="bg1"/>
                </a:solidFill>
              </a:rPr>
              <a:t>Für alle Kurse sind </a:t>
            </a:r>
            <a:r>
              <a:rPr lang="de-DE" sz="6000" dirty="0" err="1">
                <a:solidFill>
                  <a:schemeClr val="bg1"/>
                </a:solidFill>
              </a:rPr>
              <a:t>Schnupperstundne</a:t>
            </a:r>
            <a:r>
              <a:rPr lang="de-DE" sz="6000" dirty="0">
                <a:solidFill>
                  <a:schemeClr val="bg1"/>
                </a:solidFill>
              </a:rPr>
              <a:t> jederzeit möglich!! 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B616A6FF-1013-D1BC-0822-EB31E88C5F1B}"/>
              </a:ext>
            </a:extLst>
          </p:cNvPr>
          <p:cNvSpPr txBox="1"/>
          <p:nvPr/>
        </p:nvSpPr>
        <p:spPr>
          <a:xfrm>
            <a:off x="-10061557" y="10738977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Auf der Homepage sind die Kurszeiten einzusehen</a:t>
            </a:r>
          </a:p>
          <a:p>
            <a:pPr algn="ctr"/>
            <a:endParaRPr lang="de-DE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9849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862F6-D171-6AD8-4429-DBDDADA6B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7CA2E0B3-EDAA-BEE9-8560-F3AB1AAFFDE0}"/>
              </a:ext>
            </a:extLst>
          </p:cNvPr>
          <p:cNvSpPr/>
          <p:nvPr/>
        </p:nvSpPr>
        <p:spPr>
          <a:xfrm>
            <a:off x="-345407" y="-64914"/>
            <a:ext cx="125374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000" cap="none" spc="50" dirty="0">
                <a:ln w="952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/>
                <a:latin typeface="Aptos Black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Agenda</a:t>
            </a:r>
            <a:r>
              <a:rPr lang="de-DE" sz="100" b="1" u="sng" cap="none" spc="50" dirty="0">
                <a:ln w="9525" cmpd="sng">
                  <a:solidFill>
                    <a:srgbClr val="80849D">
                      <a:alpha val="0"/>
                    </a:srgb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rgbClr val="526486"/>
                  </a:outerShdw>
                </a:effectLst>
                <a:latin typeface="Aptos Black" panose="020B0004020202020204" pitchFamily="34" charset="0"/>
              </a:rPr>
              <a:t>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14CFCA87-7CE8-EBEB-8DA3-D5641F63D33F}"/>
              </a:ext>
            </a:extLst>
          </p:cNvPr>
          <p:cNvSpPr txBox="1"/>
          <p:nvPr/>
        </p:nvSpPr>
        <p:spPr>
          <a:xfrm>
            <a:off x="-8638198" y="3196166"/>
            <a:ext cx="923337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5. </a:t>
            </a:r>
            <a:r>
              <a:rPr lang="de-DE" sz="3600" dirty="0">
                <a:solidFill>
                  <a:schemeClr val="bg1"/>
                </a:solidFill>
              </a:rPr>
              <a:t>Berichte der Abteilungsleiter </a:t>
            </a:r>
          </a:p>
          <a:p>
            <a:r>
              <a:rPr lang="de-DE" sz="3600" dirty="0">
                <a:solidFill>
                  <a:schemeClr val="bg1"/>
                </a:solidFill>
              </a:rPr>
              <a:t>      </a:t>
            </a:r>
            <a:r>
              <a:rPr lang="de-DE" sz="2800" dirty="0">
                <a:solidFill>
                  <a:schemeClr val="bg1"/>
                </a:solidFill>
              </a:rPr>
              <a:t>Fitness – Fußball – Karate – Ski – Tennis – Volleyball </a:t>
            </a:r>
          </a:p>
          <a:p>
            <a:endParaRPr lang="de-DE" sz="2800" dirty="0">
              <a:solidFill>
                <a:schemeClr val="bg1"/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4AE09F2-1A30-E2B3-9198-3F4CDEDE6A69}"/>
              </a:ext>
            </a:extLst>
          </p:cNvPr>
          <p:cNvSpPr txBox="1"/>
          <p:nvPr/>
        </p:nvSpPr>
        <p:spPr>
          <a:xfrm>
            <a:off x="1080000" y="607518"/>
            <a:ext cx="4633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1. Begrüßung 1. Vorsitzender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29A7FE7-58F1-E381-100F-47A1742A7EBE}"/>
              </a:ext>
            </a:extLst>
          </p:cNvPr>
          <p:cNvSpPr txBox="1"/>
          <p:nvPr/>
        </p:nvSpPr>
        <p:spPr>
          <a:xfrm>
            <a:off x="1800000" y="1747954"/>
            <a:ext cx="4893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3.  Bericht des 1. Vorsitzenden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C238786-812A-658D-8896-71F47BC86785}"/>
              </a:ext>
            </a:extLst>
          </p:cNvPr>
          <p:cNvSpPr txBox="1"/>
          <p:nvPr/>
        </p:nvSpPr>
        <p:spPr>
          <a:xfrm>
            <a:off x="2160000" y="2318172"/>
            <a:ext cx="48938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4"/>
            </a:pPr>
            <a:r>
              <a:rPr lang="de-DE" sz="2800" dirty="0">
                <a:solidFill>
                  <a:schemeClr val="bg1"/>
                </a:solidFill>
              </a:rPr>
              <a:t>Bericht des Hauptkassiers </a:t>
            </a:r>
          </a:p>
          <a:p>
            <a:r>
              <a:rPr lang="de-DE" sz="2000" dirty="0">
                <a:solidFill>
                  <a:schemeClr val="bg1"/>
                </a:solidFill>
              </a:rPr>
              <a:t>         – mit Entlastung der Vorstandschaft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DCBF42E-90E8-870F-34F6-7CCDA5A1EABA}"/>
              </a:ext>
            </a:extLst>
          </p:cNvPr>
          <p:cNvSpPr txBox="1"/>
          <p:nvPr/>
        </p:nvSpPr>
        <p:spPr>
          <a:xfrm>
            <a:off x="-6513969" y="4197272"/>
            <a:ext cx="6204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6"/>
            </a:pPr>
            <a:r>
              <a:rPr lang="de-DE" sz="2800" dirty="0">
                <a:solidFill>
                  <a:schemeClr val="bg1"/>
                </a:solidFill>
              </a:rPr>
              <a:t>Ehrungen</a:t>
            </a:r>
            <a:endParaRPr lang="de-DE" sz="2000" dirty="0">
              <a:solidFill>
                <a:schemeClr val="bg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068956D-57EA-8862-11D2-4F6B45B8889B}"/>
              </a:ext>
            </a:extLst>
          </p:cNvPr>
          <p:cNvSpPr txBox="1"/>
          <p:nvPr/>
        </p:nvSpPr>
        <p:spPr>
          <a:xfrm>
            <a:off x="-6513969" y="4767490"/>
            <a:ext cx="498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7. Wahlen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D6A3125-918B-D79C-D5D3-AB1D558E58A9}"/>
              </a:ext>
            </a:extLst>
          </p:cNvPr>
          <p:cNvSpPr txBox="1"/>
          <p:nvPr/>
        </p:nvSpPr>
        <p:spPr>
          <a:xfrm>
            <a:off x="1440000" y="1177736"/>
            <a:ext cx="4616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2. Protokoll vom 05.04.2025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DE1C2F6-952E-ED5E-1253-162F1D44BFC6}"/>
              </a:ext>
            </a:extLst>
          </p:cNvPr>
          <p:cNvSpPr txBox="1"/>
          <p:nvPr/>
        </p:nvSpPr>
        <p:spPr>
          <a:xfrm>
            <a:off x="-6513969" y="5337707"/>
            <a:ext cx="498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8. Verschiedenes und Anfragen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D3549EA3-CFD7-02F0-997D-3B644773C120}"/>
              </a:ext>
            </a:extLst>
          </p:cNvPr>
          <p:cNvSpPr/>
          <p:nvPr/>
        </p:nvSpPr>
        <p:spPr>
          <a:xfrm>
            <a:off x="0" y="6337050"/>
            <a:ext cx="12192000" cy="540000"/>
          </a:xfrm>
          <a:prstGeom prst="rect">
            <a:avLst/>
          </a:prstGeom>
          <a:solidFill>
            <a:srgbClr val="FF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EAE01566-7708-5172-5A8C-954D81D4BF06}"/>
              </a:ext>
            </a:extLst>
          </p:cNvPr>
          <p:cNvGrpSpPr/>
          <p:nvPr/>
        </p:nvGrpSpPr>
        <p:grpSpPr>
          <a:xfrm>
            <a:off x="268497" y="6337050"/>
            <a:ext cx="540000" cy="540000"/>
            <a:chOff x="184104" y="6072437"/>
            <a:chExt cx="720000" cy="720000"/>
          </a:xfrm>
        </p:grpSpPr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3F8270DD-B01E-704E-54BB-C4F70538AD6D}"/>
                </a:ext>
              </a:extLst>
            </p:cNvPr>
            <p:cNvSpPr/>
            <p:nvPr/>
          </p:nvSpPr>
          <p:spPr>
            <a:xfrm>
              <a:off x="184104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EE3B1CC4-0F43-FCF2-9DE7-99D8ACEE786A}"/>
                </a:ext>
              </a:extLst>
            </p:cNvPr>
            <p:cNvSpPr txBox="1"/>
            <p:nvPr/>
          </p:nvSpPr>
          <p:spPr>
            <a:xfrm>
              <a:off x="341341" y="6186212"/>
              <a:ext cx="435428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9AE23CC9-F86E-31A4-0102-9B161EE25793}"/>
              </a:ext>
            </a:extLst>
          </p:cNvPr>
          <p:cNvGrpSpPr/>
          <p:nvPr/>
        </p:nvGrpSpPr>
        <p:grpSpPr>
          <a:xfrm>
            <a:off x="1865967" y="6352170"/>
            <a:ext cx="540000" cy="540000"/>
            <a:chOff x="1563545" y="6072437"/>
            <a:chExt cx="720000" cy="720000"/>
          </a:xfrm>
        </p:grpSpPr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F6C78A87-BEF8-D44A-1C80-3A8E2D6262BC}"/>
                </a:ext>
              </a:extLst>
            </p:cNvPr>
            <p:cNvSpPr/>
            <p:nvPr/>
          </p:nvSpPr>
          <p:spPr>
            <a:xfrm>
              <a:off x="1563545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3C859DF0-2DEE-8932-B870-A16592D6721B}"/>
                </a:ext>
              </a:extLst>
            </p:cNvPr>
            <p:cNvSpPr txBox="1"/>
            <p:nvPr/>
          </p:nvSpPr>
          <p:spPr>
            <a:xfrm>
              <a:off x="1720782" y="618621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0BA97A4B-010C-CD5F-C735-04C6C6565BB6}"/>
              </a:ext>
            </a:extLst>
          </p:cNvPr>
          <p:cNvGrpSpPr/>
          <p:nvPr/>
        </p:nvGrpSpPr>
        <p:grpSpPr>
          <a:xfrm>
            <a:off x="3463437" y="6352170"/>
            <a:ext cx="540000" cy="540000"/>
            <a:chOff x="2942986" y="6072437"/>
            <a:chExt cx="720000" cy="720000"/>
          </a:xfrm>
        </p:grpSpPr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E0D955F7-1B89-773F-3690-255B11D7B6C9}"/>
                </a:ext>
              </a:extLst>
            </p:cNvPr>
            <p:cNvSpPr/>
            <p:nvPr/>
          </p:nvSpPr>
          <p:spPr>
            <a:xfrm>
              <a:off x="2942986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D29666EA-A867-B612-F2A3-F6A12B63530C}"/>
                </a:ext>
              </a:extLst>
            </p:cNvPr>
            <p:cNvSpPr txBox="1"/>
            <p:nvPr/>
          </p:nvSpPr>
          <p:spPr>
            <a:xfrm>
              <a:off x="3092747" y="6206384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E2FB77F1-6837-850A-423A-BFEBF0169A5A}"/>
              </a:ext>
            </a:extLst>
          </p:cNvPr>
          <p:cNvGrpSpPr/>
          <p:nvPr/>
        </p:nvGrpSpPr>
        <p:grpSpPr>
          <a:xfrm>
            <a:off x="5027265" y="6051930"/>
            <a:ext cx="540000" cy="540000"/>
            <a:chOff x="4322427" y="6072437"/>
            <a:chExt cx="720000" cy="720000"/>
          </a:xfrm>
        </p:grpSpPr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69522964-72DF-D338-7279-9B22703B28C3}"/>
                </a:ext>
              </a:extLst>
            </p:cNvPr>
            <p:cNvSpPr/>
            <p:nvPr/>
          </p:nvSpPr>
          <p:spPr>
            <a:xfrm>
              <a:off x="4322427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A4757CDC-0E23-8CE8-960E-E6212C617630}"/>
                </a:ext>
              </a:extLst>
            </p:cNvPr>
            <p:cNvSpPr txBox="1"/>
            <p:nvPr/>
          </p:nvSpPr>
          <p:spPr>
            <a:xfrm>
              <a:off x="4464712" y="618621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/>
                <a:t>4</a:t>
              </a:r>
            </a:p>
          </p:txBody>
        </p:sp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035DE34D-40FE-E931-4E1A-F0E107A826A6}"/>
              </a:ext>
            </a:extLst>
          </p:cNvPr>
          <p:cNvGrpSpPr/>
          <p:nvPr/>
        </p:nvGrpSpPr>
        <p:grpSpPr>
          <a:xfrm>
            <a:off x="6613521" y="6337050"/>
            <a:ext cx="540000" cy="540000"/>
            <a:chOff x="5701868" y="6072437"/>
            <a:chExt cx="720000" cy="720000"/>
          </a:xfrm>
        </p:grpSpPr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8582D8FB-B73A-1AC3-894A-F369BE08B5AD}"/>
                </a:ext>
              </a:extLst>
            </p:cNvPr>
            <p:cNvSpPr/>
            <p:nvPr/>
          </p:nvSpPr>
          <p:spPr>
            <a:xfrm>
              <a:off x="5701868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AB5BE764-7B1D-4498-482B-0ECEE2A80737}"/>
                </a:ext>
              </a:extLst>
            </p:cNvPr>
            <p:cNvSpPr txBox="1"/>
            <p:nvPr/>
          </p:nvSpPr>
          <p:spPr>
            <a:xfrm>
              <a:off x="5844155" y="624777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356CB8D7-C9B7-9857-748A-CB5869D6A254}"/>
              </a:ext>
            </a:extLst>
          </p:cNvPr>
          <p:cNvGrpSpPr/>
          <p:nvPr/>
        </p:nvGrpSpPr>
        <p:grpSpPr>
          <a:xfrm>
            <a:off x="9786033" y="6337050"/>
            <a:ext cx="540000" cy="540000"/>
            <a:chOff x="7081309" y="6072437"/>
            <a:chExt cx="720000" cy="720000"/>
          </a:xfrm>
        </p:grpSpPr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38AB991C-BC27-1040-0F03-5893D84BDBB6}"/>
                </a:ext>
              </a:extLst>
            </p:cNvPr>
            <p:cNvSpPr/>
            <p:nvPr/>
          </p:nvSpPr>
          <p:spPr>
            <a:xfrm>
              <a:off x="7081309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4" name="Textfeld 33">
              <a:extLst>
                <a:ext uri="{FF2B5EF4-FFF2-40B4-BE49-F238E27FC236}">
                  <a16:creationId xmlns:a16="http://schemas.microsoft.com/office/drawing/2014/main" id="{81BDCD65-44D6-0E21-1F24-7C67993AADE6}"/>
                </a:ext>
              </a:extLst>
            </p:cNvPr>
            <p:cNvSpPr txBox="1"/>
            <p:nvPr/>
          </p:nvSpPr>
          <p:spPr>
            <a:xfrm>
              <a:off x="7223596" y="624777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7</a:t>
              </a:r>
            </a:p>
          </p:txBody>
        </p:sp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17AA0C72-57B8-5762-11B0-31010F4ACC47}"/>
              </a:ext>
            </a:extLst>
          </p:cNvPr>
          <p:cNvGrpSpPr/>
          <p:nvPr/>
        </p:nvGrpSpPr>
        <p:grpSpPr>
          <a:xfrm>
            <a:off x="11372289" y="6337050"/>
            <a:ext cx="540000" cy="540000"/>
            <a:chOff x="8460750" y="6072437"/>
            <a:chExt cx="720000" cy="720000"/>
          </a:xfrm>
        </p:grpSpPr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B7D6D910-D2C4-DD76-69DA-EB11DA1183D9}"/>
                </a:ext>
              </a:extLst>
            </p:cNvPr>
            <p:cNvSpPr/>
            <p:nvPr/>
          </p:nvSpPr>
          <p:spPr>
            <a:xfrm>
              <a:off x="8460750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7" name="Textfeld 36">
              <a:extLst>
                <a:ext uri="{FF2B5EF4-FFF2-40B4-BE49-F238E27FC236}">
                  <a16:creationId xmlns:a16="http://schemas.microsoft.com/office/drawing/2014/main" id="{753EFBF4-CF25-C43A-9E13-3B756C4A2106}"/>
                </a:ext>
              </a:extLst>
            </p:cNvPr>
            <p:cNvSpPr txBox="1"/>
            <p:nvPr/>
          </p:nvSpPr>
          <p:spPr>
            <a:xfrm>
              <a:off x="8603037" y="624777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rgbClr val="FFFFFF"/>
                  </a:solidFill>
                </a:rPr>
                <a:t>8</a:t>
              </a:r>
            </a:p>
          </p:txBody>
        </p:sp>
      </p:grp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C6F9941E-7BBC-FF34-81D8-42B4A248F2C5}"/>
              </a:ext>
            </a:extLst>
          </p:cNvPr>
          <p:cNvGrpSpPr/>
          <p:nvPr/>
        </p:nvGrpSpPr>
        <p:grpSpPr>
          <a:xfrm>
            <a:off x="8199777" y="6337050"/>
            <a:ext cx="540000" cy="540000"/>
            <a:chOff x="5701868" y="6072437"/>
            <a:chExt cx="720000" cy="720000"/>
          </a:xfrm>
        </p:grpSpPr>
        <p:sp>
          <p:nvSpPr>
            <p:cNvPr id="39" name="Ellipse 38">
              <a:extLst>
                <a:ext uri="{FF2B5EF4-FFF2-40B4-BE49-F238E27FC236}">
                  <a16:creationId xmlns:a16="http://schemas.microsoft.com/office/drawing/2014/main" id="{2115209B-5991-9D67-D9F2-D4A98ACE806B}"/>
                </a:ext>
              </a:extLst>
            </p:cNvPr>
            <p:cNvSpPr/>
            <p:nvPr/>
          </p:nvSpPr>
          <p:spPr>
            <a:xfrm>
              <a:off x="5701868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0" name="Textfeld 39">
              <a:extLst>
                <a:ext uri="{FF2B5EF4-FFF2-40B4-BE49-F238E27FC236}">
                  <a16:creationId xmlns:a16="http://schemas.microsoft.com/office/drawing/2014/main" id="{8A575A17-3DCF-DCAA-CF00-E63CB0896B77}"/>
                </a:ext>
              </a:extLst>
            </p:cNvPr>
            <p:cNvSpPr txBox="1"/>
            <p:nvPr/>
          </p:nvSpPr>
          <p:spPr>
            <a:xfrm>
              <a:off x="5844155" y="624777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71141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6CFF8-F7E7-E512-52F6-668FB03B9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97CA49-A2D1-4C84-9BBF-890514FA1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Fitness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723BF380-8897-8015-74A7-1D93ABB61E10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520E855C-516B-09D9-F200-382439DEE313}"/>
              </a:ext>
            </a:extLst>
          </p:cNvPr>
          <p:cNvSpPr txBox="1">
            <a:spLocks/>
          </p:cNvSpPr>
          <p:nvPr/>
        </p:nvSpPr>
        <p:spPr>
          <a:xfrm>
            <a:off x="3261125" y="1575079"/>
            <a:ext cx="5669751" cy="3707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</a:rPr>
              <a:t>Weitere Angebote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19EDDAA-B2C9-A025-AE09-A30397D1CBD3}"/>
              </a:ext>
            </a:extLst>
          </p:cNvPr>
          <p:cNvSpPr txBox="1"/>
          <p:nvPr/>
        </p:nvSpPr>
        <p:spPr>
          <a:xfrm>
            <a:off x="-1" y="2127948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Bodyworkout mit Steffi Kraus sehr erfolgreich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8C8B122-FC55-307E-16D1-6C059A14CDB6}"/>
              </a:ext>
            </a:extLst>
          </p:cNvPr>
          <p:cNvSpPr txBox="1"/>
          <p:nvPr/>
        </p:nvSpPr>
        <p:spPr>
          <a:xfrm>
            <a:off x="-193045" y="11693084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Bilder</a:t>
            </a:r>
          </a:p>
          <a:p>
            <a:pPr algn="ctr"/>
            <a:endParaRPr lang="de-DE" sz="2800" dirty="0">
              <a:solidFill>
                <a:schemeClr val="bg1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E4E5DAE-172C-74C1-08C4-732F42309AFA}"/>
              </a:ext>
            </a:extLst>
          </p:cNvPr>
          <p:cNvSpPr txBox="1"/>
          <p:nvPr/>
        </p:nvSpPr>
        <p:spPr>
          <a:xfrm>
            <a:off x="193044" y="2732598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Yoga im </a:t>
            </a:r>
            <a:r>
              <a:rPr lang="de-DE" sz="2800" dirty="0" err="1">
                <a:solidFill>
                  <a:schemeClr val="bg1"/>
                </a:solidFill>
              </a:rPr>
              <a:t>Kotterhof</a:t>
            </a:r>
            <a:r>
              <a:rPr lang="de-DE" sz="2800" dirty="0">
                <a:solidFill>
                  <a:schemeClr val="bg1"/>
                </a:solidFill>
              </a:rPr>
              <a:t>  sehr gefragt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7FBF5F3-60AB-2FDE-2CC8-3357F61C7907}"/>
              </a:ext>
            </a:extLst>
          </p:cNvPr>
          <p:cNvSpPr txBox="1"/>
          <p:nvPr/>
        </p:nvSpPr>
        <p:spPr>
          <a:xfrm>
            <a:off x="-1" y="326249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Zumba für Teenies leider abgesagt aufgrund zu geringer Teilnahme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0B6A3A9-2C03-D07B-F7BD-9748C3CF80B8}"/>
              </a:ext>
            </a:extLst>
          </p:cNvPr>
          <p:cNvSpPr txBox="1"/>
          <p:nvPr/>
        </p:nvSpPr>
        <p:spPr>
          <a:xfrm>
            <a:off x="-1" y="385043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Turnen mit Janja und Dance Kids </a:t>
            </a:r>
            <a:r>
              <a:rPr lang="de-DE" sz="2800" dirty="0" err="1">
                <a:solidFill>
                  <a:schemeClr val="bg1"/>
                </a:solidFill>
              </a:rPr>
              <a:t>by</a:t>
            </a:r>
            <a:r>
              <a:rPr lang="de-DE" sz="2800" dirty="0">
                <a:solidFill>
                  <a:schemeClr val="bg1"/>
                </a:solidFill>
              </a:rPr>
              <a:t> Lisa wurden leider eingestellt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3D63E43-0F9C-7C7C-EDA8-AE68A9AF687C}"/>
              </a:ext>
            </a:extLst>
          </p:cNvPr>
          <p:cNvSpPr txBox="1"/>
          <p:nvPr/>
        </p:nvSpPr>
        <p:spPr>
          <a:xfrm>
            <a:off x="-290151" y="10316660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Hobby </a:t>
            </a:r>
            <a:r>
              <a:rPr lang="de-DE" sz="2800" dirty="0" err="1">
                <a:solidFill>
                  <a:schemeClr val="bg1"/>
                </a:solidFill>
              </a:rPr>
              <a:t>Horsing</a:t>
            </a:r>
            <a:r>
              <a:rPr lang="de-DE" sz="2800" dirty="0">
                <a:solidFill>
                  <a:schemeClr val="bg1"/>
                </a:solidFill>
              </a:rPr>
              <a:t> – Mountainbike – Nordic Walking Treff – </a:t>
            </a:r>
            <a:br>
              <a:rPr lang="de-DE" sz="2800" dirty="0">
                <a:solidFill>
                  <a:schemeClr val="bg1"/>
                </a:solidFill>
              </a:rPr>
            </a:br>
            <a:r>
              <a:rPr lang="de-DE" sz="2800" dirty="0">
                <a:solidFill>
                  <a:schemeClr val="bg1"/>
                </a:solidFill>
              </a:rPr>
              <a:t>Wirbelsäulengymnastik Damen/Herren – Sport im Kraftraum</a:t>
            </a:r>
          </a:p>
        </p:txBody>
      </p:sp>
      <p:pic>
        <p:nvPicPr>
          <p:cNvPr id="11" name="Grafik 10" descr="Ein Bild, das Text, Screenshot, Schrift, Design enthält.&#10;&#10;KI-generierte Inhalte können fehlerhaft sein.">
            <a:extLst>
              <a:ext uri="{FF2B5EF4-FFF2-40B4-BE49-F238E27FC236}">
                <a16:creationId xmlns:a16="http://schemas.microsoft.com/office/drawing/2014/main" id="{7633342B-88E6-8AF7-6C62-A13391CB9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1516" y="-213307"/>
            <a:ext cx="2994049" cy="3947538"/>
          </a:xfrm>
          <a:prstGeom prst="rect">
            <a:avLst/>
          </a:prstGeom>
        </p:spPr>
      </p:pic>
      <p:pic>
        <p:nvPicPr>
          <p:cNvPr id="12" name="Grafik 11" descr="Ein Bild, das Text, Screenshot, Schrift, Design enthält.&#10;&#10;KI-generierte Inhalte können fehlerhaft sein.">
            <a:extLst>
              <a:ext uri="{FF2B5EF4-FFF2-40B4-BE49-F238E27FC236}">
                <a16:creationId xmlns:a16="http://schemas.microsoft.com/office/drawing/2014/main" id="{5B2D15F3-802D-2109-C0FF-3B4F361BE9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27326" y="4243694"/>
            <a:ext cx="2598239" cy="3265787"/>
          </a:xfrm>
          <a:prstGeom prst="rect">
            <a:avLst/>
          </a:prstGeom>
        </p:spPr>
      </p:pic>
      <p:pic>
        <p:nvPicPr>
          <p:cNvPr id="13" name="Grafik 12" descr="Ein Bild, das Text, Grafikdesign, Poster, Schrift enthält.&#10;&#10;KI-generierte Inhalte können fehlerhaft sein.">
            <a:extLst>
              <a:ext uri="{FF2B5EF4-FFF2-40B4-BE49-F238E27FC236}">
                <a16:creationId xmlns:a16="http://schemas.microsoft.com/office/drawing/2014/main" id="{85DC8FE0-529B-3A8A-C556-64EBC174B4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040" y="12019422"/>
            <a:ext cx="2936959" cy="2909997"/>
          </a:xfrm>
          <a:prstGeom prst="rect">
            <a:avLst/>
          </a:prstGeom>
        </p:spPr>
      </p:pic>
      <p:pic>
        <p:nvPicPr>
          <p:cNvPr id="16" name="Grafik 15" descr="Ein Bild, das Gebäude, Sportausrüstung, Sportspiele, Sport enthält.&#10;&#10;KI-generierte Inhalte können fehlerhaft sein.">
            <a:extLst>
              <a:ext uri="{FF2B5EF4-FFF2-40B4-BE49-F238E27FC236}">
                <a16:creationId xmlns:a16="http://schemas.microsoft.com/office/drawing/2014/main" id="{4E44725D-2AB3-2570-0B7B-B54581A669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998" y="12022404"/>
            <a:ext cx="3872042" cy="2904032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999B4C44-3241-2943-68B4-3D15A913D918}"/>
              </a:ext>
            </a:extLst>
          </p:cNvPr>
          <p:cNvSpPr txBox="1"/>
          <p:nvPr/>
        </p:nvSpPr>
        <p:spPr>
          <a:xfrm>
            <a:off x="-10991851" y="6346659"/>
            <a:ext cx="1219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0" dirty="0">
                <a:solidFill>
                  <a:schemeClr val="bg1"/>
                </a:solidFill>
              </a:rPr>
              <a:t>Für alle Kurse sind </a:t>
            </a:r>
            <a:r>
              <a:rPr lang="de-DE" sz="6000" dirty="0" err="1">
                <a:solidFill>
                  <a:schemeClr val="bg1"/>
                </a:solidFill>
              </a:rPr>
              <a:t>Schnupperstundne</a:t>
            </a:r>
            <a:r>
              <a:rPr lang="de-DE" sz="6000" dirty="0">
                <a:solidFill>
                  <a:schemeClr val="bg1"/>
                </a:solidFill>
              </a:rPr>
              <a:t> jederzeit möglich!!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0C6F6E04-F513-3B36-53DD-67C089571228}"/>
              </a:ext>
            </a:extLst>
          </p:cNvPr>
          <p:cNvSpPr txBox="1"/>
          <p:nvPr/>
        </p:nvSpPr>
        <p:spPr>
          <a:xfrm>
            <a:off x="-10918807" y="9970593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Auf der Homepage sind die Kurszeiten einzusehen</a:t>
            </a:r>
          </a:p>
          <a:p>
            <a:pPr algn="ctr"/>
            <a:endParaRPr lang="de-DE" sz="2800" dirty="0">
              <a:solidFill>
                <a:schemeClr val="bg1"/>
              </a:solidFill>
            </a:endParaRPr>
          </a:p>
        </p:txBody>
      </p:sp>
      <p:pic>
        <p:nvPicPr>
          <p:cNvPr id="17" name="Grafik 16" descr="Ein Bild, das draußen, Gras, Baum, Spielplatz enthält.&#10;&#10;KI-generierte Inhalte können fehlerhaft sein.">
            <a:extLst>
              <a:ext uri="{FF2B5EF4-FFF2-40B4-BE49-F238E27FC236}">
                <a16:creationId xmlns:a16="http://schemas.microsoft.com/office/drawing/2014/main" id="{15435D56-0F91-F214-0450-91553F0907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778" y="7013859"/>
            <a:ext cx="3607673" cy="4840903"/>
          </a:xfrm>
          <a:prstGeom prst="rect">
            <a:avLst/>
          </a:prstGeom>
        </p:spPr>
      </p:pic>
      <p:pic>
        <p:nvPicPr>
          <p:cNvPr id="18" name="Grafik 17" descr="Ein Bild, das Gras, draußen, Fahrradreifen, Rad enthält.&#10;&#10;KI-generierte Inhalte können fehlerhaft sein.">
            <a:extLst>
              <a:ext uri="{FF2B5EF4-FFF2-40B4-BE49-F238E27FC236}">
                <a16:creationId xmlns:a16="http://schemas.microsoft.com/office/drawing/2014/main" id="{4AB388DE-2CEE-6508-5A2E-7D77D2CDB9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34" y="7044532"/>
            <a:ext cx="3607673" cy="4810230"/>
          </a:xfrm>
          <a:prstGeom prst="rect">
            <a:avLst/>
          </a:prstGeom>
        </p:spPr>
      </p:pic>
      <p:pic>
        <p:nvPicPr>
          <p:cNvPr id="19" name="Grafik 18" descr="Ein Bild, das draußen, Himmel, Rad, Fahrradreifen enthält.&#10;&#10;KI-generierte Inhalte können fehlerhaft sein.">
            <a:extLst>
              <a:ext uri="{FF2B5EF4-FFF2-40B4-BE49-F238E27FC236}">
                <a16:creationId xmlns:a16="http://schemas.microsoft.com/office/drawing/2014/main" id="{5FD6FD94-580A-1E99-8151-DEA6058882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297" y="7013859"/>
            <a:ext cx="3630677" cy="4840903"/>
          </a:xfrm>
          <a:prstGeom prst="rect">
            <a:avLst/>
          </a:prstGeom>
        </p:spPr>
      </p:pic>
      <p:pic>
        <p:nvPicPr>
          <p:cNvPr id="20" name="Grafik 19" descr="Ein Bild, das draußen, Gras, Rad, Transport enthält.&#10;&#10;KI-generierte Inhalte können fehlerhaft sein.">
            <a:extLst>
              <a:ext uri="{FF2B5EF4-FFF2-40B4-BE49-F238E27FC236}">
                <a16:creationId xmlns:a16="http://schemas.microsoft.com/office/drawing/2014/main" id="{23D9655F-56D8-2BE0-C5F3-657024ED327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971" y="7013859"/>
            <a:ext cx="3779029" cy="484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7193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51C08-C9D1-6E2D-E0F7-6E44EA0094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096D0A-0A28-3B85-3F74-357C83668D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Fitness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99626750-DB1D-FD43-111A-395D2A43DFAC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F74D46F9-48AD-F6E9-1988-CF19E86D834D}"/>
              </a:ext>
            </a:extLst>
          </p:cNvPr>
          <p:cNvSpPr txBox="1">
            <a:spLocks/>
          </p:cNvSpPr>
          <p:nvPr/>
        </p:nvSpPr>
        <p:spPr>
          <a:xfrm>
            <a:off x="3261125" y="1575079"/>
            <a:ext cx="5669751" cy="3707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</a:rPr>
              <a:t>Weitere Angebote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8AF7664-5FD9-9ABA-642C-940919C64015}"/>
              </a:ext>
            </a:extLst>
          </p:cNvPr>
          <p:cNvSpPr txBox="1"/>
          <p:nvPr/>
        </p:nvSpPr>
        <p:spPr>
          <a:xfrm>
            <a:off x="-1" y="2127948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Bodyworkout mit Steffi Kraus sehr erfolgreich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7C77B36-0DEF-49B1-9EAA-74ADEBFFED7D}"/>
              </a:ext>
            </a:extLst>
          </p:cNvPr>
          <p:cNvSpPr txBox="1"/>
          <p:nvPr/>
        </p:nvSpPr>
        <p:spPr>
          <a:xfrm>
            <a:off x="0" y="8421222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Kurszeiten auf der Homepage</a:t>
            </a:r>
          </a:p>
          <a:p>
            <a:pPr algn="ctr"/>
            <a:endParaRPr lang="de-DE" sz="2800" dirty="0">
              <a:solidFill>
                <a:schemeClr val="bg1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3B7FF6F-CFBB-A398-18F3-9EE877FC9024}"/>
              </a:ext>
            </a:extLst>
          </p:cNvPr>
          <p:cNvSpPr txBox="1"/>
          <p:nvPr/>
        </p:nvSpPr>
        <p:spPr>
          <a:xfrm>
            <a:off x="193044" y="2732598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Yoga im </a:t>
            </a:r>
            <a:r>
              <a:rPr lang="de-DE" sz="2800" dirty="0" err="1">
                <a:solidFill>
                  <a:schemeClr val="bg1"/>
                </a:solidFill>
              </a:rPr>
              <a:t>Kotterhof</a:t>
            </a:r>
            <a:r>
              <a:rPr lang="de-DE" sz="2800" dirty="0">
                <a:solidFill>
                  <a:schemeClr val="bg1"/>
                </a:solidFill>
              </a:rPr>
              <a:t>  sehr gefragt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D3A8241-11C3-9128-4092-5EAE1E86E197}"/>
              </a:ext>
            </a:extLst>
          </p:cNvPr>
          <p:cNvSpPr txBox="1"/>
          <p:nvPr/>
        </p:nvSpPr>
        <p:spPr>
          <a:xfrm>
            <a:off x="-1" y="326249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Zumba für Teenies leider abgesagt aufgrund zu geringer Teilnahme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3F5C05D-342F-B961-0AC2-5D7574CFE940}"/>
              </a:ext>
            </a:extLst>
          </p:cNvPr>
          <p:cNvSpPr txBox="1"/>
          <p:nvPr/>
        </p:nvSpPr>
        <p:spPr>
          <a:xfrm>
            <a:off x="-1" y="385043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Turnen mit Janja und Dance Kids </a:t>
            </a:r>
            <a:r>
              <a:rPr lang="de-DE" sz="2800" dirty="0" err="1">
                <a:solidFill>
                  <a:schemeClr val="bg1"/>
                </a:solidFill>
              </a:rPr>
              <a:t>by</a:t>
            </a:r>
            <a:r>
              <a:rPr lang="de-DE" sz="2800" dirty="0">
                <a:solidFill>
                  <a:schemeClr val="bg1"/>
                </a:solidFill>
              </a:rPr>
              <a:t> Lisa wurden leider eingestellt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A132E6F-A5EA-7F1C-9D91-A5BDC28D4BE3}"/>
              </a:ext>
            </a:extLst>
          </p:cNvPr>
          <p:cNvSpPr txBox="1"/>
          <p:nvPr/>
        </p:nvSpPr>
        <p:spPr>
          <a:xfrm>
            <a:off x="0" y="4651450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Hobby </a:t>
            </a:r>
            <a:r>
              <a:rPr lang="de-DE" sz="2800" dirty="0" err="1">
                <a:solidFill>
                  <a:schemeClr val="bg1"/>
                </a:solidFill>
              </a:rPr>
              <a:t>Horsing</a:t>
            </a:r>
            <a:r>
              <a:rPr lang="de-DE" sz="2800" dirty="0">
                <a:solidFill>
                  <a:schemeClr val="bg1"/>
                </a:solidFill>
              </a:rPr>
              <a:t> – Mountainbike – Nordic Walking Treff – </a:t>
            </a:r>
            <a:br>
              <a:rPr lang="de-DE" sz="2800" dirty="0">
                <a:solidFill>
                  <a:schemeClr val="bg1"/>
                </a:solidFill>
              </a:rPr>
            </a:br>
            <a:r>
              <a:rPr lang="de-DE" sz="2800" dirty="0">
                <a:solidFill>
                  <a:schemeClr val="bg1"/>
                </a:solidFill>
              </a:rPr>
              <a:t>Wirbelsäulengymnastik Damen/Herren – Sport im Kraftraum</a:t>
            </a:r>
          </a:p>
        </p:txBody>
      </p:sp>
      <p:pic>
        <p:nvPicPr>
          <p:cNvPr id="11" name="Grafik 10" descr="Ein Bild, das Text, Screenshot, Schrift, Design enthält.&#10;&#10;KI-generierte Inhalte können fehlerhaft sein.">
            <a:extLst>
              <a:ext uri="{FF2B5EF4-FFF2-40B4-BE49-F238E27FC236}">
                <a16:creationId xmlns:a16="http://schemas.microsoft.com/office/drawing/2014/main" id="{0A1A7C4C-B424-6477-5901-85030B553F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1516" y="-213307"/>
            <a:ext cx="2994049" cy="3947538"/>
          </a:xfrm>
          <a:prstGeom prst="rect">
            <a:avLst/>
          </a:prstGeom>
        </p:spPr>
      </p:pic>
      <p:pic>
        <p:nvPicPr>
          <p:cNvPr id="12" name="Grafik 11" descr="Ein Bild, das Text, Screenshot, Schrift, Design enthält.&#10;&#10;KI-generierte Inhalte können fehlerhaft sein.">
            <a:extLst>
              <a:ext uri="{FF2B5EF4-FFF2-40B4-BE49-F238E27FC236}">
                <a16:creationId xmlns:a16="http://schemas.microsoft.com/office/drawing/2014/main" id="{D6B77DC0-51EB-68A0-95D0-AAE4C0DCC5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27326" y="4243694"/>
            <a:ext cx="2598239" cy="3265787"/>
          </a:xfrm>
          <a:prstGeom prst="rect">
            <a:avLst/>
          </a:prstGeom>
        </p:spPr>
      </p:pic>
      <p:pic>
        <p:nvPicPr>
          <p:cNvPr id="13" name="Grafik 12" descr="Ein Bild, das Text, Grafikdesign, Poster, Schrift enthält.&#10;&#10;KI-generierte Inhalte können fehlerhaft sein.">
            <a:extLst>
              <a:ext uri="{FF2B5EF4-FFF2-40B4-BE49-F238E27FC236}">
                <a16:creationId xmlns:a16="http://schemas.microsoft.com/office/drawing/2014/main" id="{B6B03F2C-3C4F-EFD3-0AC4-F97379E952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0440" y="12170137"/>
            <a:ext cx="2936959" cy="2909997"/>
          </a:xfrm>
          <a:prstGeom prst="rect">
            <a:avLst/>
          </a:prstGeom>
        </p:spPr>
      </p:pic>
      <p:pic>
        <p:nvPicPr>
          <p:cNvPr id="16" name="Grafik 15" descr="Ein Bild, das Gebäude, Sportausrüstung, Sportspiele, Sport enthält.&#10;&#10;KI-generierte Inhalte können fehlerhaft sein.">
            <a:extLst>
              <a:ext uri="{FF2B5EF4-FFF2-40B4-BE49-F238E27FC236}">
                <a16:creationId xmlns:a16="http://schemas.microsoft.com/office/drawing/2014/main" id="{E10F579F-9B32-D2E5-2F66-E296963A91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7798" y="11195175"/>
            <a:ext cx="3872042" cy="2904032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834EC7DC-D13E-1884-9695-110144DEF421}"/>
              </a:ext>
            </a:extLst>
          </p:cNvPr>
          <p:cNvSpPr txBox="1"/>
          <p:nvPr/>
        </p:nvSpPr>
        <p:spPr>
          <a:xfrm>
            <a:off x="-8782051" y="7094187"/>
            <a:ext cx="1219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0" dirty="0">
                <a:solidFill>
                  <a:schemeClr val="bg1"/>
                </a:solidFill>
              </a:rPr>
              <a:t>Für alle Kurse sind </a:t>
            </a:r>
            <a:r>
              <a:rPr lang="de-DE" sz="6000" dirty="0" err="1">
                <a:solidFill>
                  <a:schemeClr val="bg1"/>
                </a:solidFill>
              </a:rPr>
              <a:t>Schnupperstundne</a:t>
            </a:r>
            <a:r>
              <a:rPr lang="de-DE" sz="6000" dirty="0">
                <a:solidFill>
                  <a:schemeClr val="bg1"/>
                </a:solidFill>
              </a:rPr>
              <a:t> jederzeit möglich!!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3CEC1CB-213D-ACB5-FB2E-399BDDD1F27F}"/>
              </a:ext>
            </a:extLst>
          </p:cNvPr>
          <p:cNvSpPr txBox="1"/>
          <p:nvPr/>
        </p:nvSpPr>
        <p:spPr>
          <a:xfrm>
            <a:off x="-8709007" y="10718121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Auf der Homepage sind die Kurszeiten einzusehen</a:t>
            </a:r>
          </a:p>
          <a:p>
            <a:pPr algn="ctr"/>
            <a:endParaRPr lang="de-DE" sz="2800" dirty="0">
              <a:solidFill>
                <a:schemeClr val="bg1"/>
              </a:solidFill>
            </a:endParaRPr>
          </a:p>
        </p:txBody>
      </p:sp>
      <p:pic>
        <p:nvPicPr>
          <p:cNvPr id="20" name="Grafik 19" descr="Ein Bild, das draußen, Gras, Baum, Spielplatz enthält.&#10;&#10;KI-generierte Inhalte können fehlerhaft sein.">
            <a:extLst>
              <a:ext uri="{FF2B5EF4-FFF2-40B4-BE49-F238E27FC236}">
                <a16:creationId xmlns:a16="http://schemas.microsoft.com/office/drawing/2014/main" id="{E5D01803-7532-9791-DA25-7774A5733B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394" y="2017097"/>
            <a:ext cx="3607673" cy="4840903"/>
          </a:xfrm>
          <a:prstGeom prst="rect">
            <a:avLst/>
          </a:prstGeom>
        </p:spPr>
      </p:pic>
      <p:pic>
        <p:nvPicPr>
          <p:cNvPr id="22" name="Grafik 21" descr="Ein Bild, das Gras, draußen, Fahrradreifen, Rad enthält.&#10;&#10;KI-generierte Inhalte können fehlerhaft sein.">
            <a:extLst>
              <a:ext uri="{FF2B5EF4-FFF2-40B4-BE49-F238E27FC236}">
                <a16:creationId xmlns:a16="http://schemas.microsoft.com/office/drawing/2014/main" id="{43EE40DE-9BBD-A10A-ED71-8954B99060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18" y="2047770"/>
            <a:ext cx="3607673" cy="4810230"/>
          </a:xfrm>
          <a:prstGeom prst="rect">
            <a:avLst/>
          </a:prstGeom>
        </p:spPr>
      </p:pic>
      <p:pic>
        <p:nvPicPr>
          <p:cNvPr id="18" name="Grafik 17" descr="Ein Bild, das draußen, Himmel, Rad, Fahrradreifen enthält.&#10;&#10;KI-generierte Inhalte können fehlerhaft sein.">
            <a:extLst>
              <a:ext uri="{FF2B5EF4-FFF2-40B4-BE49-F238E27FC236}">
                <a16:creationId xmlns:a16="http://schemas.microsoft.com/office/drawing/2014/main" id="{732CC39D-02A1-76A6-77D9-91E209B034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913" y="2017097"/>
            <a:ext cx="3630677" cy="4840903"/>
          </a:xfrm>
          <a:prstGeom prst="rect">
            <a:avLst/>
          </a:prstGeom>
        </p:spPr>
      </p:pic>
      <p:pic>
        <p:nvPicPr>
          <p:cNvPr id="24" name="Grafik 23" descr="Ein Bild, das draußen, Gras, Rad, Transport enthält.&#10;&#10;KI-generierte Inhalte können fehlerhaft sein.">
            <a:extLst>
              <a:ext uri="{FF2B5EF4-FFF2-40B4-BE49-F238E27FC236}">
                <a16:creationId xmlns:a16="http://schemas.microsoft.com/office/drawing/2014/main" id="{CEBF4287-CF5C-B2ED-09CD-4FC3A5B1FC2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587" y="2017097"/>
            <a:ext cx="3779029" cy="484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1677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D9165-1BD7-A769-8A76-B548BE57C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0978FD-9AD5-01AE-D7AE-7F27844BEF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Fitness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16E6A8BD-593E-A05B-9A3A-9F6D0F9EF9F1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8BE376A6-CC1D-3A3E-E40C-2D29A66556DA}"/>
              </a:ext>
            </a:extLst>
          </p:cNvPr>
          <p:cNvSpPr txBox="1">
            <a:spLocks/>
          </p:cNvSpPr>
          <p:nvPr/>
        </p:nvSpPr>
        <p:spPr>
          <a:xfrm>
            <a:off x="3261125" y="1575079"/>
            <a:ext cx="5669751" cy="3707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1"/>
                </a:solidFill>
              </a:rPr>
              <a:t>Weitere Angebote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4D81648-AFDD-C78D-AAAD-4B8DA38D4573}"/>
              </a:ext>
            </a:extLst>
          </p:cNvPr>
          <p:cNvSpPr txBox="1"/>
          <p:nvPr/>
        </p:nvSpPr>
        <p:spPr>
          <a:xfrm>
            <a:off x="-1" y="2127948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Bodyworkout mit Steffi Kraus sehr erfolgreich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CC1D6F7-1D16-7962-AFCC-42C3B94B4CE5}"/>
              </a:ext>
            </a:extLst>
          </p:cNvPr>
          <p:cNvSpPr txBox="1"/>
          <p:nvPr/>
        </p:nvSpPr>
        <p:spPr>
          <a:xfrm>
            <a:off x="0" y="8421222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Kurszeiten auf der Homepage</a:t>
            </a:r>
          </a:p>
          <a:p>
            <a:pPr algn="ctr"/>
            <a:endParaRPr lang="de-DE" sz="2800" dirty="0">
              <a:solidFill>
                <a:schemeClr val="bg1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5508911-EE58-8D6E-FC08-D0A09FC9B50D}"/>
              </a:ext>
            </a:extLst>
          </p:cNvPr>
          <p:cNvSpPr txBox="1"/>
          <p:nvPr/>
        </p:nvSpPr>
        <p:spPr>
          <a:xfrm>
            <a:off x="193044" y="2732598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Yoga im </a:t>
            </a:r>
            <a:r>
              <a:rPr lang="de-DE" sz="2800" dirty="0" err="1">
                <a:solidFill>
                  <a:schemeClr val="bg1"/>
                </a:solidFill>
              </a:rPr>
              <a:t>Kotterhof</a:t>
            </a:r>
            <a:r>
              <a:rPr lang="de-DE" sz="2800" dirty="0">
                <a:solidFill>
                  <a:schemeClr val="bg1"/>
                </a:solidFill>
              </a:rPr>
              <a:t>  sehr gefragt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CC75BCF-76FD-94F7-C9C3-68F2FABC22E8}"/>
              </a:ext>
            </a:extLst>
          </p:cNvPr>
          <p:cNvSpPr txBox="1"/>
          <p:nvPr/>
        </p:nvSpPr>
        <p:spPr>
          <a:xfrm>
            <a:off x="-1" y="326249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Zumba für Teenies leider abgesagt aufgrund zu geringer Teilnahme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BC8D684-C697-D245-A6B9-75D9A2E84C5E}"/>
              </a:ext>
            </a:extLst>
          </p:cNvPr>
          <p:cNvSpPr txBox="1"/>
          <p:nvPr/>
        </p:nvSpPr>
        <p:spPr>
          <a:xfrm>
            <a:off x="-1" y="385043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Turnen mit Janja und Dance Kids </a:t>
            </a:r>
            <a:r>
              <a:rPr lang="de-DE" sz="2800" dirty="0" err="1">
                <a:solidFill>
                  <a:schemeClr val="bg1"/>
                </a:solidFill>
              </a:rPr>
              <a:t>by</a:t>
            </a:r>
            <a:r>
              <a:rPr lang="de-DE" sz="2800" dirty="0">
                <a:solidFill>
                  <a:schemeClr val="bg1"/>
                </a:solidFill>
              </a:rPr>
              <a:t> Lisa wurden leider eingestellt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90BCB58C-D2AA-7329-E8C1-72C2823B191D}"/>
              </a:ext>
            </a:extLst>
          </p:cNvPr>
          <p:cNvSpPr txBox="1"/>
          <p:nvPr/>
        </p:nvSpPr>
        <p:spPr>
          <a:xfrm>
            <a:off x="0" y="4651450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Hobby </a:t>
            </a:r>
            <a:r>
              <a:rPr lang="de-DE" sz="2800" dirty="0" err="1">
                <a:solidFill>
                  <a:schemeClr val="bg1"/>
                </a:solidFill>
              </a:rPr>
              <a:t>Horsing</a:t>
            </a:r>
            <a:r>
              <a:rPr lang="de-DE" sz="2800" dirty="0">
                <a:solidFill>
                  <a:schemeClr val="bg1"/>
                </a:solidFill>
              </a:rPr>
              <a:t> – Mountainbike – Nordic Walking Treff – </a:t>
            </a:r>
            <a:br>
              <a:rPr lang="de-DE" sz="2800" dirty="0">
                <a:solidFill>
                  <a:schemeClr val="bg1"/>
                </a:solidFill>
              </a:rPr>
            </a:br>
            <a:r>
              <a:rPr lang="de-DE" sz="2800" dirty="0">
                <a:solidFill>
                  <a:schemeClr val="bg1"/>
                </a:solidFill>
              </a:rPr>
              <a:t>Wirbelsäulengymnastik Damen/Herren – Sport im Kraftraum</a:t>
            </a:r>
          </a:p>
        </p:txBody>
      </p:sp>
      <p:pic>
        <p:nvPicPr>
          <p:cNvPr id="11" name="Grafik 10" descr="Ein Bild, das Text, Screenshot, Schrift, Design enthält.&#10;&#10;KI-generierte Inhalte können fehlerhaft sein.">
            <a:extLst>
              <a:ext uri="{FF2B5EF4-FFF2-40B4-BE49-F238E27FC236}">
                <a16:creationId xmlns:a16="http://schemas.microsoft.com/office/drawing/2014/main" id="{870DA797-21E2-F818-662E-6F21F2DB7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1516" y="-213307"/>
            <a:ext cx="2994049" cy="3947538"/>
          </a:xfrm>
          <a:prstGeom prst="rect">
            <a:avLst/>
          </a:prstGeom>
        </p:spPr>
      </p:pic>
      <p:pic>
        <p:nvPicPr>
          <p:cNvPr id="12" name="Grafik 11" descr="Ein Bild, das Text, Screenshot, Schrift, Design enthält.&#10;&#10;KI-generierte Inhalte können fehlerhaft sein.">
            <a:extLst>
              <a:ext uri="{FF2B5EF4-FFF2-40B4-BE49-F238E27FC236}">
                <a16:creationId xmlns:a16="http://schemas.microsoft.com/office/drawing/2014/main" id="{5CCEF163-11FA-AF2C-CB6C-210E002677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27326" y="4243694"/>
            <a:ext cx="2598239" cy="3265787"/>
          </a:xfrm>
          <a:prstGeom prst="rect">
            <a:avLst/>
          </a:prstGeom>
        </p:spPr>
      </p:pic>
      <p:pic>
        <p:nvPicPr>
          <p:cNvPr id="13" name="Grafik 12" descr="Ein Bild, das Text, Grafikdesign, Poster, Schrift enthält.&#10;&#10;KI-generierte Inhalte können fehlerhaft sein.">
            <a:extLst>
              <a:ext uri="{FF2B5EF4-FFF2-40B4-BE49-F238E27FC236}">
                <a16:creationId xmlns:a16="http://schemas.microsoft.com/office/drawing/2014/main" id="{FD5BF7F4-FCC9-1E85-4723-23707D2A96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0440" y="12170137"/>
            <a:ext cx="2936959" cy="2909997"/>
          </a:xfrm>
          <a:prstGeom prst="rect">
            <a:avLst/>
          </a:prstGeom>
        </p:spPr>
      </p:pic>
      <p:pic>
        <p:nvPicPr>
          <p:cNvPr id="16" name="Grafik 15" descr="Ein Bild, das Gebäude, Sportausrüstung, Sportspiele, Sport enthält.&#10;&#10;KI-generierte Inhalte können fehlerhaft sein.">
            <a:extLst>
              <a:ext uri="{FF2B5EF4-FFF2-40B4-BE49-F238E27FC236}">
                <a16:creationId xmlns:a16="http://schemas.microsoft.com/office/drawing/2014/main" id="{1C99C8F1-096C-2631-D6EB-D41B9E96AF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7798" y="11195175"/>
            <a:ext cx="3872042" cy="2904032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84BA8A0B-9041-5A8D-9914-F559B72AD9D3}"/>
              </a:ext>
            </a:extLst>
          </p:cNvPr>
          <p:cNvSpPr txBox="1"/>
          <p:nvPr/>
        </p:nvSpPr>
        <p:spPr>
          <a:xfrm>
            <a:off x="-8782051" y="7094187"/>
            <a:ext cx="1219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0" dirty="0">
                <a:solidFill>
                  <a:schemeClr val="bg1"/>
                </a:solidFill>
              </a:rPr>
              <a:t>Für alle Kurse sind </a:t>
            </a:r>
            <a:r>
              <a:rPr lang="de-DE" sz="6000" dirty="0" err="1">
                <a:solidFill>
                  <a:schemeClr val="bg1"/>
                </a:solidFill>
              </a:rPr>
              <a:t>Schnupperstundne</a:t>
            </a:r>
            <a:r>
              <a:rPr lang="de-DE" sz="6000" dirty="0">
                <a:solidFill>
                  <a:schemeClr val="bg1"/>
                </a:solidFill>
              </a:rPr>
              <a:t> jederzeit möglich!!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AA1487B-FDDE-DC5A-CF6E-7D6BDF2642B5}"/>
              </a:ext>
            </a:extLst>
          </p:cNvPr>
          <p:cNvSpPr txBox="1"/>
          <p:nvPr/>
        </p:nvSpPr>
        <p:spPr>
          <a:xfrm>
            <a:off x="-8709007" y="10718121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Auf der Homepage sind die Kurszeiten einzusehen</a:t>
            </a:r>
          </a:p>
          <a:p>
            <a:pPr algn="ctr"/>
            <a:endParaRPr lang="de-DE" sz="2800" dirty="0">
              <a:solidFill>
                <a:schemeClr val="bg1"/>
              </a:solidFill>
            </a:endParaRPr>
          </a:p>
        </p:txBody>
      </p:sp>
      <p:pic>
        <p:nvPicPr>
          <p:cNvPr id="20" name="Grafik 19" descr="Ein Bild, das draußen, Gras, Baum, Spielplatz enthält.&#10;&#10;KI-generierte Inhalte können fehlerhaft sein.">
            <a:extLst>
              <a:ext uri="{FF2B5EF4-FFF2-40B4-BE49-F238E27FC236}">
                <a16:creationId xmlns:a16="http://schemas.microsoft.com/office/drawing/2014/main" id="{DA6ECDEB-C8C6-455B-5C0D-6ED044494C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777" y="6990587"/>
            <a:ext cx="3607673" cy="4840903"/>
          </a:xfrm>
          <a:prstGeom prst="rect">
            <a:avLst/>
          </a:prstGeom>
        </p:spPr>
      </p:pic>
      <p:pic>
        <p:nvPicPr>
          <p:cNvPr id="22" name="Grafik 21" descr="Ein Bild, das Gras, draußen, Fahrradreifen, Rad enthält.&#10;&#10;KI-generierte Inhalte können fehlerhaft sein.">
            <a:extLst>
              <a:ext uri="{FF2B5EF4-FFF2-40B4-BE49-F238E27FC236}">
                <a16:creationId xmlns:a16="http://schemas.microsoft.com/office/drawing/2014/main" id="{152B26EE-7556-4083-E7F1-1A15413B4D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35" y="7021260"/>
            <a:ext cx="3607673" cy="4810230"/>
          </a:xfrm>
          <a:prstGeom prst="rect">
            <a:avLst/>
          </a:prstGeom>
        </p:spPr>
      </p:pic>
      <p:pic>
        <p:nvPicPr>
          <p:cNvPr id="18" name="Grafik 17" descr="Ein Bild, das draußen, Himmel, Rad, Fahrradreifen enthält.&#10;&#10;KI-generierte Inhalte können fehlerhaft sein.">
            <a:extLst>
              <a:ext uri="{FF2B5EF4-FFF2-40B4-BE49-F238E27FC236}">
                <a16:creationId xmlns:a16="http://schemas.microsoft.com/office/drawing/2014/main" id="{F2816E5F-B536-8869-F9C3-5804AF179C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296" y="6990587"/>
            <a:ext cx="3630677" cy="4840903"/>
          </a:xfrm>
          <a:prstGeom prst="rect">
            <a:avLst/>
          </a:prstGeom>
        </p:spPr>
      </p:pic>
      <p:pic>
        <p:nvPicPr>
          <p:cNvPr id="24" name="Grafik 23" descr="Ein Bild, das draußen, Gras, Rad, Transport enthält.&#10;&#10;KI-generierte Inhalte können fehlerhaft sein.">
            <a:extLst>
              <a:ext uri="{FF2B5EF4-FFF2-40B4-BE49-F238E27FC236}">
                <a16:creationId xmlns:a16="http://schemas.microsoft.com/office/drawing/2014/main" id="{DD9C8B8A-1B1E-2497-996A-0141C67FFC0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970" y="6990587"/>
            <a:ext cx="3779029" cy="484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797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85416-D2E5-44F1-C9F3-7245926D5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307139-6DD3-EEBB-CD4E-8C4BC26C6B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Fitness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A83A9F7B-E481-3207-9574-FBBA6D606C37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C0E2FD94-0A54-E407-AF86-AEB140DFF74F}"/>
              </a:ext>
            </a:extLst>
          </p:cNvPr>
          <p:cNvSpPr txBox="1">
            <a:spLocks/>
          </p:cNvSpPr>
          <p:nvPr/>
        </p:nvSpPr>
        <p:spPr>
          <a:xfrm>
            <a:off x="3261125" y="1575079"/>
            <a:ext cx="5669751" cy="3707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47B93F4-F152-0C47-CFEE-AB59BA8DB9D4}"/>
              </a:ext>
            </a:extLst>
          </p:cNvPr>
          <p:cNvSpPr txBox="1"/>
          <p:nvPr/>
        </p:nvSpPr>
        <p:spPr>
          <a:xfrm>
            <a:off x="-1" y="1760462"/>
            <a:ext cx="1219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0" dirty="0">
                <a:solidFill>
                  <a:schemeClr val="bg1"/>
                </a:solidFill>
              </a:rPr>
              <a:t>Für alle Kurse sind </a:t>
            </a:r>
            <a:r>
              <a:rPr lang="de-DE" sz="6000" dirty="0" err="1">
                <a:solidFill>
                  <a:schemeClr val="bg1"/>
                </a:solidFill>
              </a:rPr>
              <a:t>Schnupperstundne</a:t>
            </a:r>
            <a:r>
              <a:rPr lang="de-DE" sz="6000" dirty="0">
                <a:solidFill>
                  <a:schemeClr val="bg1"/>
                </a:solidFill>
              </a:rPr>
              <a:t> jederzeit möglich!!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6DD67BF-A83C-CBF4-A7FF-FEAACC48EC95}"/>
              </a:ext>
            </a:extLst>
          </p:cNvPr>
          <p:cNvSpPr txBox="1"/>
          <p:nvPr/>
        </p:nvSpPr>
        <p:spPr>
          <a:xfrm>
            <a:off x="73043" y="5384396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Auf der Homepage sind die Kurszeiten einzusehen</a:t>
            </a:r>
          </a:p>
          <a:p>
            <a:pPr algn="ctr"/>
            <a:endParaRPr lang="de-DE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631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DE6F3-7DF0-6F21-F268-96F4D6A4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A59E18-9501-6015-39E3-1F7D008D45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Fitness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BBE23F15-4B4E-C280-1CF7-944A05E7D16B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48513B17-D63D-01A6-31C5-1C9C3B47E60B}"/>
              </a:ext>
            </a:extLst>
          </p:cNvPr>
          <p:cNvSpPr txBox="1">
            <a:spLocks/>
          </p:cNvSpPr>
          <p:nvPr/>
        </p:nvSpPr>
        <p:spPr>
          <a:xfrm>
            <a:off x="3261125" y="1575079"/>
            <a:ext cx="5669751" cy="3707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F59C30B-B3F9-B01D-5D1C-6FEF013E0BEB}"/>
              </a:ext>
            </a:extLst>
          </p:cNvPr>
          <p:cNvSpPr txBox="1"/>
          <p:nvPr/>
        </p:nvSpPr>
        <p:spPr>
          <a:xfrm>
            <a:off x="-1" y="1237959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>
                <a:solidFill>
                  <a:schemeClr val="bg1"/>
                </a:solidFill>
              </a:rPr>
              <a:t>Vorankündigung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8E3DDD3-F07E-D5EB-9EFD-35058851FC49}"/>
              </a:ext>
            </a:extLst>
          </p:cNvPr>
          <p:cNvSpPr txBox="1"/>
          <p:nvPr/>
        </p:nvSpPr>
        <p:spPr>
          <a:xfrm>
            <a:off x="-1291825" y="2517388"/>
            <a:ext cx="1219200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>
                <a:solidFill>
                  <a:schemeClr val="bg1"/>
                </a:solidFill>
              </a:rPr>
              <a:t>Ab Montag, 13. April 2026</a:t>
            </a:r>
          </a:p>
          <a:p>
            <a:pPr algn="ctr"/>
            <a:endParaRPr lang="de-DE" sz="3600" dirty="0">
              <a:solidFill>
                <a:schemeClr val="bg1"/>
              </a:solidFill>
            </a:endParaRPr>
          </a:p>
          <a:p>
            <a:pPr algn="ctr"/>
            <a:r>
              <a:rPr lang="de-DE" sz="3600" dirty="0">
                <a:solidFill>
                  <a:schemeClr val="bg1"/>
                </a:solidFill>
              </a:rPr>
              <a:t>Yoga im </a:t>
            </a:r>
            <a:r>
              <a:rPr lang="de-DE" sz="3600" dirty="0" err="1">
                <a:solidFill>
                  <a:schemeClr val="bg1"/>
                </a:solidFill>
              </a:rPr>
              <a:t>Kotterhof</a:t>
            </a:r>
            <a:r>
              <a:rPr lang="de-DE" sz="3600" dirty="0">
                <a:solidFill>
                  <a:schemeClr val="bg1"/>
                </a:solidFill>
              </a:rPr>
              <a:t> </a:t>
            </a:r>
            <a:br>
              <a:rPr lang="de-DE" sz="3600" dirty="0">
                <a:solidFill>
                  <a:schemeClr val="bg1"/>
                </a:solidFill>
              </a:rPr>
            </a:br>
            <a:br>
              <a:rPr lang="de-DE" sz="3600" dirty="0">
                <a:solidFill>
                  <a:schemeClr val="bg1"/>
                </a:solidFill>
              </a:rPr>
            </a:br>
            <a:r>
              <a:rPr lang="de-DE" sz="3600" dirty="0">
                <a:solidFill>
                  <a:schemeClr val="bg1"/>
                </a:solidFill>
              </a:rPr>
              <a:t>Kurs 1:	18:45 – 19:45 Uhr</a:t>
            </a:r>
          </a:p>
          <a:p>
            <a:pPr algn="ctr"/>
            <a:r>
              <a:rPr lang="de-DE" sz="3600" dirty="0">
                <a:solidFill>
                  <a:schemeClr val="bg1"/>
                </a:solidFill>
              </a:rPr>
              <a:t>Kurs 2:	20:00 – 21:00 Uhr</a:t>
            </a:r>
          </a:p>
          <a:p>
            <a:pPr algn="ctr"/>
            <a:endParaRPr lang="de-DE" sz="2800" dirty="0">
              <a:solidFill>
                <a:schemeClr val="bg1"/>
              </a:solidFill>
            </a:endParaRPr>
          </a:p>
        </p:txBody>
      </p:sp>
      <p:pic>
        <p:nvPicPr>
          <p:cNvPr id="5" name="Grafik 4" descr="Ein Bild, das Text, Screenshot, Schrift enthält.&#10;&#10;KI-generierte Inhalte können fehlerhaft sein.">
            <a:extLst>
              <a:ext uri="{FF2B5EF4-FFF2-40B4-BE49-F238E27FC236}">
                <a16:creationId xmlns:a16="http://schemas.microsoft.com/office/drawing/2014/main" id="{BC539D59-94A4-5B19-E053-4ACC60CBE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9151" y="2104219"/>
            <a:ext cx="3283466" cy="4673547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CF6CCFE9-7149-AEE3-F5E7-368C220170DE}"/>
              </a:ext>
            </a:extLst>
          </p:cNvPr>
          <p:cNvSpPr txBox="1">
            <a:spLocks/>
          </p:cNvSpPr>
          <p:nvPr/>
        </p:nvSpPr>
        <p:spPr>
          <a:xfrm>
            <a:off x="-83294" y="-2302375"/>
            <a:ext cx="1180591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9600">
                <a:solidFill>
                  <a:schemeClr val="bg1"/>
                </a:solidFill>
                <a:latin typeface="Aptos Black" panose="020B0004020202020204" pitchFamily="34" charset="0"/>
              </a:rPr>
              <a:t>Fußball</a:t>
            </a:r>
            <a:endParaRPr lang="de-DE" sz="96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5335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963C7-F70F-5BEE-8AAE-8086267B0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4E0DD2-9875-E34D-C5D3-A084CBB227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3" y="2235200"/>
            <a:ext cx="11805911" cy="2387600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  <a:t>Fußball</a:t>
            </a:r>
            <a:b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b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r>
              <a:rPr lang="de-DE" sz="4400" dirty="0">
                <a:solidFill>
                  <a:schemeClr val="bg1"/>
                </a:solidFill>
                <a:latin typeface="Aptos Black" panose="020B0004020202020204" pitchFamily="34" charset="0"/>
              </a:rPr>
              <a:t>Klaus Bauer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5A703239-AF3C-0458-B293-58EFCD0E51B6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</p:spTree>
    <p:extLst>
      <p:ext uri="{BB962C8B-B14F-4D97-AF65-F5344CB8AC3E}">
        <p14:creationId xmlns:p14="http://schemas.microsoft.com/office/powerpoint/2010/main" val="1838738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8582C-55C9-2DBB-CBC3-A676B44A3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0E5B39-1AD6-74D2-E45D-A772D1B742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3" y="2235200"/>
            <a:ext cx="11805911" cy="2387600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  <a:t>Fußballjugend</a:t>
            </a:r>
            <a:b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b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endParaRPr lang="de-DE" sz="44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8001604C-50AF-7107-529F-619DAFF2AEC7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9D91117-DCAB-C548-D7A7-2F8E043854BB}"/>
              </a:ext>
            </a:extLst>
          </p:cNvPr>
          <p:cNvSpPr txBox="1"/>
          <p:nvPr/>
        </p:nvSpPr>
        <p:spPr>
          <a:xfrm>
            <a:off x="4438648" y="3628886"/>
            <a:ext cx="3314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Volker Bauer</a:t>
            </a:r>
            <a:endParaRPr lang="de-DE" sz="4000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68036DE6-DA32-B2A4-F1F3-5E08C1723C56}"/>
              </a:ext>
            </a:extLst>
          </p:cNvPr>
          <p:cNvSpPr txBox="1">
            <a:spLocks/>
          </p:cNvSpPr>
          <p:nvPr/>
        </p:nvSpPr>
        <p:spPr>
          <a:xfrm>
            <a:off x="0" y="-871688"/>
            <a:ext cx="11805911" cy="5477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solidFill>
                  <a:schemeClr val="bg1"/>
                </a:solidFill>
                <a:latin typeface="Aptos Black" panose="020B0004020202020204" pitchFamily="34" charset="0"/>
              </a:rPr>
              <a:t>Unsere G- und F- Jugend beim Saisonauftakt des FC Ingolstadt als Einlaufkids</a:t>
            </a:r>
            <a:br>
              <a:rPr lang="de-DE" sz="24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endParaRPr lang="de-DE" sz="24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7C08C224-6CBD-7177-B216-102ADC0454CA}"/>
              </a:ext>
            </a:extLst>
          </p:cNvPr>
          <p:cNvSpPr txBox="1">
            <a:spLocks/>
          </p:cNvSpPr>
          <p:nvPr/>
        </p:nvSpPr>
        <p:spPr>
          <a:xfrm>
            <a:off x="-410791" y="-4736045"/>
            <a:ext cx="11805911" cy="5477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err="1">
                <a:solidFill>
                  <a:schemeClr val="bg1"/>
                </a:solidFill>
                <a:latin typeface="Aptos Black" panose="020B0004020202020204" pitchFamily="34" charset="0"/>
              </a:rPr>
              <a:t>Funinoturniere</a:t>
            </a:r>
            <a:r>
              <a:rPr lang="de-DE" dirty="0">
                <a:solidFill>
                  <a:schemeClr val="bg1"/>
                </a:solidFill>
                <a:latin typeface="Aptos Black" panose="020B0004020202020204" pitchFamily="34" charset="0"/>
              </a:rPr>
              <a:t> in </a:t>
            </a:r>
            <a:r>
              <a:rPr lang="de-DE" dirty="0" err="1">
                <a:solidFill>
                  <a:schemeClr val="bg1"/>
                </a:solidFill>
                <a:latin typeface="Aptos Black" panose="020B0004020202020204" pitchFamily="34" charset="0"/>
              </a:rPr>
              <a:t>Böhmfeld</a:t>
            </a:r>
            <a:r>
              <a:rPr lang="de-DE" dirty="0">
                <a:solidFill>
                  <a:schemeClr val="bg1"/>
                </a:solidFill>
                <a:latin typeface="Aptos Black" panose="020B0004020202020204" pitchFamily="34" charset="0"/>
              </a:rPr>
              <a:t>/Hofstetten</a:t>
            </a:r>
            <a:endParaRPr lang="de-DE" sz="44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26CE254E-576F-A41B-E0D9-FFDED09AB3B9}"/>
              </a:ext>
            </a:extLst>
          </p:cNvPr>
          <p:cNvSpPr txBox="1">
            <a:spLocks/>
          </p:cNvSpPr>
          <p:nvPr/>
        </p:nvSpPr>
        <p:spPr>
          <a:xfrm>
            <a:off x="-113276" y="-4034785"/>
            <a:ext cx="11805911" cy="5477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3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chemeClr val="bg1"/>
                </a:solidFill>
                <a:latin typeface="Aptos Black" panose="020B0004020202020204" pitchFamily="34" charset="0"/>
              </a:rPr>
              <a:t>Internationales Turnier und Mannschaftsausflug der D- und C-Jugend nach Salzburg</a:t>
            </a:r>
            <a:endParaRPr lang="de-DE" sz="44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90EB7566-6DC2-3363-243A-82B1F4EDF339}"/>
              </a:ext>
            </a:extLst>
          </p:cNvPr>
          <p:cNvSpPr txBox="1">
            <a:spLocks/>
          </p:cNvSpPr>
          <p:nvPr/>
        </p:nvSpPr>
        <p:spPr>
          <a:xfrm>
            <a:off x="-53200" y="-3388327"/>
            <a:ext cx="11805911" cy="547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solidFill>
                  <a:schemeClr val="bg1"/>
                </a:solidFill>
                <a:latin typeface="Aptos Black" panose="020B0004020202020204" pitchFamily="34" charset="0"/>
              </a:rPr>
              <a:t>Das DFB-Mobile beim FC </a:t>
            </a:r>
            <a:r>
              <a:rPr lang="de-DE" sz="2400" dirty="0" err="1">
                <a:solidFill>
                  <a:schemeClr val="bg1"/>
                </a:solidFill>
                <a:latin typeface="Aptos Black" panose="020B0004020202020204" pitchFamily="34" charset="0"/>
              </a:rPr>
              <a:t>Böhmfeld</a:t>
            </a:r>
            <a:endParaRPr lang="de-DE" sz="24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42A6D135-0463-6800-814F-4F6C689E9FEF}"/>
              </a:ext>
            </a:extLst>
          </p:cNvPr>
          <p:cNvSpPr txBox="1">
            <a:spLocks/>
          </p:cNvSpPr>
          <p:nvPr/>
        </p:nvSpPr>
        <p:spPr>
          <a:xfrm>
            <a:off x="-737276" y="-5870313"/>
            <a:ext cx="11805911" cy="5477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chemeClr val="bg1"/>
                </a:solidFill>
                <a:latin typeface="Aptos Black" panose="020B0004020202020204" pitchFamily="34" charset="0"/>
              </a:rPr>
              <a:t>C-Jugend wurde Meister! </a:t>
            </a:r>
            <a:endParaRPr lang="de-DE" sz="44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6D83CB35-40A3-D7F9-DCC1-A7300FF7CACD}"/>
              </a:ext>
            </a:extLst>
          </p:cNvPr>
          <p:cNvSpPr txBox="1">
            <a:spLocks/>
          </p:cNvSpPr>
          <p:nvPr/>
        </p:nvSpPr>
        <p:spPr>
          <a:xfrm>
            <a:off x="288294" y="-2406963"/>
            <a:ext cx="11805911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Fußballjugend – Allgemeine Infos</a:t>
            </a:r>
          </a:p>
        </p:txBody>
      </p:sp>
    </p:spTree>
    <p:extLst>
      <p:ext uri="{BB962C8B-B14F-4D97-AF65-F5344CB8AC3E}">
        <p14:creationId xmlns:p14="http://schemas.microsoft.com/office/powerpoint/2010/main" val="18148393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9572EC-A4AB-B1A7-BBA8-F1AC45FDE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864E10-4E00-E1F3-E058-670E48BA6A5B}"/>
              </a:ext>
            </a:extLst>
          </p:cNvPr>
          <p:cNvSpPr txBox="1">
            <a:spLocks/>
          </p:cNvSpPr>
          <p:nvPr/>
        </p:nvSpPr>
        <p:spPr>
          <a:xfrm>
            <a:off x="193044" y="-1308015"/>
            <a:ext cx="11805911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Fußballjugend – Allgemeine Infos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CE91E5ED-D36E-8556-827D-A4080BAB37A0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E7E45D0-0C84-92B5-E976-1EEDDDE2B9A5}"/>
              </a:ext>
            </a:extLst>
          </p:cNvPr>
          <p:cNvSpPr txBox="1"/>
          <p:nvPr/>
        </p:nvSpPr>
        <p:spPr>
          <a:xfrm>
            <a:off x="5917957" y="-2518256"/>
            <a:ext cx="11186873" cy="1210242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200" b="1" dirty="0">
                <a:solidFill>
                  <a:schemeClr val="bg1"/>
                </a:solidFill>
              </a:rPr>
              <a:t>Kosten Spielbetrieb Saison 24/25 (Schiris + Turniere): 2.300€ (aus Hauptverein und Abteilung)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B8A4A677-743A-479B-C8CB-08C0D28A7A92}"/>
              </a:ext>
            </a:extLst>
          </p:cNvPr>
          <p:cNvGrpSpPr/>
          <p:nvPr/>
        </p:nvGrpSpPr>
        <p:grpSpPr>
          <a:xfrm>
            <a:off x="193044" y="8799108"/>
            <a:ext cx="11186873" cy="1363288"/>
            <a:chOff x="534071" y="4684308"/>
            <a:chExt cx="11186873" cy="1363288"/>
          </a:xfrm>
        </p:grpSpPr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CD523D17-F87C-A3A3-DD13-1845FFA4AA27}"/>
                </a:ext>
              </a:extLst>
            </p:cNvPr>
            <p:cNvSpPr/>
            <p:nvPr/>
          </p:nvSpPr>
          <p:spPr>
            <a:xfrm>
              <a:off x="534071" y="4684308"/>
              <a:ext cx="11186873" cy="136328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800" b="1" dirty="0"/>
                <a:t>Wir suchen Trainer für das Großfeld (A- und B-Jugend)</a:t>
              </a:r>
            </a:p>
          </p:txBody>
        </p:sp>
        <p:pic>
          <p:nvPicPr>
            <p:cNvPr id="29" name="Grafik 28" descr="Warnung mit einfarbiger Füllung">
              <a:extLst>
                <a:ext uri="{FF2B5EF4-FFF2-40B4-BE49-F238E27FC236}">
                  <a16:creationId xmlns:a16="http://schemas.microsoft.com/office/drawing/2014/main" id="{6FA4DB0F-3684-87D7-4FD0-6E0F67E54B6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0315" y="4846926"/>
              <a:ext cx="914400" cy="914400"/>
            </a:xfrm>
            <a:prstGeom prst="rect">
              <a:avLst/>
            </a:prstGeom>
          </p:spPr>
        </p:pic>
        <p:pic>
          <p:nvPicPr>
            <p:cNvPr id="30" name="Grafik 29" descr="Warnung mit einfarbiger Füllung">
              <a:extLst>
                <a:ext uri="{FF2B5EF4-FFF2-40B4-BE49-F238E27FC236}">
                  <a16:creationId xmlns:a16="http://schemas.microsoft.com/office/drawing/2014/main" id="{7A8E51A6-C425-7980-58CC-DB4FD549502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743529" y="4846926"/>
              <a:ext cx="914400" cy="914400"/>
            </a:xfrm>
            <a:prstGeom prst="rect">
              <a:avLst/>
            </a:prstGeom>
          </p:spPr>
        </p:pic>
      </p:grpSp>
      <p:sp>
        <p:nvSpPr>
          <p:cNvPr id="6" name="Textfeld 5">
            <a:extLst>
              <a:ext uri="{FF2B5EF4-FFF2-40B4-BE49-F238E27FC236}">
                <a16:creationId xmlns:a16="http://schemas.microsoft.com/office/drawing/2014/main" id="{162F7347-DB39-75EC-793A-63885EDEDD97}"/>
              </a:ext>
            </a:extLst>
          </p:cNvPr>
          <p:cNvSpPr txBox="1"/>
          <p:nvPr/>
        </p:nvSpPr>
        <p:spPr>
          <a:xfrm>
            <a:off x="4286921" y="7981951"/>
            <a:ext cx="11186873" cy="5715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200" b="1" dirty="0">
                <a:solidFill>
                  <a:schemeClr val="bg1"/>
                </a:solidFill>
              </a:rPr>
              <a:t>C-Lizenz-Ausbildung (5 Trainer aus Böhmfeld dabei)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65385BA-6FE9-273E-49D3-CA329CD0074D}"/>
              </a:ext>
            </a:extLst>
          </p:cNvPr>
          <p:cNvSpPr txBox="1"/>
          <p:nvPr/>
        </p:nvSpPr>
        <p:spPr>
          <a:xfrm>
            <a:off x="8582696" y="-1308016"/>
            <a:ext cx="11186873" cy="1228998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200" b="1" dirty="0">
                <a:solidFill>
                  <a:schemeClr val="bg1"/>
                </a:solidFill>
              </a:rPr>
              <a:t>Zuschüsse für A-, B- und C-Jugend Saison 24/25: </a:t>
            </a:r>
            <a:br>
              <a:rPr lang="de-DE" sz="3200" b="1" dirty="0">
                <a:solidFill>
                  <a:schemeClr val="bg1"/>
                </a:solidFill>
              </a:rPr>
            </a:br>
            <a:r>
              <a:rPr lang="de-DE" sz="3200" b="1" dirty="0">
                <a:solidFill>
                  <a:schemeClr val="bg1"/>
                </a:solidFill>
              </a:rPr>
              <a:t>880€ (aus Abteilung)</a:t>
            </a:r>
          </a:p>
        </p:txBody>
      </p:sp>
    </p:spTree>
    <p:extLst>
      <p:ext uri="{BB962C8B-B14F-4D97-AF65-F5344CB8AC3E}">
        <p14:creationId xmlns:p14="http://schemas.microsoft.com/office/powerpoint/2010/main" val="20126196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5635A-9C48-13EC-3358-5E8E730DA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25CA6A-C117-4986-4CF8-5160592D12A6}"/>
              </a:ext>
            </a:extLst>
          </p:cNvPr>
          <p:cNvSpPr txBox="1">
            <a:spLocks/>
          </p:cNvSpPr>
          <p:nvPr/>
        </p:nvSpPr>
        <p:spPr>
          <a:xfrm>
            <a:off x="193044" y="-1308015"/>
            <a:ext cx="11805911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Fußballjugend – Allgemeine Infos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D4DDBFD7-51A6-0F48-5540-387E417E83CF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F3CCE73-5102-4235-CC3B-EE4D8FC7C032}"/>
              </a:ext>
            </a:extLst>
          </p:cNvPr>
          <p:cNvSpPr txBox="1"/>
          <p:nvPr/>
        </p:nvSpPr>
        <p:spPr>
          <a:xfrm>
            <a:off x="502562" y="1325242"/>
            <a:ext cx="11186873" cy="1210242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de-DE" sz="3200" b="1" dirty="0">
                <a:solidFill>
                  <a:schemeClr val="bg1"/>
                </a:solidFill>
              </a:rPr>
              <a:t>Kosten Spielbetrieb Saison 24/25 (Schiris + Turniere): 2.300€ (aus Hauptverein und Abteilung)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D2D73DF5-8E2E-C93D-3853-C516664FFD56}"/>
              </a:ext>
            </a:extLst>
          </p:cNvPr>
          <p:cNvGrpSpPr/>
          <p:nvPr/>
        </p:nvGrpSpPr>
        <p:grpSpPr>
          <a:xfrm>
            <a:off x="193044" y="8799108"/>
            <a:ext cx="11186873" cy="1363288"/>
            <a:chOff x="534071" y="4684308"/>
            <a:chExt cx="11186873" cy="1363288"/>
          </a:xfrm>
        </p:grpSpPr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6472E138-8875-EEFF-FD99-CFCAF4612FB6}"/>
                </a:ext>
              </a:extLst>
            </p:cNvPr>
            <p:cNvSpPr/>
            <p:nvPr/>
          </p:nvSpPr>
          <p:spPr>
            <a:xfrm>
              <a:off x="534071" y="4684308"/>
              <a:ext cx="11186873" cy="136328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800" b="1" dirty="0"/>
                <a:t>Wir suchen Trainer für das Großfeld (A- und B-Jugend)</a:t>
              </a:r>
            </a:p>
          </p:txBody>
        </p:sp>
        <p:pic>
          <p:nvPicPr>
            <p:cNvPr id="29" name="Grafik 28" descr="Warnung mit einfarbiger Füllung">
              <a:extLst>
                <a:ext uri="{FF2B5EF4-FFF2-40B4-BE49-F238E27FC236}">
                  <a16:creationId xmlns:a16="http://schemas.microsoft.com/office/drawing/2014/main" id="{0E85264D-A2A0-2660-CA86-65AA08540CA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0315" y="4846926"/>
              <a:ext cx="914400" cy="914400"/>
            </a:xfrm>
            <a:prstGeom prst="rect">
              <a:avLst/>
            </a:prstGeom>
          </p:spPr>
        </p:pic>
        <p:pic>
          <p:nvPicPr>
            <p:cNvPr id="30" name="Grafik 29" descr="Warnung mit einfarbiger Füllung">
              <a:extLst>
                <a:ext uri="{FF2B5EF4-FFF2-40B4-BE49-F238E27FC236}">
                  <a16:creationId xmlns:a16="http://schemas.microsoft.com/office/drawing/2014/main" id="{F1710135-6CA2-96FA-9898-615379E6F6D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743529" y="4846926"/>
              <a:ext cx="914400" cy="914400"/>
            </a:xfrm>
            <a:prstGeom prst="rect">
              <a:avLst/>
            </a:prstGeom>
          </p:spPr>
        </p:pic>
      </p:grpSp>
      <p:sp>
        <p:nvSpPr>
          <p:cNvPr id="6" name="Textfeld 5">
            <a:extLst>
              <a:ext uri="{FF2B5EF4-FFF2-40B4-BE49-F238E27FC236}">
                <a16:creationId xmlns:a16="http://schemas.microsoft.com/office/drawing/2014/main" id="{2F3A0F94-49A6-4477-EF33-BDB6C1E37A6E}"/>
              </a:ext>
            </a:extLst>
          </p:cNvPr>
          <p:cNvSpPr txBox="1"/>
          <p:nvPr/>
        </p:nvSpPr>
        <p:spPr>
          <a:xfrm>
            <a:off x="4286921" y="7981951"/>
            <a:ext cx="11186873" cy="5715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200" b="1" dirty="0">
                <a:solidFill>
                  <a:schemeClr val="bg1"/>
                </a:solidFill>
              </a:rPr>
              <a:t>C-Lizenz-Ausbildung (5 Trainer aus Böhmfeld dabei)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7EA6672-085E-F78D-3B8C-1DBF442940C5}"/>
              </a:ext>
            </a:extLst>
          </p:cNvPr>
          <p:cNvSpPr txBox="1"/>
          <p:nvPr/>
        </p:nvSpPr>
        <p:spPr>
          <a:xfrm>
            <a:off x="8582696" y="-1308016"/>
            <a:ext cx="11186873" cy="1228998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200" b="1" dirty="0">
                <a:solidFill>
                  <a:schemeClr val="bg1"/>
                </a:solidFill>
              </a:rPr>
              <a:t>Zuschüsse für A-, B- und C-Jugend Saison 24/25: </a:t>
            </a:r>
            <a:br>
              <a:rPr lang="de-DE" sz="3200" b="1" dirty="0">
                <a:solidFill>
                  <a:schemeClr val="bg1"/>
                </a:solidFill>
              </a:rPr>
            </a:br>
            <a:r>
              <a:rPr lang="de-DE" sz="3200" b="1" dirty="0">
                <a:solidFill>
                  <a:schemeClr val="bg1"/>
                </a:solidFill>
              </a:rPr>
              <a:t>880€ (aus Abteilung)</a:t>
            </a:r>
          </a:p>
        </p:txBody>
      </p:sp>
    </p:spTree>
    <p:extLst>
      <p:ext uri="{BB962C8B-B14F-4D97-AF65-F5344CB8AC3E}">
        <p14:creationId xmlns:p14="http://schemas.microsoft.com/office/powerpoint/2010/main" val="34310780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B7D60-55E6-2FA7-AD88-1F2A4A4AA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377FDF-AD4A-46C0-7A54-1BBFAD0AD4E8}"/>
              </a:ext>
            </a:extLst>
          </p:cNvPr>
          <p:cNvSpPr txBox="1">
            <a:spLocks/>
          </p:cNvSpPr>
          <p:nvPr/>
        </p:nvSpPr>
        <p:spPr>
          <a:xfrm>
            <a:off x="193044" y="-1308015"/>
            <a:ext cx="11805911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Fußballjugend – Allgemeine Infos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676ABD7-357C-6AF6-1335-6C56B5EB9BAB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A818D03-AAF5-275C-3441-3AFBF65DD1F5}"/>
              </a:ext>
            </a:extLst>
          </p:cNvPr>
          <p:cNvSpPr txBox="1"/>
          <p:nvPr/>
        </p:nvSpPr>
        <p:spPr>
          <a:xfrm>
            <a:off x="502562" y="1325242"/>
            <a:ext cx="11186873" cy="1210242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de-DE" sz="3200" b="1" dirty="0">
                <a:solidFill>
                  <a:schemeClr val="bg1"/>
                </a:solidFill>
              </a:rPr>
              <a:t>Kosten Spielbetrieb Saison 24/25 (Schiris + Turniere): 2.300€ (aus Hauptverein und Abteilung)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A15614B4-9457-C3ED-92F2-8DCA9ED9D6D6}"/>
              </a:ext>
            </a:extLst>
          </p:cNvPr>
          <p:cNvGrpSpPr/>
          <p:nvPr/>
        </p:nvGrpSpPr>
        <p:grpSpPr>
          <a:xfrm>
            <a:off x="193044" y="8799108"/>
            <a:ext cx="11186873" cy="1363288"/>
            <a:chOff x="534071" y="4684308"/>
            <a:chExt cx="11186873" cy="1363288"/>
          </a:xfrm>
        </p:grpSpPr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14FB2269-1BA1-0F28-9748-429B177F8DBF}"/>
                </a:ext>
              </a:extLst>
            </p:cNvPr>
            <p:cNvSpPr/>
            <p:nvPr/>
          </p:nvSpPr>
          <p:spPr>
            <a:xfrm>
              <a:off x="534071" y="4684308"/>
              <a:ext cx="11186873" cy="136328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800" b="1" dirty="0"/>
                <a:t>Wir suchen Trainer für das Großfeld (A- und B-Jugend)</a:t>
              </a:r>
            </a:p>
          </p:txBody>
        </p:sp>
        <p:pic>
          <p:nvPicPr>
            <p:cNvPr id="29" name="Grafik 28" descr="Warnung mit einfarbiger Füllung">
              <a:extLst>
                <a:ext uri="{FF2B5EF4-FFF2-40B4-BE49-F238E27FC236}">
                  <a16:creationId xmlns:a16="http://schemas.microsoft.com/office/drawing/2014/main" id="{1D82D445-991C-AD65-DD70-9A0224777BB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0315" y="4846926"/>
              <a:ext cx="914400" cy="914400"/>
            </a:xfrm>
            <a:prstGeom prst="rect">
              <a:avLst/>
            </a:prstGeom>
          </p:spPr>
        </p:pic>
        <p:pic>
          <p:nvPicPr>
            <p:cNvPr id="30" name="Grafik 29" descr="Warnung mit einfarbiger Füllung">
              <a:extLst>
                <a:ext uri="{FF2B5EF4-FFF2-40B4-BE49-F238E27FC236}">
                  <a16:creationId xmlns:a16="http://schemas.microsoft.com/office/drawing/2014/main" id="{7A72079A-36C0-9885-D6E7-47BE600FB87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743529" y="4846926"/>
              <a:ext cx="914400" cy="914400"/>
            </a:xfrm>
            <a:prstGeom prst="rect">
              <a:avLst/>
            </a:prstGeom>
          </p:spPr>
        </p:pic>
      </p:grpSp>
      <p:sp>
        <p:nvSpPr>
          <p:cNvPr id="6" name="Textfeld 5">
            <a:extLst>
              <a:ext uri="{FF2B5EF4-FFF2-40B4-BE49-F238E27FC236}">
                <a16:creationId xmlns:a16="http://schemas.microsoft.com/office/drawing/2014/main" id="{22BA5EF0-D31A-8B33-D7BA-DE43F3BC6CCB}"/>
              </a:ext>
            </a:extLst>
          </p:cNvPr>
          <p:cNvSpPr txBox="1"/>
          <p:nvPr/>
        </p:nvSpPr>
        <p:spPr>
          <a:xfrm>
            <a:off x="4286921" y="7981951"/>
            <a:ext cx="11186873" cy="5715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200" b="1" dirty="0">
                <a:solidFill>
                  <a:schemeClr val="bg1"/>
                </a:solidFill>
              </a:rPr>
              <a:t>C-Lizenz-Ausbildung (5 Trainer aus Böhmfeld dabei)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998F573-C4D8-040D-235A-4FAC469D80B8}"/>
              </a:ext>
            </a:extLst>
          </p:cNvPr>
          <p:cNvSpPr txBox="1"/>
          <p:nvPr/>
        </p:nvSpPr>
        <p:spPr>
          <a:xfrm>
            <a:off x="502562" y="2670055"/>
            <a:ext cx="11186873" cy="1228998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de-DE" sz="3200" b="1" dirty="0">
                <a:solidFill>
                  <a:schemeClr val="bg1"/>
                </a:solidFill>
              </a:rPr>
              <a:t>Zuschüsse für A-, B- und C-Jugend Saison 24/25: </a:t>
            </a:r>
            <a:br>
              <a:rPr lang="de-DE" sz="3200" b="1" dirty="0">
                <a:solidFill>
                  <a:schemeClr val="bg1"/>
                </a:solidFill>
              </a:rPr>
            </a:br>
            <a:r>
              <a:rPr lang="de-DE" sz="3200" b="1" dirty="0">
                <a:solidFill>
                  <a:schemeClr val="bg1"/>
                </a:solidFill>
              </a:rPr>
              <a:t>880€ (aus Abteilung)</a:t>
            </a:r>
          </a:p>
        </p:txBody>
      </p:sp>
    </p:spTree>
    <p:extLst>
      <p:ext uri="{BB962C8B-B14F-4D97-AF65-F5344CB8AC3E}">
        <p14:creationId xmlns:p14="http://schemas.microsoft.com/office/powerpoint/2010/main" val="34823310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C6048-4431-1F39-9730-F39C0C6BD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3BA1F55D-00A7-1E97-8912-2FD2A3C8E29D}"/>
              </a:ext>
            </a:extLst>
          </p:cNvPr>
          <p:cNvSpPr/>
          <p:nvPr/>
        </p:nvSpPr>
        <p:spPr>
          <a:xfrm>
            <a:off x="-345407" y="-64914"/>
            <a:ext cx="125374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000" cap="none" spc="50" dirty="0">
                <a:ln w="952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/>
                <a:latin typeface="Aptos Black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Agenda</a:t>
            </a:r>
            <a:r>
              <a:rPr lang="de-DE" sz="100" b="1" u="sng" cap="none" spc="50" dirty="0">
                <a:ln w="9525" cmpd="sng">
                  <a:solidFill>
                    <a:srgbClr val="80849D">
                      <a:alpha val="0"/>
                    </a:srgb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rgbClr val="526486"/>
                  </a:outerShdw>
                </a:effectLst>
                <a:latin typeface="Aptos Black" panose="020B0004020202020204" pitchFamily="34" charset="0"/>
              </a:rPr>
              <a:t>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104054A7-C0BE-23AF-235A-765F5D7A95AA}"/>
              </a:ext>
            </a:extLst>
          </p:cNvPr>
          <p:cNvSpPr txBox="1"/>
          <p:nvPr/>
        </p:nvSpPr>
        <p:spPr>
          <a:xfrm>
            <a:off x="2520000" y="3196166"/>
            <a:ext cx="923337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5. </a:t>
            </a:r>
            <a:r>
              <a:rPr lang="de-DE" sz="3600" dirty="0">
                <a:solidFill>
                  <a:schemeClr val="bg1"/>
                </a:solidFill>
              </a:rPr>
              <a:t>Berichte der Abteilungsleiter </a:t>
            </a:r>
          </a:p>
          <a:p>
            <a:r>
              <a:rPr lang="de-DE" sz="3600" dirty="0">
                <a:solidFill>
                  <a:schemeClr val="bg1"/>
                </a:solidFill>
              </a:rPr>
              <a:t>      </a:t>
            </a:r>
            <a:r>
              <a:rPr lang="de-DE" sz="2800" dirty="0">
                <a:solidFill>
                  <a:schemeClr val="bg1"/>
                </a:solidFill>
              </a:rPr>
              <a:t>Fitness – Fußball – Karate – Ski – Tennis – Volleyball </a:t>
            </a:r>
          </a:p>
          <a:p>
            <a:endParaRPr lang="de-DE" sz="2800" dirty="0">
              <a:solidFill>
                <a:schemeClr val="bg1"/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078692C-A510-F730-2F7E-9F77193403BD}"/>
              </a:ext>
            </a:extLst>
          </p:cNvPr>
          <p:cNvSpPr txBox="1"/>
          <p:nvPr/>
        </p:nvSpPr>
        <p:spPr>
          <a:xfrm>
            <a:off x="1080000" y="607518"/>
            <a:ext cx="4633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1. Begrüßung 1. Vorsitzender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A9EC47C-7E6F-9171-3D02-1EFFC0C97F8E}"/>
              </a:ext>
            </a:extLst>
          </p:cNvPr>
          <p:cNvSpPr txBox="1"/>
          <p:nvPr/>
        </p:nvSpPr>
        <p:spPr>
          <a:xfrm>
            <a:off x="1800000" y="1747954"/>
            <a:ext cx="4893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3.  Bericht des 1. Vorsitzenden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3F802A2-ED1D-1F27-82B8-52F1B942EAFD}"/>
              </a:ext>
            </a:extLst>
          </p:cNvPr>
          <p:cNvSpPr txBox="1"/>
          <p:nvPr/>
        </p:nvSpPr>
        <p:spPr>
          <a:xfrm>
            <a:off x="2160000" y="2318172"/>
            <a:ext cx="48938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4"/>
            </a:pPr>
            <a:r>
              <a:rPr lang="de-DE" sz="2800" dirty="0">
                <a:solidFill>
                  <a:schemeClr val="bg1"/>
                </a:solidFill>
              </a:rPr>
              <a:t>Bericht des Hauptkassiers </a:t>
            </a:r>
          </a:p>
          <a:p>
            <a:r>
              <a:rPr lang="de-DE" sz="2000" dirty="0">
                <a:solidFill>
                  <a:schemeClr val="bg1"/>
                </a:solidFill>
              </a:rPr>
              <a:t>         – mit Entlastung der Vorstandschaft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B4C97E8-B1E4-5EAB-7D2B-A8CE97B1ABE5}"/>
              </a:ext>
            </a:extLst>
          </p:cNvPr>
          <p:cNvSpPr txBox="1"/>
          <p:nvPr/>
        </p:nvSpPr>
        <p:spPr>
          <a:xfrm>
            <a:off x="-6513969" y="4197272"/>
            <a:ext cx="6204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6"/>
            </a:pPr>
            <a:r>
              <a:rPr lang="de-DE" sz="2800" dirty="0">
                <a:solidFill>
                  <a:schemeClr val="bg1"/>
                </a:solidFill>
              </a:rPr>
              <a:t>Ehrungen</a:t>
            </a:r>
            <a:endParaRPr lang="de-DE" sz="2000" dirty="0">
              <a:solidFill>
                <a:schemeClr val="bg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F2983CA-4F17-95BA-4CF3-D5357D18F7D6}"/>
              </a:ext>
            </a:extLst>
          </p:cNvPr>
          <p:cNvSpPr txBox="1"/>
          <p:nvPr/>
        </p:nvSpPr>
        <p:spPr>
          <a:xfrm>
            <a:off x="-6513969" y="4767490"/>
            <a:ext cx="498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7. Wahlen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0786B35-E0A8-6995-18F2-3CC4BB9021E2}"/>
              </a:ext>
            </a:extLst>
          </p:cNvPr>
          <p:cNvSpPr txBox="1"/>
          <p:nvPr/>
        </p:nvSpPr>
        <p:spPr>
          <a:xfrm>
            <a:off x="1440000" y="1177736"/>
            <a:ext cx="4616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2. Protokoll vom 05.04.2025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26293E7-A6D1-7951-07F6-CD9AA78BDFBE}"/>
              </a:ext>
            </a:extLst>
          </p:cNvPr>
          <p:cNvSpPr txBox="1"/>
          <p:nvPr/>
        </p:nvSpPr>
        <p:spPr>
          <a:xfrm>
            <a:off x="-6513969" y="5337707"/>
            <a:ext cx="498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8. Verschiedenes und Anfragen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355BAA78-D056-9DE8-902D-92E7995A0685}"/>
              </a:ext>
            </a:extLst>
          </p:cNvPr>
          <p:cNvSpPr/>
          <p:nvPr/>
        </p:nvSpPr>
        <p:spPr>
          <a:xfrm>
            <a:off x="0" y="6337050"/>
            <a:ext cx="12192000" cy="540000"/>
          </a:xfrm>
          <a:prstGeom prst="rect">
            <a:avLst/>
          </a:prstGeom>
          <a:solidFill>
            <a:srgbClr val="FF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23FBFE91-D1FC-93AB-79D4-0CFFB4DCFBB1}"/>
              </a:ext>
            </a:extLst>
          </p:cNvPr>
          <p:cNvGrpSpPr/>
          <p:nvPr/>
        </p:nvGrpSpPr>
        <p:grpSpPr>
          <a:xfrm>
            <a:off x="268497" y="6337050"/>
            <a:ext cx="540000" cy="540000"/>
            <a:chOff x="184104" y="6072437"/>
            <a:chExt cx="720000" cy="720000"/>
          </a:xfrm>
        </p:grpSpPr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DC92C2DA-0BDA-099F-05AA-E6D75492B345}"/>
                </a:ext>
              </a:extLst>
            </p:cNvPr>
            <p:cNvSpPr/>
            <p:nvPr/>
          </p:nvSpPr>
          <p:spPr>
            <a:xfrm>
              <a:off x="184104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98B56781-0451-C533-482F-C135E970F744}"/>
                </a:ext>
              </a:extLst>
            </p:cNvPr>
            <p:cNvSpPr txBox="1"/>
            <p:nvPr/>
          </p:nvSpPr>
          <p:spPr>
            <a:xfrm>
              <a:off x="341341" y="6186212"/>
              <a:ext cx="435428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C6B903D9-F34B-864B-9C32-32ADF2F6179A}"/>
              </a:ext>
            </a:extLst>
          </p:cNvPr>
          <p:cNvGrpSpPr/>
          <p:nvPr/>
        </p:nvGrpSpPr>
        <p:grpSpPr>
          <a:xfrm>
            <a:off x="1865967" y="6352170"/>
            <a:ext cx="540000" cy="540000"/>
            <a:chOff x="1563545" y="6072437"/>
            <a:chExt cx="720000" cy="720000"/>
          </a:xfrm>
        </p:grpSpPr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50A7A6F4-E72D-9837-6B7E-676D9BC15A36}"/>
                </a:ext>
              </a:extLst>
            </p:cNvPr>
            <p:cNvSpPr/>
            <p:nvPr/>
          </p:nvSpPr>
          <p:spPr>
            <a:xfrm>
              <a:off x="1563545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B27DD039-9619-2BD7-D96B-EE1D705CD05D}"/>
                </a:ext>
              </a:extLst>
            </p:cNvPr>
            <p:cNvSpPr txBox="1"/>
            <p:nvPr/>
          </p:nvSpPr>
          <p:spPr>
            <a:xfrm>
              <a:off x="1720782" y="618621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EB5B1CFC-0471-EF09-0CA6-577E053F1F26}"/>
              </a:ext>
            </a:extLst>
          </p:cNvPr>
          <p:cNvGrpSpPr/>
          <p:nvPr/>
        </p:nvGrpSpPr>
        <p:grpSpPr>
          <a:xfrm>
            <a:off x="3463437" y="6352170"/>
            <a:ext cx="540000" cy="540000"/>
            <a:chOff x="2942986" y="6072437"/>
            <a:chExt cx="720000" cy="720000"/>
          </a:xfrm>
        </p:grpSpPr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622F5944-7DC7-304B-5827-FF732C38B74D}"/>
                </a:ext>
              </a:extLst>
            </p:cNvPr>
            <p:cNvSpPr/>
            <p:nvPr/>
          </p:nvSpPr>
          <p:spPr>
            <a:xfrm>
              <a:off x="2942986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C9C8D5EE-0BB7-EE2E-DB1E-8D00E7ED57DC}"/>
                </a:ext>
              </a:extLst>
            </p:cNvPr>
            <p:cNvSpPr txBox="1"/>
            <p:nvPr/>
          </p:nvSpPr>
          <p:spPr>
            <a:xfrm>
              <a:off x="3092747" y="6206384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ECC84DD6-499A-EBAA-9406-C6BC6FF5A10E}"/>
              </a:ext>
            </a:extLst>
          </p:cNvPr>
          <p:cNvGrpSpPr/>
          <p:nvPr/>
        </p:nvGrpSpPr>
        <p:grpSpPr>
          <a:xfrm>
            <a:off x="5038480" y="6321930"/>
            <a:ext cx="540000" cy="540000"/>
            <a:chOff x="4322427" y="6072437"/>
            <a:chExt cx="720000" cy="720000"/>
          </a:xfrm>
        </p:grpSpPr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8D510BCA-B8A8-AEE8-E805-E55D6BDC69E1}"/>
                </a:ext>
              </a:extLst>
            </p:cNvPr>
            <p:cNvSpPr/>
            <p:nvPr/>
          </p:nvSpPr>
          <p:spPr>
            <a:xfrm>
              <a:off x="4322427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3CFFEC9C-6D4F-FBA4-BB05-C49431A81B80}"/>
                </a:ext>
              </a:extLst>
            </p:cNvPr>
            <p:cNvSpPr txBox="1"/>
            <p:nvPr/>
          </p:nvSpPr>
          <p:spPr>
            <a:xfrm>
              <a:off x="4464712" y="618621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4</a:t>
              </a:r>
            </a:p>
          </p:txBody>
        </p:sp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023A5236-9355-A938-0B27-F57D64109C80}"/>
              </a:ext>
            </a:extLst>
          </p:cNvPr>
          <p:cNvGrpSpPr/>
          <p:nvPr/>
        </p:nvGrpSpPr>
        <p:grpSpPr>
          <a:xfrm>
            <a:off x="6602307" y="6051927"/>
            <a:ext cx="540000" cy="540000"/>
            <a:chOff x="5701868" y="6072437"/>
            <a:chExt cx="720000" cy="720000"/>
          </a:xfrm>
        </p:grpSpPr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6197B6F8-4223-380F-2054-8F4D0340CC35}"/>
                </a:ext>
              </a:extLst>
            </p:cNvPr>
            <p:cNvSpPr/>
            <p:nvPr/>
          </p:nvSpPr>
          <p:spPr>
            <a:xfrm>
              <a:off x="5701868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0C815EB6-FD14-4302-B7A0-0676BA9F9612}"/>
                </a:ext>
              </a:extLst>
            </p:cNvPr>
            <p:cNvSpPr txBox="1"/>
            <p:nvPr/>
          </p:nvSpPr>
          <p:spPr>
            <a:xfrm>
              <a:off x="5844153" y="618621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/>
                <a:t>5</a:t>
              </a: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D8F8062E-2FE8-2565-2ED7-E372ED5365DB}"/>
              </a:ext>
            </a:extLst>
          </p:cNvPr>
          <p:cNvGrpSpPr/>
          <p:nvPr/>
        </p:nvGrpSpPr>
        <p:grpSpPr>
          <a:xfrm>
            <a:off x="9786033" y="6337050"/>
            <a:ext cx="540000" cy="540000"/>
            <a:chOff x="7081309" y="6072437"/>
            <a:chExt cx="720000" cy="720000"/>
          </a:xfrm>
        </p:grpSpPr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1BE5586B-4C79-C1BC-7B08-8A13BC33071B}"/>
                </a:ext>
              </a:extLst>
            </p:cNvPr>
            <p:cNvSpPr/>
            <p:nvPr/>
          </p:nvSpPr>
          <p:spPr>
            <a:xfrm>
              <a:off x="7081309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4" name="Textfeld 33">
              <a:extLst>
                <a:ext uri="{FF2B5EF4-FFF2-40B4-BE49-F238E27FC236}">
                  <a16:creationId xmlns:a16="http://schemas.microsoft.com/office/drawing/2014/main" id="{F2210E43-94D3-3BC2-790D-890B85A8D2F9}"/>
                </a:ext>
              </a:extLst>
            </p:cNvPr>
            <p:cNvSpPr txBox="1"/>
            <p:nvPr/>
          </p:nvSpPr>
          <p:spPr>
            <a:xfrm>
              <a:off x="7223596" y="624777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7</a:t>
              </a:r>
            </a:p>
          </p:txBody>
        </p:sp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6C68EC39-C6F3-76DF-6C94-228013D93873}"/>
              </a:ext>
            </a:extLst>
          </p:cNvPr>
          <p:cNvGrpSpPr/>
          <p:nvPr/>
        </p:nvGrpSpPr>
        <p:grpSpPr>
          <a:xfrm>
            <a:off x="11372289" y="6337050"/>
            <a:ext cx="540000" cy="540000"/>
            <a:chOff x="8460750" y="6072437"/>
            <a:chExt cx="720000" cy="720000"/>
          </a:xfrm>
        </p:grpSpPr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032C6C86-2BF6-D415-3106-01BA2A163138}"/>
                </a:ext>
              </a:extLst>
            </p:cNvPr>
            <p:cNvSpPr/>
            <p:nvPr/>
          </p:nvSpPr>
          <p:spPr>
            <a:xfrm>
              <a:off x="8460750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7" name="Textfeld 36">
              <a:extLst>
                <a:ext uri="{FF2B5EF4-FFF2-40B4-BE49-F238E27FC236}">
                  <a16:creationId xmlns:a16="http://schemas.microsoft.com/office/drawing/2014/main" id="{F8F4E4BD-515E-34C6-69C8-E3344C891890}"/>
                </a:ext>
              </a:extLst>
            </p:cNvPr>
            <p:cNvSpPr txBox="1"/>
            <p:nvPr/>
          </p:nvSpPr>
          <p:spPr>
            <a:xfrm>
              <a:off x="8603037" y="624777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rgbClr val="FFFFFF"/>
                  </a:solidFill>
                </a:rPr>
                <a:t>8</a:t>
              </a:r>
            </a:p>
          </p:txBody>
        </p:sp>
      </p:grp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CDAF77B5-207A-9320-1651-201E49A28914}"/>
              </a:ext>
            </a:extLst>
          </p:cNvPr>
          <p:cNvGrpSpPr/>
          <p:nvPr/>
        </p:nvGrpSpPr>
        <p:grpSpPr>
          <a:xfrm>
            <a:off x="8199777" y="6337050"/>
            <a:ext cx="540000" cy="540000"/>
            <a:chOff x="5701868" y="6072437"/>
            <a:chExt cx="720000" cy="720000"/>
          </a:xfrm>
        </p:grpSpPr>
        <p:sp>
          <p:nvSpPr>
            <p:cNvPr id="39" name="Ellipse 38">
              <a:extLst>
                <a:ext uri="{FF2B5EF4-FFF2-40B4-BE49-F238E27FC236}">
                  <a16:creationId xmlns:a16="http://schemas.microsoft.com/office/drawing/2014/main" id="{637AB4C6-7076-C47F-97AD-FC746A6365BA}"/>
                </a:ext>
              </a:extLst>
            </p:cNvPr>
            <p:cNvSpPr/>
            <p:nvPr/>
          </p:nvSpPr>
          <p:spPr>
            <a:xfrm>
              <a:off x="5701868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0" name="Textfeld 39">
              <a:extLst>
                <a:ext uri="{FF2B5EF4-FFF2-40B4-BE49-F238E27FC236}">
                  <a16:creationId xmlns:a16="http://schemas.microsoft.com/office/drawing/2014/main" id="{71F62A0E-6298-4B71-6762-0AE80163C692}"/>
                </a:ext>
              </a:extLst>
            </p:cNvPr>
            <p:cNvSpPr txBox="1"/>
            <p:nvPr/>
          </p:nvSpPr>
          <p:spPr>
            <a:xfrm>
              <a:off x="5844155" y="624777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405215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EE57B-8BF0-87B9-0FB3-21F4A4D58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97E28C-C367-1F37-AB6A-45BDFBCDF704}"/>
              </a:ext>
            </a:extLst>
          </p:cNvPr>
          <p:cNvSpPr txBox="1">
            <a:spLocks/>
          </p:cNvSpPr>
          <p:nvPr/>
        </p:nvSpPr>
        <p:spPr>
          <a:xfrm>
            <a:off x="193044" y="-1308015"/>
            <a:ext cx="11805911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Fußballjugend – Allgemeine Infos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1F8A788D-9FA3-3765-5887-0492E60135C2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F16F2F5-095B-29CC-7076-AFD28FDBACE4}"/>
              </a:ext>
            </a:extLst>
          </p:cNvPr>
          <p:cNvSpPr txBox="1"/>
          <p:nvPr/>
        </p:nvSpPr>
        <p:spPr>
          <a:xfrm>
            <a:off x="502562" y="1325242"/>
            <a:ext cx="11186873" cy="1210242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de-DE" sz="3200" b="1" dirty="0">
                <a:solidFill>
                  <a:schemeClr val="bg1"/>
                </a:solidFill>
              </a:rPr>
              <a:t>Kosten Spielbetrieb Saison 24/25 (Schiris + Turniere): 2.300€ (aus Hauptverein und Abteilung)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658FD9D6-F7A7-E2D3-F0A0-4759ECB9149D}"/>
              </a:ext>
            </a:extLst>
          </p:cNvPr>
          <p:cNvGrpSpPr/>
          <p:nvPr/>
        </p:nvGrpSpPr>
        <p:grpSpPr>
          <a:xfrm>
            <a:off x="193044" y="8799108"/>
            <a:ext cx="11186873" cy="1363288"/>
            <a:chOff x="534071" y="4684308"/>
            <a:chExt cx="11186873" cy="1363288"/>
          </a:xfrm>
        </p:grpSpPr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FFFED005-80AC-7F32-B755-055126A43BFF}"/>
                </a:ext>
              </a:extLst>
            </p:cNvPr>
            <p:cNvSpPr/>
            <p:nvPr/>
          </p:nvSpPr>
          <p:spPr>
            <a:xfrm>
              <a:off x="534071" y="4684308"/>
              <a:ext cx="11186873" cy="136328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800" b="1" dirty="0"/>
                <a:t>Wir suchen Trainer für das Großfeld (A- und B-Jugend)</a:t>
              </a:r>
            </a:p>
          </p:txBody>
        </p:sp>
        <p:pic>
          <p:nvPicPr>
            <p:cNvPr id="29" name="Grafik 28" descr="Warnung mit einfarbiger Füllung">
              <a:extLst>
                <a:ext uri="{FF2B5EF4-FFF2-40B4-BE49-F238E27FC236}">
                  <a16:creationId xmlns:a16="http://schemas.microsoft.com/office/drawing/2014/main" id="{8A3B5009-6ACE-BC07-6443-31B2C6951FB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0315" y="4846926"/>
              <a:ext cx="914400" cy="914400"/>
            </a:xfrm>
            <a:prstGeom prst="rect">
              <a:avLst/>
            </a:prstGeom>
          </p:spPr>
        </p:pic>
        <p:pic>
          <p:nvPicPr>
            <p:cNvPr id="30" name="Grafik 29" descr="Warnung mit einfarbiger Füllung">
              <a:extLst>
                <a:ext uri="{FF2B5EF4-FFF2-40B4-BE49-F238E27FC236}">
                  <a16:creationId xmlns:a16="http://schemas.microsoft.com/office/drawing/2014/main" id="{EA62B784-23F4-A55A-E276-3C5BDC02B88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743529" y="4846926"/>
              <a:ext cx="914400" cy="914400"/>
            </a:xfrm>
            <a:prstGeom prst="rect">
              <a:avLst/>
            </a:prstGeom>
          </p:spPr>
        </p:pic>
      </p:grpSp>
      <p:sp>
        <p:nvSpPr>
          <p:cNvPr id="6" name="Textfeld 5">
            <a:extLst>
              <a:ext uri="{FF2B5EF4-FFF2-40B4-BE49-F238E27FC236}">
                <a16:creationId xmlns:a16="http://schemas.microsoft.com/office/drawing/2014/main" id="{42E63CCB-0751-B168-18D1-0C2CDDB9B566}"/>
              </a:ext>
            </a:extLst>
          </p:cNvPr>
          <p:cNvSpPr txBox="1"/>
          <p:nvPr/>
        </p:nvSpPr>
        <p:spPr>
          <a:xfrm>
            <a:off x="502564" y="4128261"/>
            <a:ext cx="11186873" cy="5715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de-DE" sz="3200" b="1" dirty="0">
                <a:solidFill>
                  <a:schemeClr val="bg1"/>
                </a:solidFill>
              </a:rPr>
              <a:t>C-Lizenz-Ausbildung (5 Trainer aus Böhmfeld dabei)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CB46D82-ECB3-51E9-1DA4-8D0AECC5EF06}"/>
              </a:ext>
            </a:extLst>
          </p:cNvPr>
          <p:cNvSpPr txBox="1"/>
          <p:nvPr/>
        </p:nvSpPr>
        <p:spPr>
          <a:xfrm>
            <a:off x="502562" y="2670055"/>
            <a:ext cx="11186873" cy="1228998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de-DE" sz="3200" b="1" dirty="0">
                <a:solidFill>
                  <a:schemeClr val="bg1"/>
                </a:solidFill>
              </a:rPr>
              <a:t>Zuschüsse für A-, B- und C-Jugend Saison 24/25: </a:t>
            </a:r>
            <a:br>
              <a:rPr lang="de-DE" sz="3200" b="1" dirty="0">
                <a:solidFill>
                  <a:schemeClr val="bg1"/>
                </a:solidFill>
              </a:rPr>
            </a:br>
            <a:r>
              <a:rPr lang="de-DE" sz="3200" b="1" dirty="0">
                <a:solidFill>
                  <a:schemeClr val="bg1"/>
                </a:solidFill>
              </a:rPr>
              <a:t>880€ (aus Abteilung)</a:t>
            </a:r>
          </a:p>
        </p:txBody>
      </p:sp>
    </p:spTree>
    <p:extLst>
      <p:ext uri="{BB962C8B-B14F-4D97-AF65-F5344CB8AC3E}">
        <p14:creationId xmlns:p14="http://schemas.microsoft.com/office/powerpoint/2010/main" val="39828749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06314-8212-8B04-B527-09438E523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A98C9E-E1C7-C9C7-7F21-459FF0881EFF}"/>
              </a:ext>
            </a:extLst>
          </p:cNvPr>
          <p:cNvSpPr txBox="1">
            <a:spLocks/>
          </p:cNvSpPr>
          <p:nvPr/>
        </p:nvSpPr>
        <p:spPr>
          <a:xfrm>
            <a:off x="193044" y="-1308015"/>
            <a:ext cx="11805911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Fußballjugend – Allgemeine Infos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837E9822-191E-8CBC-FA1B-3D090F69B867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0609AFC-55FF-5DC5-E8AD-F901928365C3}"/>
              </a:ext>
            </a:extLst>
          </p:cNvPr>
          <p:cNvSpPr txBox="1"/>
          <p:nvPr/>
        </p:nvSpPr>
        <p:spPr>
          <a:xfrm>
            <a:off x="502562" y="1325242"/>
            <a:ext cx="11186873" cy="1210242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de-DE" sz="3200" b="1" dirty="0">
                <a:solidFill>
                  <a:schemeClr val="bg1"/>
                </a:solidFill>
              </a:rPr>
              <a:t>Kosten Spielbetrieb Saison 24/25 (Schiris + Turniere): 2.300€ (aus Hauptverein und Abteilung)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8740E75B-6BCD-181D-9CCA-003905B467FE}"/>
              </a:ext>
            </a:extLst>
          </p:cNvPr>
          <p:cNvGrpSpPr/>
          <p:nvPr/>
        </p:nvGrpSpPr>
        <p:grpSpPr>
          <a:xfrm>
            <a:off x="0" y="4476750"/>
            <a:ext cx="12192000" cy="1815788"/>
            <a:chOff x="534071" y="4684308"/>
            <a:chExt cx="11186873" cy="1363288"/>
          </a:xfrm>
        </p:grpSpPr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6CED3CC3-D18E-4142-A25D-BDA378CCC984}"/>
                </a:ext>
              </a:extLst>
            </p:cNvPr>
            <p:cNvSpPr/>
            <p:nvPr/>
          </p:nvSpPr>
          <p:spPr>
            <a:xfrm>
              <a:off x="534071" y="4684308"/>
              <a:ext cx="11186873" cy="136328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800" b="1" dirty="0"/>
                <a:t>Wir suchen Trainer für das Großfeld (A- und B-Jugend)</a:t>
              </a:r>
            </a:p>
          </p:txBody>
        </p:sp>
        <p:pic>
          <p:nvPicPr>
            <p:cNvPr id="29" name="Grafik 28" descr="Warnung mit einfarbiger Füllung">
              <a:extLst>
                <a:ext uri="{FF2B5EF4-FFF2-40B4-BE49-F238E27FC236}">
                  <a16:creationId xmlns:a16="http://schemas.microsoft.com/office/drawing/2014/main" id="{0F498EA7-42D8-5131-4008-47184B1AEA2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0315" y="4846926"/>
              <a:ext cx="914400" cy="914400"/>
            </a:xfrm>
            <a:prstGeom prst="rect">
              <a:avLst/>
            </a:prstGeom>
          </p:spPr>
        </p:pic>
        <p:pic>
          <p:nvPicPr>
            <p:cNvPr id="30" name="Grafik 29" descr="Warnung mit einfarbiger Füllung">
              <a:extLst>
                <a:ext uri="{FF2B5EF4-FFF2-40B4-BE49-F238E27FC236}">
                  <a16:creationId xmlns:a16="http://schemas.microsoft.com/office/drawing/2014/main" id="{3D87A196-5FAA-6700-7FDE-50B5FD751FF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743529" y="4846926"/>
              <a:ext cx="914400" cy="914400"/>
            </a:xfrm>
            <a:prstGeom prst="rect">
              <a:avLst/>
            </a:prstGeom>
          </p:spPr>
        </p:pic>
      </p:grpSp>
      <p:sp>
        <p:nvSpPr>
          <p:cNvPr id="6" name="Textfeld 5">
            <a:extLst>
              <a:ext uri="{FF2B5EF4-FFF2-40B4-BE49-F238E27FC236}">
                <a16:creationId xmlns:a16="http://schemas.microsoft.com/office/drawing/2014/main" id="{263D6838-C5C1-1F1E-D9DF-6449AA59A3D6}"/>
              </a:ext>
            </a:extLst>
          </p:cNvPr>
          <p:cNvSpPr txBox="1"/>
          <p:nvPr/>
        </p:nvSpPr>
        <p:spPr>
          <a:xfrm>
            <a:off x="502560" y="3526968"/>
            <a:ext cx="11186873" cy="5715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de-DE" sz="3200" b="1" dirty="0">
                <a:solidFill>
                  <a:schemeClr val="bg1"/>
                </a:solidFill>
              </a:rPr>
              <a:t>C-Lizenz-Ausbildung (5 Trainer aus Böhmfeld dabei)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2B27DAA-B667-5FBE-D4BE-CCA5FD22773D}"/>
              </a:ext>
            </a:extLst>
          </p:cNvPr>
          <p:cNvSpPr txBox="1"/>
          <p:nvPr/>
        </p:nvSpPr>
        <p:spPr>
          <a:xfrm>
            <a:off x="502560" y="2423018"/>
            <a:ext cx="11186873" cy="1228998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de-DE" sz="3200" b="1" dirty="0">
                <a:solidFill>
                  <a:schemeClr val="bg1"/>
                </a:solidFill>
              </a:rPr>
              <a:t>Zuschüsse für A-, B- und C-Jugend Saison 24/25: </a:t>
            </a:r>
            <a:br>
              <a:rPr lang="de-DE" sz="3200" b="1" dirty="0">
                <a:solidFill>
                  <a:schemeClr val="bg1"/>
                </a:solidFill>
              </a:rPr>
            </a:br>
            <a:r>
              <a:rPr lang="de-DE" sz="3200" b="1" dirty="0">
                <a:solidFill>
                  <a:schemeClr val="bg1"/>
                </a:solidFill>
              </a:rPr>
              <a:t>880€ (aus Abteilung)</a:t>
            </a:r>
          </a:p>
        </p:txBody>
      </p:sp>
    </p:spTree>
    <p:extLst>
      <p:ext uri="{BB962C8B-B14F-4D97-AF65-F5344CB8AC3E}">
        <p14:creationId xmlns:p14="http://schemas.microsoft.com/office/powerpoint/2010/main" val="27844974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202C61-016F-6BAC-AC69-23B2766A1773}"/>
              </a:ext>
            </a:extLst>
          </p:cNvPr>
          <p:cNvSpPr txBox="1">
            <a:spLocks/>
          </p:cNvSpPr>
          <p:nvPr/>
        </p:nvSpPr>
        <p:spPr>
          <a:xfrm>
            <a:off x="193044" y="-1308015"/>
            <a:ext cx="11805911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Fußballjugend – Spielgemeinschaften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460DB17E-903B-3062-FA73-A3E04AC3F2A3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3093264-0526-0777-9367-1E47F0055E64}"/>
              </a:ext>
            </a:extLst>
          </p:cNvPr>
          <p:cNvSpPr txBox="1"/>
          <p:nvPr/>
        </p:nvSpPr>
        <p:spPr>
          <a:xfrm>
            <a:off x="-6800178" y="1839358"/>
            <a:ext cx="5181217" cy="96902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de-DE" sz="3200" b="1" dirty="0">
                <a:solidFill>
                  <a:schemeClr val="bg1"/>
                </a:solidFill>
              </a:rPr>
              <a:t>Kleinfeld (G- bis D-Jugend)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2CF5A1F2-26AC-A5E3-2B0B-1A59A4365D7F}"/>
              </a:ext>
            </a:extLst>
          </p:cNvPr>
          <p:cNvGrpSpPr/>
          <p:nvPr/>
        </p:nvGrpSpPr>
        <p:grpSpPr>
          <a:xfrm>
            <a:off x="13503215" y="1079585"/>
            <a:ext cx="6011461" cy="1973382"/>
            <a:chOff x="5883215" y="1455619"/>
            <a:chExt cx="6011461" cy="1973382"/>
          </a:xfrm>
        </p:grpSpPr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62029AFF-4B59-506C-CD00-C152C0458F5E}"/>
                </a:ext>
              </a:extLst>
            </p:cNvPr>
            <p:cNvSpPr/>
            <p:nvPr/>
          </p:nvSpPr>
          <p:spPr>
            <a:xfrm>
              <a:off x="5883215" y="1455620"/>
              <a:ext cx="5926347" cy="1973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6" name="Grafik 5" descr="Ein Bild, das Symbol, Logo, Kreis, Markenzeichen enthält.&#10;&#10;KI-generierte Inhalte können fehlerhaft sein.">
              <a:extLst>
                <a:ext uri="{FF2B5EF4-FFF2-40B4-BE49-F238E27FC236}">
                  <a16:creationId xmlns:a16="http://schemas.microsoft.com/office/drawing/2014/main" id="{A6F3F340-0FD4-49F9-878F-1E3427073A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96574" y="1950181"/>
              <a:ext cx="1077218" cy="1077218"/>
            </a:xfrm>
            <a:prstGeom prst="rect">
              <a:avLst/>
            </a:prstGeom>
          </p:spPr>
        </p:pic>
        <p:pic>
          <p:nvPicPr>
            <p:cNvPr id="8" name="Grafik 7" descr="Ein Bild, das Text, Blume, Grafiken, Logo enthält.&#10;&#10;KI-generierte Inhalte können fehlerhaft sein.">
              <a:extLst>
                <a:ext uri="{FF2B5EF4-FFF2-40B4-BE49-F238E27FC236}">
                  <a16:creationId xmlns:a16="http://schemas.microsoft.com/office/drawing/2014/main" id="{1861CA03-2438-0EB6-96F2-E1BA9FF04F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26830" y="1948379"/>
              <a:ext cx="832106" cy="1085090"/>
            </a:xfrm>
            <a:prstGeom prst="rect">
              <a:avLst/>
            </a:prstGeom>
          </p:spPr>
        </p:pic>
        <p:pic>
          <p:nvPicPr>
            <p:cNvPr id="10" name="Grafik 9" descr="Ein Bild, das Symbol, Logo, Schrift, rot enthält.&#10;&#10;KI-generierte Inhalte können fehlerhaft sein.">
              <a:extLst>
                <a:ext uri="{FF2B5EF4-FFF2-40B4-BE49-F238E27FC236}">
                  <a16:creationId xmlns:a16="http://schemas.microsoft.com/office/drawing/2014/main" id="{97E223F7-5C1D-F950-6F96-FAEBB40C10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68329" y="1948379"/>
              <a:ext cx="975207" cy="1085090"/>
            </a:xfrm>
            <a:prstGeom prst="rect">
              <a:avLst/>
            </a:prstGeom>
          </p:spPr>
        </p:pic>
        <p:pic>
          <p:nvPicPr>
            <p:cNvPr id="12" name="Grafik 11" descr="Ein Bild, das Logo, Symbol, Schrift, Kreis enthält.&#10;&#10;KI-generierte Inhalte können fehlerhaft sein.">
              <a:extLst>
                <a:ext uri="{FF2B5EF4-FFF2-40B4-BE49-F238E27FC236}">
                  <a16:creationId xmlns:a16="http://schemas.microsoft.com/office/drawing/2014/main" id="{EF512108-D3D9-ACD9-A591-A23D3A062D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21296" y="1455619"/>
              <a:ext cx="1973380" cy="1973381"/>
            </a:xfrm>
            <a:prstGeom prst="rect">
              <a:avLst/>
            </a:prstGeom>
          </p:spPr>
        </p:pic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38E67F57-BC56-FA2D-EC44-59C1438BC591}"/>
                </a:ext>
              </a:extLst>
            </p:cNvPr>
            <p:cNvSpPr txBox="1"/>
            <p:nvPr/>
          </p:nvSpPr>
          <p:spPr>
            <a:xfrm>
              <a:off x="6892312" y="2221111"/>
              <a:ext cx="3770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800" b="1" dirty="0"/>
                <a:t>+</a:t>
              </a:r>
            </a:p>
          </p:txBody>
        </p: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8354D739-37DC-948F-2DF8-67A6DABBE88B}"/>
                </a:ext>
              </a:extLst>
            </p:cNvPr>
            <p:cNvSpPr txBox="1"/>
            <p:nvPr/>
          </p:nvSpPr>
          <p:spPr>
            <a:xfrm>
              <a:off x="8211798" y="2221111"/>
              <a:ext cx="3770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800" b="1" dirty="0"/>
                <a:t>+</a:t>
              </a:r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973C8AD9-9ACB-12E7-C506-D155C12B1D87}"/>
                </a:ext>
              </a:extLst>
            </p:cNvPr>
            <p:cNvSpPr txBox="1"/>
            <p:nvPr/>
          </p:nvSpPr>
          <p:spPr>
            <a:xfrm>
              <a:off x="9480060" y="2221111"/>
              <a:ext cx="3770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800" b="1" dirty="0"/>
                <a:t>=</a:t>
              </a:r>
            </a:p>
          </p:txBody>
        </p:sp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0546D507-B79D-B960-457F-AB2715FE9626}"/>
              </a:ext>
            </a:extLst>
          </p:cNvPr>
          <p:cNvGrpSpPr/>
          <p:nvPr/>
        </p:nvGrpSpPr>
        <p:grpSpPr>
          <a:xfrm>
            <a:off x="14015762" y="4061761"/>
            <a:ext cx="5926347" cy="1973381"/>
            <a:chOff x="5883215" y="4157011"/>
            <a:chExt cx="5926347" cy="1973381"/>
          </a:xfrm>
        </p:grpSpPr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3A12F80D-3F68-1584-B5FB-CF9B339B5272}"/>
                </a:ext>
              </a:extLst>
            </p:cNvPr>
            <p:cNvSpPr/>
            <p:nvPr/>
          </p:nvSpPr>
          <p:spPr>
            <a:xfrm>
              <a:off x="5883215" y="4157011"/>
              <a:ext cx="5926347" cy="1973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18" name="Grafik 17" descr="Ein Bild, das Symbol, Logo, Kreis, Markenzeichen enthält.&#10;&#10;KI-generierte Inhalte können fehlerhaft sein.">
              <a:extLst>
                <a:ext uri="{FF2B5EF4-FFF2-40B4-BE49-F238E27FC236}">
                  <a16:creationId xmlns:a16="http://schemas.microsoft.com/office/drawing/2014/main" id="{27804586-8B91-3F7F-D80A-8CD1539801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9812" y="4605092"/>
              <a:ext cx="1077218" cy="1077218"/>
            </a:xfrm>
            <a:prstGeom prst="rect">
              <a:avLst/>
            </a:prstGeom>
          </p:spPr>
        </p:pic>
        <p:pic>
          <p:nvPicPr>
            <p:cNvPr id="20" name="Grafik 19" descr="Ein Bild, das Symbol, Logo, Schrift, rot enthält.&#10;&#10;KI-generierte Inhalte können fehlerhaft sein.">
              <a:extLst>
                <a:ext uri="{FF2B5EF4-FFF2-40B4-BE49-F238E27FC236}">
                  <a16:creationId xmlns:a16="http://schemas.microsoft.com/office/drawing/2014/main" id="{2C680B4F-8EF3-74ED-F133-2318769D3A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68329" y="4649770"/>
              <a:ext cx="975207" cy="1085090"/>
            </a:xfrm>
            <a:prstGeom prst="rect">
              <a:avLst/>
            </a:prstGeom>
          </p:spPr>
        </p:pic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BE29C8B2-90FB-45EF-5D51-1471753CCC8B}"/>
                </a:ext>
              </a:extLst>
            </p:cNvPr>
            <p:cNvSpPr txBox="1"/>
            <p:nvPr/>
          </p:nvSpPr>
          <p:spPr>
            <a:xfrm>
              <a:off x="7493161" y="4882091"/>
              <a:ext cx="3770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800" b="1" dirty="0"/>
                <a:t>+</a:t>
              </a:r>
            </a:p>
          </p:txBody>
        </p:sp>
        <p:sp>
          <p:nvSpPr>
            <p:cNvPr id="23" name="Textfeld 22">
              <a:extLst>
                <a:ext uri="{FF2B5EF4-FFF2-40B4-BE49-F238E27FC236}">
                  <a16:creationId xmlns:a16="http://schemas.microsoft.com/office/drawing/2014/main" id="{FFFF7E9B-069C-258E-1729-B4E635B1F234}"/>
                </a:ext>
              </a:extLst>
            </p:cNvPr>
            <p:cNvSpPr txBox="1"/>
            <p:nvPr/>
          </p:nvSpPr>
          <p:spPr>
            <a:xfrm>
              <a:off x="9883815" y="4879160"/>
              <a:ext cx="3770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800" b="1" dirty="0"/>
                <a:t>+</a:t>
              </a:r>
            </a:p>
          </p:txBody>
        </p:sp>
        <p:pic>
          <p:nvPicPr>
            <p:cNvPr id="26" name="Grafik 25" descr="Ein Bild, das Symbol, Logo, Emblem, Markenzeichen enthält.&#10;&#10;KI-generierte Inhalte können fehlerhaft sein.">
              <a:extLst>
                <a:ext uri="{FF2B5EF4-FFF2-40B4-BE49-F238E27FC236}">
                  <a16:creationId xmlns:a16="http://schemas.microsoft.com/office/drawing/2014/main" id="{B71636DA-B47D-C763-8E06-F288A96DF3E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47503" y="4643700"/>
              <a:ext cx="1007213" cy="1085090"/>
            </a:xfrm>
            <a:prstGeom prst="rect">
              <a:avLst/>
            </a:prstGeom>
          </p:spPr>
        </p:pic>
      </p:grpSp>
      <p:sp>
        <p:nvSpPr>
          <p:cNvPr id="27" name="Textfeld 26">
            <a:extLst>
              <a:ext uri="{FF2B5EF4-FFF2-40B4-BE49-F238E27FC236}">
                <a16:creationId xmlns:a16="http://schemas.microsoft.com/office/drawing/2014/main" id="{52ECC08B-FD4A-696E-5271-56A21994EA18}"/>
              </a:ext>
            </a:extLst>
          </p:cNvPr>
          <p:cNvSpPr txBox="1"/>
          <p:nvPr/>
        </p:nvSpPr>
        <p:spPr>
          <a:xfrm>
            <a:off x="-6609678" y="4698119"/>
            <a:ext cx="5181217" cy="96902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de-DE" sz="3200" b="1" dirty="0">
                <a:solidFill>
                  <a:schemeClr val="bg1"/>
                </a:solidFill>
              </a:rPr>
              <a:t>Großfeld (C- bis A-Jugend)</a:t>
            </a:r>
          </a:p>
        </p:txBody>
      </p:sp>
    </p:spTree>
    <p:extLst>
      <p:ext uri="{BB962C8B-B14F-4D97-AF65-F5344CB8AC3E}">
        <p14:creationId xmlns:p14="http://schemas.microsoft.com/office/powerpoint/2010/main" val="14121725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EAEE2-C67C-7577-4A31-403B03970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CA4F81-5C36-D844-34BD-0D06605D51D1}"/>
              </a:ext>
            </a:extLst>
          </p:cNvPr>
          <p:cNvSpPr txBox="1">
            <a:spLocks/>
          </p:cNvSpPr>
          <p:nvPr/>
        </p:nvSpPr>
        <p:spPr>
          <a:xfrm>
            <a:off x="193044" y="-1308015"/>
            <a:ext cx="11805911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Fußballjugend – Spielgemeinschaften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7EFDCAC-7528-AF20-019C-7821587ECF89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8E7FF86-FFAB-0EBF-5A8D-85760F660305}"/>
              </a:ext>
            </a:extLst>
          </p:cNvPr>
          <p:cNvSpPr txBox="1"/>
          <p:nvPr/>
        </p:nvSpPr>
        <p:spPr>
          <a:xfrm>
            <a:off x="210920" y="1957799"/>
            <a:ext cx="5181217" cy="96902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de-DE" sz="3200" b="1" dirty="0">
                <a:solidFill>
                  <a:schemeClr val="bg1"/>
                </a:solidFill>
              </a:rPr>
              <a:t>Kleinfeld (G- bis D-Jugend)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D29AB104-C6B3-6AFA-4595-01B3CFF122CF}"/>
              </a:ext>
            </a:extLst>
          </p:cNvPr>
          <p:cNvGrpSpPr/>
          <p:nvPr/>
        </p:nvGrpSpPr>
        <p:grpSpPr>
          <a:xfrm>
            <a:off x="5987494" y="1455618"/>
            <a:ext cx="6011461" cy="1973382"/>
            <a:chOff x="5883215" y="1455619"/>
            <a:chExt cx="6011461" cy="1973382"/>
          </a:xfrm>
        </p:grpSpPr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6F6A342A-C173-0081-59D2-B705F8A10513}"/>
                </a:ext>
              </a:extLst>
            </p:cNvPr>
            <p:cNvSpPr/>
            <p:nvPr/>
          </p:nvSpPr>
          <p:spPr>
            <a:xfrm>
              <a:off x="5883215" y="1455620"/>
              <a:ext cx="5926347" cy="1973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6" name="Grafik 5" descr="Ein Bild, das Symbol, Logo, Kreis, Markenzeichen enthält.&#10;&#10;KI-generierte Inhalte können fehlerhaft sein.">
              <a:extLst>
                <a:ext uri="{FF2B5EF4-FFF2-40B4-BE49-F238E27FC236}">
                  <a16:creationId xmlns:a16="http://schemas.microsoft.com/office/drawing/2014/main" id="{0DD9BAF5-FB1B-2A8C-5CA2-73BD50B26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96574" y="1950181"/>
              <a:ext cx="1077218" cy="1077218"/>
            </a:xfrm>
            <a:prstGeom prst="rect">
              <a:avLst/>
            </a:prstGeom>
          </p:spPr>
        </p:pic>
        <p:pic>
          <p:nvPicPr>
            <p:cNvPr id="8" name="Grafik 7" descr="Ein Bild, das Text, Blume, Grafiken, Logo enthält.&#10;&#10;KI-generierte Inhalte können fehlerhaft sein.">
              <a:extLst>
                <a:ext uri="{FF2B5EF4-FFF2-40B4-BE49-F238E27FC236}">
                  <a16:creationId xmlns:a16="http://schemas.microsoft.com/office/drawing/2014/main" id="{1E1F4818-3AE6-C404-F6D9-43897EF2EC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26830" y="1948379"/>
              <a:ext cx="832106" cy="1085090"/>
            </a:xfrm>
            <a:prstGeom prst="rect">
              <a:avLst/>
            </a:prstGeom>
          </p:spPr>
        </p:pic>
        <p:pic>
          <p:nvPicPr>
            <p:cNvPr id="10" name="Grafik 9" descr="Ein Bild, das Symbol, Logo, Schrift, rot enthält.&#10;&#10;KI-generierte Inhalte können fehlerhaft sein.">
              <a:extLst>
                <a:ext uri="{FF2B5EF4-FFF2-40B4-BE49-F238E27FC236}">
                  <a16:creationId xmlns:a16="http://schemas.microsoft.com/office/drawing/2014/main" id="{6D99DCDE-8602-485D-615C-23C53396D4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68329" y="1948379"/>
              <a:ext cx="975207" cy="1085090"/>
            </a:xfrm>
            <a:prstGeom prst="rect">
              <a:avLst/>
            </a:prstGeom>
          </p:spPr>
        </p:pic>
        <p:pic>
          <p:nvPicPr>
            <p:cNvPr id="12" name="Grafik 11" descr="Ein Bild, das Logo, Symbol, Schrift, Kreis enthält.&#10;&#10;KI-generierte Inhalte können fehlerhaft sein.">
              <a:extLst>
                <a:ext uri="{FF2B5EF4-FFF2-40B4-BE49-F238E27FC236}">
                  <a16:creationId xmlns:a16="http://schemas.microsoft.com/office/drawing/2014/main" id="{28B6268F-058C-5020-E33F-AFDA25B7F80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21296" y="1455619"/>
              <a:ext cx="1973380" cy="1973381"/>
            </a:xfrm>
            <a:prstGeom prst="rect">
              <a:avLst/>
            </a:prstGeom>
          </p:spPr>
        </p:pic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960B0AA9-C117-7698-E97D-F70D9078C720}"/>
                </a:ext>
              </a:extLst>
            </p:cNvPr>
            <p:cNvSpPr txBox="1"/>
            <p:nvPr/>
          </p:nvSpPr>
          <p:spPr>
            <a:xfrm>
              <a:off x="6892312" y="2221111"/>
              <a:ext cx="3770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800" b="1" dirty="0"/>
                <a:t>+</a:t>
              </a:r>
            </a:p>
          </p:txBody>
        </p: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C34EE3B4-1B67-1993-0E7B-3FCECAA5CBA0}"/>
                </a:ext>
              </a:extLst>
            </p:cNvPr>
            <p:cNvSpPr txBox="1"/>
            <p:nvPr/>
          </p:nvSpPr>
          <p:spPr>
            <a:xfrm>
              <a:off x="8211798" y="2221111"/>
              <a:ext cx="3770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800" b="1" dirty="0"/>
                <a:t>+</a:t>
              </a:r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CF420D4D-F78F-40A9-1325-E32756267762}"/>
                </a:ext>
              </a:extLst>
            </p:cNvPr>
            <p:cNvSpPr txBox="1"/>
            <p:nvPr/>
          </p:nvSpPr>
          <p:spPr>
            <a:xfrm>
              <a:off x="9480060" y="2221111"/>
              <a:ext cx="3770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800" b="1" dirty="0"/>
                <a:t>=</a:t>
              </a:r>
            </a:p>
          </p:txBody>
        </p:sp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B5BDF063-D61D-C280-340A-59762FF6848A}"/>
              </a:ext>
            </a:extLst>
          </p:cNvPr>
          <p:cNvGrpSpPr/>
          <p:nvPr/>
        </p:nvGrpSpPr>
        <p:grpSpPr>
          <a:xfrm>
            <a:off x="14015762" y="4061761"/>
            <a:ext cx="5926347" cy="1973381"/>
            <a:chOff x="5883215" y="4157011"/>
            <a:chExt cx="5926347" cy="1973381"/>
          </a:xfrm>
        </p:grpSpPr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E2AC6022-BC3F-9549-3881-5D48D7E23FC7}"/>
                </a:ext>
              </a:extLst>
            </p:cNvPr>
            <p:cNvSpPr/>
            <p:nvPr/>
          </p:nvSpPr>
          <p:spPr>
            <a:xfrm>
              <a:off x="5883215" y="4157011"/>
              <a:ext cx="5926347" cy="1973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18" name="Grafik 17" descr="Ein Bild, das Symbol, Logo, Kreis, Markenzeichen enthält.&#10;&#10;KI-generierte Inhalte können fehlerhaft sein.">
              <a:extLst>
                <a:ext uri="{FF2B5EF4-FFF2-40B4-BE49-F238E27FC236}">
                  <a16:creationId xmlns:a16="http://schemas.microsoft.com/office/drawing/2014/main" id="{F21F6CE5-2558-7D1C-5C6C-6749BB1413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9812" y="4605092"/>
              <a:ext cx="1077218" cy="1077218"/>
            </a:xfrm>
            <a:prstGeom prst="rect">
              <a:avLst/>
            </a:prstGeom>
          </p:spPr>
        </p:pic>
        <p:pic>
          <p:nvPicPr>
            <p:cNvPr id="20" name="Grafik 19" descr="Ein Bild, das Symbol, Logo, Schrift, rot enthält.&#10;&#10;KI-generierte Inhalte können fehlerhaft sein.">
              <a:extLst>
                <a:ext uri="{FF2B5EF4-FFF2-40B4-BE49-F238E27FC236}">
                  <a16:creationId xmlns:a16="http://schemas.microsoft.com/office/drawing/2014/main" id="{423263BB-C78E-843E-686F-8B7969439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68329" y="4649770"/>
              <a:ext cx="975207" cy="1085090"/>
            </a:xfrm>
            <a:prstGeom prst="rect">
              <a:avLst/>
            </a:prstGeom>
          </p:spPr>
        </p:pic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D645D93E-581D-2D37-AA6C-CBF2CCAC32D1}"/>
                </a:ext>
              </a:extLst>
            </p:cNvPr>
            <p:cNvSpPr txBox="1"/>
            <p:nvPr/>
          </p:nvSpPr>
          <p:spPr>
            <a:xfrm>
              <a:off x="7493161" y="4882091"/>
              <a:ext cx="3770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800" b="1" dirty="0"/>
                <a:t>+</a:t>
              </a:r>
            </a:p>
          </p:txBody>
        </p:sp>
        <p:sp>
          <p:nvSpPr>
            <p:cNvPr id="23" name="Textfeld 22">
              <a:extLst>
                <a:ext uri="{FF2B5EF4-FFF2-40B4-BE49-F238E27FC236}">
                  <a16:creationId xmlns:a16="http://schemas.microsoft.com/office/drawing/2014/main" id="{33A2DF3A-F561-77A7-F252-7F4512BFD296}"/>
                </a:ext>
              </a:extLst>
            </p:cNvPr>
            <p:cNvSpPr txBox="1"/>
            <p:nvPr/>
          </p:nvSpPr>
          <p:spPr>
            <a:xfrm>
              <a:off x="9883815" y="4879160"/>
              <a:ext cx="3770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800" b="1" dirty="0"/>
                <a:t>+</a:t>
              </a:r>
            </a:p>
          </p:txBody>
        </p:sp>
        <p:pic>
          <p:nvPicPr>
            <p:cNvPr id="26" name="Grafik 25" descr="Ein Bild, das Symbol, Logo, Emblem, Markenzeichen enthält.&#10;&#10;KI-generierte Inhalte können fehlerhaft sein.">
              <a:extLst>
                <a:ext uri="{FF2B5EF4-FFF2-40B4-BE49-F238E27FC236}">
                  <a16:creationId xmlns:a16="http://schemas.microsoft.com/office/drawing/2014/main" id="{8017AAE8-96F6-A2F2-E09B-B89B47CBD8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47503" y="4643700"/>
              <a:ext cx="1007213" cy="1085090"/>
            </a:xfrm>
            <a:prstGeom prst="rect">
              <a:avLst/>
            </a:prstGeom>
          </p:spPr>
        </p:pic>
      </p:grpSp>
      <p:sp>
        <p:nvSpPr>
          <p:cNvPr id="27" name="Textfeld 26">
            <a:extLst>
              <a:ext uri="{FF2B5EF4-FFF2-40B4-BE49-F238E27FC236}">
                <a16:creationId xmlns:a16="http://schemas.microsoft.com/office/drawing/2014/main" id="{A43CC63D-3C6B-538B-2E78-9A74BDD9F406}"/>
              </a:ext>
            </a:extLst>
          </p:cNvPr>
          <p:cNvSpPr txBox="1"/>
          <p:nvPr/>
        </p:nvSpPr>
        <p:spPr>
          <a:xfrm>
            <a:off x="-6609678" y="4698119"/>
            <a:ext cx="5181217" cy="96902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de-DE" sz="3200" b="1" dirty="0">
                <a:solidFill>
                  <a:schemeClr val="bg1"/>
                </a:solidFill>
              </a:rPr>
              <a:t>Großfeld (C- bis A-Jugend)</a:t>
            </a:r>
          </a:p>
        </p:txBody>
      </p:sp>
    </p:spTree>
    <p:extLst>
      <p:ext uri="{BB962C8B-B14F-4D97-AF65-F5344CB8AC3E}">
        <p14:creationId xmlns:p14="http://schemas.microsoft.com/office/powerpoint/2010/main" val="21510723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7B6E6-098A-727B-356D-8F312C6C1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DA9F80-E07E-E63F-96A3-CEF44404F763}"/>
              </a:ext>
            </a:extLst>
          </p:cNvPr>
          <p:cNvSpPr txBox="1">
            <a:spLocks/>
          </p:cNvSpPr>
          <p:nvPr/>
        </p:nvSpPr>
        <p:spPr>
          <a:xfrm>
            <a:off x="193044" y="-1308015"/>
            <a:ext cx="11805911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Fußballjugend – Spielgemeinschaften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6A53AC61-24A5-5DED-4378-F0C93BDF58A8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FEF9954-8937-4286-EA3F-10B5FED115A9}"/>
              </a:ext>
            </a:extLst>
          </p:cNvPr>
          <p:cNvSpPr txBox="1"/>
          <p:nvPr/>
        </p:nvSpPr>
        <p:spPr>
          <a:xfrm>
            <a:off x="210920" y="1957799"/>
            <a:ext cx="5181217" cy="96902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de-DE" sz="3200" b="1" dirty="0">
                <a:solidFill>
                  <a:schemeClr val="bg1"/>
                </a:solidFill>
              </a:rPr>
              <a:t>Kleinfeld (G- bis D-Jugend)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CFD2BA98-9D0D-7169-BC2E-9491ED84BB3C}"/>
              </a:ext>
            </a:extLst>
          </p:cNvPr>
          <p:cNvGrpSpPr/>
          <p:nvPr/>
        </p:nvGrpSpPr>
        <p:grpSpPr>
          <a:xfrm>
            <a:off x="5987494" y="1455618"/>
            <a:ext cx="6011461" cy="1973382"/>
            <a:chOff x="5883215" y="1455619"/>
            <a:chExt cx="6011461" cy="1973382"/>
          </a:xfrm>
        </p:grpSpPr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E5089266-82EF-3DB2-921F-EE7BFECFF917}"/>
                </a:ext>
              </a:extLst>
            </p:cNvPr>
            <p:cNvSpPr/>
            <p:nvPr/>
          </p:nvSpPr>
          <p:spPr>
            <a:xfrm>
              <a:off x="5883215" y="1455620"/>
              <a:ext cx="5926347" cy="1973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6" name="Grafik 5" descr="Ein Bild, das Symbol, Logo, Kreis, Markenzeichen enthält.&#10;&#10;KI-generierte Inhalte können fehlerhaft sein.">
              <a:extLst>
                <a:ext uri="{FF2B5EF4-FFF2-40B4-BE49-F238E27FC236}">
                  <a16:creationId xmlns:a16="http://schemas.microsoft.com/office/drawing/2014/main" id="{D6968B5B-7DCF-7CAE-96CA-4077E86885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96574" y="1950181"/>
              <a:ext cx="1077218" cy="1077218"/>
            </a:xfrm>
            <a:prstGeom prst="rect">
              <a:avLst/>
            </a:prstGeom>
          </p:spPr>
        </p:pic>
        <p:pic>
          <p:nvPicPr>
            <p:cNvPr id="8" name="Grafik 7" descr="Ein Bild, das Text, Blume, Grafiken, Logo enthält.&#10;&#10;KI-generierte Inhalte können fehlerhaft sein.">
              <a:extLst>
                <a:ext uri="{FF2B5EF4-FFF2-40B4-BE49-F238E27FC236}">
                  <a16:creationId xmlns:a16="http://schemas.microsoft.com/office/drawing/2014/main" id="{D5606335-0B81-96B1-B080-1D6649F4CA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26830" y="1948379"/>
              <a:ext cx="832106" cy="1085090"/>
            </a:xfrm>
            <a:prstGeom prst="rect">
              <a:avLst/>
            </a:prstGeom>
          </p:spPr>
        </p:pic>
        <p:pic>
          <p:nvPicPr>
            <p:cNvPr id="10" name="Grafik 9" descr="Ein Bild, das Symbol, Logo, Schrift, rot enthält.&#10;&#10;KI-generierte Inhalte können fehlerhaft sein.">
              <a:extLst>
                <a:ext uri="{FF2B5EF4-FFF2-40B4-BE49-F238E27FC236}">
                  <a16:creationId xmlns:a16="http://schemas.microsoft.com/office/drawing/2014/main" id="{CDD5FBE1-C768-AB29-E244-B5FD82D79E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68329" y="1948379"/>
              <a:ext cx="975207" cy="1085090"/>
            </a:xfrm>
            <a:prstGeom prst="rect">
              <a:avLst/>
            </a:prstGeom>
          </p:spPr>
        </p:pic>
        <p:pic>
          <p:nvPicPr>
            <p:cNvPr id="12" name="Grafik 11" descr="Ein Bild, das Logo, Symbol, Schrift, Kreis enthält.&#10;&#10;KI-generierte Inhalte können fehlerhaft sein.">
              <a:extLst>
                <a:ext uri="{FF2B5EF4-FFF2-40B4-BE49-F238E27FC236}">
                  <a16:creationId xmlns:a16="http://schemas.microsoft.com/office/drawing/2014/main" id="{906122C8-D84C-C303-0AE7-69F74CCDF4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21296" y="1455619"/>
              <a:ext cx="1973380" cy="1973381"/>
            </a:xfrm>
            <a:prstGeom prst="rect">
              <a:avLst/>
            </a:prstGeom>
          </p:spPr>
        </p:pic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57EEF609-455A-951C-341C-8C2559AA695B}"/>
                </a:ext>
              </a:extLst>
            </p:cNvPr>
            <p:cNvSpPr txBox="1"/>
            <p:nvPr/>
          </p:nvSpPr>
          <p:spPr>
            <a:xfrm>
              <a:off x="6892312" y="2221111"/>
              <a:ext cx="3770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800" b="1" dirty="0"/>
                <a:t>+</a:t>
              </a:r>
            </a:p>
          </p:txBody>
        </p: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84A5D030-B21E-5F5F-32AA-1EA5A1FC8138}"/>
                </a:ext>
              </a:extLst>
            </p:cNvPr>
            <p:cNvSpPr txBox="1"/>
            <p:nvPr/>
          </p:nvSpPr>
          <p:spPr>
            <a:xfrm>
              <a:off x="8211798" y="2221111"/>
              <a:ext cx="3770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800" b="1" dirty="0"/>
                <a:t>+</a:t>
              </a:r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8DBBC811-00C5-9DC1-8616-ABDFE6C3AF70}"/>
                </a:ext>
              </a:extLst>
            </p:cNvPr>
            <p:cNvSpPr txBox="1"/>
            <p:nvPr/>
          </p:nvSpPr>
          <p:spPr>
            <a:xfrm>
              <a:off x="9480060" y="2221111"/>
              <a:ext cx="3770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800" b="1" dirty="0"/>
                <a:t>=</a:t>
              </a:r>
            </a:p>
          </p:txBody>
        </p:sp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65C8C4F0-E4C3-398B-A81B-B57568AC3C7F}"/>
              </a:ext>
            </a:extLst>
          </p:cNvPr>
          <p:cNvGrpSpPr/>
          <p:nvPr/>
        </p:nvGrpSpPr>
        <p:grpSpPr>
          <a:xfrm>
            <a:off x="5987493" y="3921758"/>
            <a:ext cx="5926347" cy="1973381"/>
            <a:chOff x="5883215" y="4157011"/>
            <a:chExt cx="5926347" cy="1973381"/>
          </a:xfrm>
        </p:grpSpPr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A8D0A641-A8DB-8107-8E8C-D694CC964C37}"/>
                </a:ext>
              </a:extLst>
            </p:cNvPr>
            <p:cNvSpPr/>
            <p:nvPr/>
          </p:nvSpPr>
          <p:spPr>
            <a:xfrm>
              <a:off x="5883215" y="4157011"/>
              <a:ext cx="5926347" cy="19733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18" name="Grafik 17" descr="Ein Bild, das Symbol, Logo, Kreis, Markenzeichen enthält.&#10;&#10;KI-generierte Inhalte können fehlerhaft sein.">
              <a:extLst>
                <a:ext uri="{FF2B5EF4-FFF2-40B4-BE49-F238E27FC236}">
                  <a16:creationId xmlns:a16="http://schemas.microsoft.com/office/drawing/2014/main" id="{115F9539-F868-FDD5-8179-AFCB6D2A24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9812" y="4605092"/>
              <a:ext cx="1077218" cy="1077218"/>
            </a:xfrm>
            <a:prstGeom prst="rect">
              <a:avLst/>
            </a:prstGeom>
          </p:spPr>
        </p:pic>
        <p:pic>
          <p:nvPicPr>
            <p:cNvPr id="20" name="Grafik 19" descr="Ein Bild, das Symbol, Logo, Schrift, rot enthält.&#10;&#10;KI-generierte Inhalte können fehlerhaft sein.">
              <a:extLst>
                <a:ext uri="{FF2B5EF4-FFF2-40B4-BE49-F238E27FC236}">
                  <a16:creationId xmlns:a16="http://schemas.microsoft.com/office/drawing/2014/main" id="{770E27FD-847E-FA2C-4D52-5243B7934B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68329" y="4649770"/>
              <a:ext cx="975207" cy="1085090"/>
            </a:xfrm>
            <a:prstGeom prst="rect">
              <a:avLst/>
            </a:prstGeom>
          </p:spPr>
        </p:pic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759E46CC-0B16-F192-8AB3-FEA0EAC6C9FA}"/>
                </a:ext>
              </a:extLst>
            </p:cNvPr>
            <p:cNvSpPr txBox="1"/>
            <p:nvPr/>
          </p:nvSpPr>
          <p:spPr>
            <a:xfrm>
              <a:off x="7493161" y="4882091"/>
              <a:ext cx="3770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800" b="1" dirty="0"/>
                <a:t>+</a:t>
              </a:r>
            </a:p>
          </p:txBody>
        </p:sp>
        <p:sp>
          <p:nvSpPr>
            <p:cNvPr id="23" name="Textfeld 22">
              <a:extLst>
                <a:ext uri="{FF2B5EF4-FFF2-40B4-BE49-F238E27FC236}">
                  <a16:creationId xmlns:a16="http://schemas.microsoft.com/office/drawing/2014/main" id="{5E01495B-CDCB-1F83-1746-4322B75D808C}"/>
                </a:ext>
              </a:extLst>
            </p:cNvPr>
            <p:cNvSpPr txBox="1"/>
            <p:nvPr/>
          </p:nvSpPr>
          <p:spPr>
            <a:xfrm>
              <a:off x="9883815" y="4879160"/>
              <a:ext cx="3770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800" b="1" dirty="0"/>
                <a:t>+</a:t>
              </a:r>
            </a:p>
          </p:txBody>
        </p:sp>
        <p:pic>
          <p:nvPicPr>
            <p:cNvPr id="26" name="Grafik 25" descr="Ein Bild, das Symbol, Logo, Emblem, Markenzeichen enthält.&#10;&#10;KI-generierte Inhalte können fehlerhaft sein.">
              <a:extLst>
                <a:ext uri="{FF2B5EF4-FFF2-40B4-BE49-F238E27FC236}">
                  <a16:creationId xmlns:a16="http://schemas.microsoft.com/office/drawing/2014/main" id="{942FAD5B-24EB-D9AE-9E2A-07E1447BC25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47503" y="4643700"/>
              <a:ext cx="1007213" cy="1085090"/>
            </a:xfrm>
            <a:prstGeom prst="rect">
              <a:avLst/>
            </a:prstGeom>
          </p:spPr>
        </p:pic>
      </p:grpSp>
      <p:sp>
        <p:nvSpPr>
          <p:cNvPr id="27" name="Textfeld 26">
            <a:extLst>
              <a:ext uri="{FF2B5EF4-FFF2-40B4-BE49-F238E27FC236}">
                <a16:creationId xmlns:a16="http://schemas.microsoft.com/office/drawing/2014/main" id="{5EF4C570-1C8D-A035-9666-54732EB4FD01}"/>
              </a:ext>
            </a:extLst>
          </p:cNvPr>
          <p:cNvSpPr txBox="1"/>
          <p:nvPr/>
        </p:nvSpPr>
        <p:spPr>
          <a:xfrm>
            <a:off x="400722" y="4423938"/>
            <a:ext cx="5181217" cy="96902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de-DE" sz="3200" b="1" dirty="0">
                <a:solidFill>
                  <a:schemeClr val="bg1"/>
                </a:solidFill>
              </a:rPr>
              <a:t>Großfeld (C- bis A-Jugend)</a:t>
            </a:r>
          </a:p>
        </p:txBody>
      </p:sp>
    </p:spTree>
    <p:extLst>
      <p:ext uri="{BB962C8B-B14F-4D97-AF65-F5344CB8AC3E}">
        <p14:creationId xmlns:p14="http://schemas.microsoft.com/office/powerpoint/2010/main" val="33584090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2A6A7-D85E-7F38-2B6B-0907A52E1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3B9531-6FDC-F83F-7DF9-0968F67F6CD2}"/>
              </a:ext>
            </a:extLst>
          </p:cNvPr>
          <p:cNvSpPr txBox="1">
            <a:spLocks/>
          </p:cNvSpPr>
          <p:nvPr/>
        </p:nvSpPr>
        <p:spPr>
          <a:xfrm>
            <a:off x="193044" y="-1308015"/>
            <a:ext cx="11805911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Fußballjugend – Teams &amp; Trainer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8267441B-527D-CA6F-2700-6420266A23BA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4A18329B-4297-456C-D28F-83423997FF71}"/>
              </a:ext>
            </a:extLst>
          </p:cNvPr>
          <p:cNvGrpSpPr/>
          <p:nvPr/>
        </p:nvGrpSpPr>
        <p:grpSpPr>
          <a:xfrm>
            <a:off x="-1696626" y="7436289"/>
            <a:ext cx="3090606" cy="2240011"/>
            <a:chOff x="2215249" y="4037590"/>
            <a:chExt cx="3090606" cy="2240011"/>
          </a:xfrm>
        </p:grpSpPr>
        <p:graphicFrame>
          <p:nvGraphicFramePr>
            <p:cNvPr id="21" name="Diagramm 20">
              <a:extLst>
                <a:ext uri="{FF2B5EF4-FFF2-40B4-BE49-F238E27FC236}">
                  <a16:creationId xmlns:a16="http://schemas.microsoft.com/office/drawing/2014/main" id="{A566E975-B1E2-31FB-7AEC-36BA0B5BC28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645346302"/>
                </p:ext>
              </p:extLst>
            </p:nvPr>
          </p:nvGraphicFramePr>
          <p:xfrm>
            <a:off x="2215249" y="4037590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490CE6B5-8900-7B48-B60B-48335DC050AF}"/>
                </a:ext>
              </a:extLst>
            </p:cNvPr>
            <p:cNvSpPr txBox="1"/>
            <p:nvPr/>
          </p:nvSpPr>
          <p:spPr>
            <a:xfrm>
              <a:off x="3399601" y="4959470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23</a:t>
              </a:r>
            </a:p>
          </p:txBody>
        </p:sp>
      </p:grp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F9B0DBA5-E387-A44B-EECA-618A7553D408}"/>
              </a:ext>
            </a:extLst>
          </p:cNvPr>
          <p:cNvGrpSpPr/>
          <p:nvPr/>
        </p:nvGrpSpPr>
        <p:grpSpPr>
          <a:xfrm>
            <a:off x="8525367" y="8086937"/>
            <a:ext cx="1579976" cy="1932246"/>
            <a:chOff x="7513928" y="4285888"/>
            <a:chExt cx="1579976" cy="1932246"/>
          </a:xfrm>
        </p:grpSpPr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F934B86D-978F-E0F4-C115-4FAF933067E0}"/>
                </a:ext>
              </a:extLst>
            </p:cNvPr>
            <p:cNvSpPr/>
            <p:nvPr/>
          </p:nvSpPr>
          <p:spPr>
            <a:xfrm>
              <a:off x="7513929" y="4285888"/>
              <a:ext cx="1557299" cy="398253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Böhmfeld</a:t>
              </a:r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99A2ED47-6A64-6923-22AD-47B02AD7E010}"/>
                </a:ext>
              </a:extLst>
            </p:cNvPr>
            <p:cNvSpPr/>
            <p:nvPr/>
          </p:nvSpPr>
          <p:spPr>
            <a:xfrm>
              <a:off x="7513928" y="4795738"/>
              <a:ext cx="1557299" cy="398253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Hofstetten</a:t>
              </a:r>
            </a:p>
          </p:txBody>
        </p:sp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890651B3-83CB-FD5E-183F-E4610266FD84}"/>
                </a:ext>
              </a:extLst>
            </p:cNvPr>
            <p:cNvSpPr/>
            <p:nvPr/>
          </p:nvSpPr>
          <p:spPr>
            <a:xfrm>
              <a:off x="7531493" y="5305588"/>
              <a:ext cx="1557299" cy="39825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Lippertshofen</a:t>
              </a:r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1A53C61F-E8B9-5A71-9CD3-CAC427DD98B0}"/>
                </a:ext>
              </a:extLst>
            </p:cNvPr>
            <p:cNvSpPr/>
            <p:nvPr/>
          </p:nvSpPr>
          <p:spPr>
            <a:xfrm>
              <a:off x="7536605" y="5819881"/>
              <a:ext cx="1557299" cy="398253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Arnsberg</a:t>
              </a:r>
            </a:p>
          </p:txBody>
        </p:sp>
      </p:grp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0ED3B5B1-4E4C-84D0-4BB0-4532A024FAE8}"/>
              </a:ext>
            </a:extLst>
          </p:cNvPr>
          <p:cNvGrpSpPr/>
          <p:nvPr/>
        </p:nvGrpSpPr>
        <p:grpSpPr>
          <a:xfrm>
            <a:off x="-7781940" y="-980960"/>
            <a:ext cx="3090606" cy="2869670"/>
            <a:chOff x="-2805920" y="467082"/>
            <a:chExt cx="3090606" cy="2869670"/>
          </a:xfrm>
        </p:grpSpPr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A228EA7C-64EA-CCC9-C1A9-1F61B72FE0AE}"/>
                </a:ext>
              </a:extLst>
            </p:cNvPr>
            <p:cNvSpPr txBox="1"/>
            <p:nvPr/>
          </p:nvSpPr>
          <p:spPr>
            <a:xfrm>
              <a:off x="-1618282" y="1377268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37</a:t>
              </a:r>
            </a:p>
          </p:txBody>
        </p:sp>
        <p:grpSp>
          <p:nvGrpSpPr>
            <p:cNvPr id="30" name="Gruppieren 29">
              <a:extLst>
                <a:ext uri="{FF2B5EF4-FFF2-40B4-BE49-F238E27FC236}">
                  <a16:creationId xmlns:a16="http://schemas.microsoft.com/office/drawing/2014/main" id="{21897A5C-079A-58E7-A73C-384BEDA15C7A}"/>
                </a:ext>
              </a:extLst>
            </p:cNvPr>
            <p:cNvGrpSpPr/>
            <p:nvPr/>
          </p:nvGrpSpPr>
          <p:grpSpPr>
            <a:xfrm>
              <a:off x="-2805920" y="467082"/>
              <a:ext cx="3090606" cy="2869670"/>
              <a:chOff x="49989" y="1127496"/>
              <a:chExt cx="3090606" cy="2869670"/>
            </a:xfrm>
          </p:grpSpPr>
          <p:graphicFrame>
            <p:nvGraphicFramePr>
              <p:cNvPr id="6" name="Diagramm 5">
                <a:extLst>
                  <a:ext uri="{FF2B5EF4-FFF2-40B4-BE49-F238E27FC236}">
                    <a16:creationId xmlns:a16="http://schemas.microsoft.com/office/drawing/2014/main" id="{EBE43418-3051-1E15-2359-DB989BF050B7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764427475"/>
                  </p:ext>
                </p:extLst>
              </p:nvPr>
            </p:nvGraphicFramePr>
            <p:xfrm>
              <a:off x="49989" y="1127496"/>
              <a:ext cx="3090606" cy="224001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4" name="Textfeld 3">
                <a:extLst>
                  <a:ext uri="{FF2B5EF4-FFF2-40B4-BE49-F238E27FC236}">
                    <a16:creationId xmlns:a16="http://schemas.microsoft.com/office/drawing/2014/main" id="{D8969DD1-4401-65F3-4EC1-96E32277B6F1}"/>
                  </a:ext>
                </a:extLst>
              </p:cNvPr>
              <p:cNvSpPr txBox="1"/>
              <p:nvPr/>
            </p:nvSpPr>
            <p:spPr>
              <a:xfrm>
                <a:off x="894681" y="3166169"/>
                <a:ext cx="1418786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de-DE" sz="1600" dirty="0">
                    <a:solidFill>
                      <a:schemeClr val="bg1"/>
                    </a:solidFill>
                  </a:rPr>
                  <a:t>Kok, A.</a:t>
                </a:r>
              </a:p>
              <a:p>
                <a:pPr algn="ctr"/>
                <a:r>
                  <a:rPr lang="de-DE" sz="1600" dirty="0">
                    <a:solidFill>
                      <a:schemeClr val="bg1"/>
                    </a:solidFill>
                  </a:rPr>
                  <a:t>Schimmer, C. </a:t>
                </a:r>
              </a:p>
              <a:p>
                <a:pPr algn="ctr"/>
                <a:r>
                  <a:rPr lang="de-DE" sz="1600" dirty="0">
                    <a:solidFill>
                      <a:schemeClr val="bg1"/>
                    </a:solidFill>
                  </a:rPr>
                  <a:t>Escherich, L.</a:t>
                </a:r>
              </a:p>
            </p:txBody>
          </p:sp>
        </p:grp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CE953475-6F74-7403-032B-CD7142600B30}"/>
              </a:ext>
            </a:extLst>
          </p:cNvPr>
          <p:cNvGrpSpPr/>
          <p:nvPr/>
        </p:nvGrpSpPr>
        <p:grpSpPr>
          <a:xfrm>
            <a:off x="-4284491" y="-734738"/>
            <a:ext cx="3090606" cy="2623448"/>
            <a:chOff x="2207580" y="1127496"/>
            <a:chExt cx="3090606" cy="2623448"/>
          </a:xfrm>
        </p:grpSpPr>
        <p:graphicFrame>
          <p:nvGraphicFramePr>
            <p:cNvPr id="11" name="Diagramm 10">
              <a:extLst>
                <a:ext uri="{FF2B5EF4-FFF2-40B4-BE49-F238E27FC236}">
                  <a16:creationId xmlns:a16="http://schemas.microsoft.com/office/drawing/2014/main" id="{DAA9106B-D189-8AF9-50C0-37D4CC8C474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19692593"/>
                </p:ext>
              </p:extLst>
            </p:nvPr>
          </p:nvGraphicFramePr>
          <p:xfrm>
            <a:off x="2207580" y="1127496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9A496FAC-7312-94A1-71DE-CA30739F63DB}"/>
                </a:ext>
              </a:extLst>
            </p:cNvPr>
            <p:cNvSpPr txBox="1"/>
            <p:nvPr/>
          </p:nvSpPr>
          <p:spPr>
            <a:xfrm>
              <a:off x="3395218" y="2045877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38</a:t>
              </a:r>
            </a:p>
          </p:txBody>
        </p: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9CAA0172-E58E-6244-3087-B926EA03EF8D}"/>
                </a:ext>
              </a:extLst>
            </p:cNvPr>
            <p:cNvSpPr txBox="1"/>
            <p:nvPr/>
          </p:nvSpPr>
          <p:spPr>
            <a:xfrm>
              <a:off x="3146235" y="3166169"/>
              <a:ext cx="12046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Goschy, M.</a:t>
              </a:r>
            </a:p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Kraus, T.</a:t>
              </a:r>
            </a:p>
          </p:txBody>
        </p: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1A5F4450-A8C2-697C-5FDB-A3AFBBA12172}"/>
              </a:ext>
            </a:extLst>
          </p:cNvPr>
          <p:cNvGrpSpPr/>
          <p:nvPr/>
        </p:nvGrpSpPr>
        <p:grpSpPr>
          <a:xfrm>
            <a:off x="12055232" y="-3353311"/>
            <a:ext cx="3090606" cy="2623448"/>
            <a:chOff x="4365171" y="1127496"/>
            <a:chExt cx="3090606" cy="2623448"/>
          </a:xfrm>
        </p:grpSpPr>
        <p:graphicFrame>
          <p:nvGraphicFramePr>
            <p:cNvPr id="13" name="Diagramm 12">
              <a:extLst>
                <a:ext uri="{FF2B5EF4-FFF2-40B4-BE49-F238E27FC236}">
                  <a16:creationId xmlns:a16="http://schemas.microsoft.com/office/drawing/2014/main" id="{5949AC1D-2215-2143-57F8-C2902AA038D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228899839"/>
                </p:ext>
              </p:extLst>
            </p:nvPr>
          </p:nvGraphicFramePr>
          <p:xfrm>
            <a:off x="4365171" y="1127496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6F96C9C1-2D8E-2173-B124-E758803668AB}"/>
                </a:ext>
              </a:extLst>
            </p:cNvPr>
            <p:cNvSpPr txBox="1"/>
            <p:nvPr/>
          </p:nvSpPr>
          <p:spPr>
            <a:xfrm>
              <a:off x="5552809" y="2045877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24</a:t>
              </a: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E6D8B603-DAFE-897D-6853-0FB167EBE6D9}"/>
                </a:ext>
              </a:extLst>
            </p:cNvPr>
            <p:cNvSpPr txBox="1"/>
            <p:nvPr/>
          </p:nvSpPr>
          <p:spPr>
            <a:xfrm>
              <a:off x="5384875" y="3166169"/>
              <a:ext cx="121776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 err="1">
                  <a:solidFill>
                    <a:schemeClr val="bg1"/>
                  </a:solidFill>
                </a:rPr>
                <a:t>Schlinke</a:t>
              </a:r>
              <a:r>
                <a:rPr lang="de-DE" sz="1600" dirty="0">
                  <a:solidFill>
                    <a:schemeClr val="bg1"/>
                  </a:solidFill>
                </a:rPr>
                <a:t>, A.</a:t>
              </a:r>
            </a:p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Bauer, V.</a:t>
              </a:r>
            </a:p>
          </p:txBody>
        </p:sp>
      </p:grp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20B47383-9DA6-AD6D-8DF6-3247494BAC1F}"/>
              </a:ext>
            </a:extLst>
          </p:cNvPr>
          <p:cNvGrpSpPr/>
          <p:nvPr/>
        </p:nvGrpSpPr>
        <p:grpSpPr>
          <a:xfrm>
            <a:off x="15145838" y="-2587440"/>
            <a:ext cx="3090606" cy="2378533"/>
            <a:chOff x="6631507" y="1127496"/>
            <a:chExt cx="3090606" cy="2378533"/>
          </a:xfrm>
        </p:grpSpPr>
        <p:graphicFrame>
          <p:nvGraphicFramePr>
            <p:cNvPr id="15" name="Diagramm 14">
              <a:extLst>
                <a:ext uri="{FF2B5EF4-FFF2-40B4-BE49-F238E27FC236}">
                  <a16:creationId xmlns:a16="http://schemas.microsoft.com/office/drawing/2014/main" id="{CC5F405A-FE66-7BCD-2F3D-7D20E4CD366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414829344"/>
                </p:ext>
              </p:extLst>
            </p:nvPr>
          </p:nvGraphicFramePr>
          <p:xfrm>
            <a:off x="6631507" y="1127496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4E027F03-AD6A-9725-F3BB-253B6660F3A0}"/>
                </a:ext>
              </a:extLst>
            </p:cNvPr>
            <p:cNvSpPr txBox="1"/>
            <p:nvPr/>
          </p:nvSpPr>
          <p:spPr>
            <a:xfrm>
              <a:off x="7801581" y="2045877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18</a:t>
              </a: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D59A0105-9CA6-D719-F291-D235A89EBFD0}"/>
                </a:ext>
              </a:extLst>
            </p:cNvPr>
            <p:cNvSpPr txBox="1"/>
            <p:nvPr/>
          </p:nvSpPr>
          <p:spPr>
            <a:xfrm>
              <a:off x="7812973" y="3167475"/>
              <a:ext cx="83439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Herzog</a:t>
              </a:r>
            </a:p>
          </p:txBody>
        </p:sp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05D8D370-1337-806E-F0CE-F8A6AF76C816}"/>
              </a:ext>
            </a:extLst>
          </p:cNvPr>
          <p:cNvGrpSpPr/>
          <p:nvPr/>
        </p:nvGrpSpPr>
        <p:grpSpPr>
          <a:xfrm>
            <a:off x="-5613613" y="6324913"/>
            <a:ext cx="3090606" cy="2426746"/>
            <a:chOff x="34331" y="4041089"/>
            <a:chExt cx="3090606" cy="2426746"/>
          </a:xfrm>
        </p:grpSpPr>
        <p:graphicFrame>
          <p:nvGraphicFramePr>
            <p:cNvPr id="19" name="Diagramm 18">
              <a:extLst>
                <a:ext uri="{FF2B5EF4-FFF2-40B4-BE49-F238E27FC236}">
                  <a16:creationId xmlns:a16="http://schemas.microsoft.com/office/drawing/2014/main" id="{40DB4E41-9857-9240-E6B5-E097F288B6C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047923929"/>
                </p:ext>
              </p:extLst>
            </p:nvPr>
          </p:nvGraphicFramePr>
          <p:xfrm>
            <a:off x="34331" y="4041089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2149D027-4208-8100-5E00-1F0A8F7F906C}"/>
                </a:ext>
              </a:extLst>
            </p:cNvPr>
            <p:cNvSpPr txBox="1"/>
            <p:nvPr/>
          </p:nvSpPr>
          <p:spPr>
            <a:xfrm>
              <a:off x="1213187" y="4980756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16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56BFD49B-BAEC-357A-1172-68BEEFE33203}"/>
                </a:ext>
              </a:extLst>
            </p:cNvPr>
            <p:cNvSpPr txBox="1"/>
            <p:nvPr/>
          </p:nvSpPr>
          <p:spPr>
            <a:xfrm>
              <a:off x="1041190" y="6129281"/>
              <a:ext cx="100822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Bauer, K.</a:t>
              </a:r>
            </a:p>
          </p:txBody>
        </p:sp>
      </p:grp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954E2041-AC03-6111-8F09-73B6D8727D4C}"/>
              </a:ext>
            </a:extLst>
          </p:cNvPr>
          <p:cNvGrpSpPr/>
          <p:nvPr/>
        </p:nvGrpSpPr>
        <p:grpSpPr>
          <a:xfrm>
            <a:off x="2220361" y="7780737"/>
            <a:ext cx="3090606" cy="2672967"/>
            <a:chOff x="4365171" y="4041089"/>
            <a:chExt cx="3090606" cy="2672967"/>
          </a:xfrm>
        </p:grpSpPr>
        <p:graphicFrame>
          <p:nvGraphicFramePr>
            <p:cNvPr id="23" name="Diagramm 22">
              <a:extLst>
                <a:ext uri="{FF2B5EF4-FFF2-40B4-BE49-F238E27FC236}">
                  <a16:creationId xmlns:a16="http://schemas.microsoft.com/office/drawing/2014/main" id="{5D3C726D-936D-81C9-80BF-0DE3156AB24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370124574"/>
                </p:ext>
              </p:extLst>
            </p:nvPr>
          </p:nvGraphicFramePr>
          <p:xfrm>
            <a:off x="4365171" y="4041089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966CD8FA-CE29-0BD3-1305-046AD072DF47}"/>
                </a:ext>
              </a:extLst>
            </p:cNvPr>
            <p:cNvSpPr txBox="1"/>
            <p:nvPr/>
          </p:nvSpPr>
          <p:spPr>
            <a:xfrm>
              <a:off x="5540185" y="4959469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15</a:t>
              </a:r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4D44BE9C-8CE2-C09A-93C1-3AF700596986}"/>
                </a:ext>
              </a:extLst>
            </p:cNvPr>
            <p:cNvSpPr txBox="1"/>
            <p:nvPr/>
          </p:nvSpPr>
          <p:spPr>
            <a:xfrm>
              <a:off x="5310967" y="6129281"/>
              <a:ext cx="135165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Much, T.</a:t>
              </a:r>
            </a:p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Escherich, R.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4FFB717E-C0CF-F5B3-B4A0-DA1C1D9CCC3B}"/>
              </a:ext>
            </a:extLst>
          </p:cNvPr>
          <p:cNvGrpSpPr/>
          <p:nvPr/>
        </p:nvGrpSpPr>
        <p:grpSpPr>
          <a:xfrm>
            <a:off x="13832160" y="1127869"/>
            <a:ext cx="2709298" cy="5339966"/>
            <a:chOff x="9289657" y="1254265"/>
            <a:chExt cx="2709298" cy="5339966"/>
          </a:xfrm>
        </p:grpSpPr>
        <p:sp>
          <p:nvSpPr>
            <p:cNvPr id="18" name="Geschweifte Klammer rechts 17">
              <a:extLst>
                <a:ext uri="{FF2B5EF4-FFF2-40B4-BE49-F238E27FC236}">
                  <a16:creationId xmlns:a16="http://schemas.microsoft.com/office/drawing/2014/main" id="{55995093-C02A-DF76-15C9-4607DA6450C1}"/>
                </a:ext>
              </a:extLst>
            </p:cNvPr>
            <p:cNvSpPr/>
            <p:nvPr/>
          </p:nvSpPr>
          <p:spPr>
            <a:xfrm>
              <a:off x="9289657" y="1254265"/>
              <a:ext cx="540782" cy="5339966"/>
            </a:xfrm>
            <a:prstGeom prst="rightBrace">
              <a:avLst/>
            </a:prstGeom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6CB5B049-6030-9A24-CEC3-6C060E77607E}"/>
                </a:ext>
              </a:extLst>
            </p:cNvPr>
            <p:cNvSpPr txBox="1"/>
            <p:nvPr/>
          </p:nvSpPr>
          <p:spPr>
            <a:xfrm>
              <a:off x="9920835" y="2308421"/>
              <a:ext cx="2078120" cy="32316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5400" b="1" dirty="0">
                  <a:solidFill>
                    <a:schemeClr val="bg1"/>
                  </a:solidFill>
                </a:rPr>
                <a:t>171</a:t>
              </a:r>
              <a:r>
                <a:rPr lang="de-DE" sz="3200" b="1" dirty="0">
                  <a:solidFill>
                    <a:schemeClr val="bg1"/>
                  </a:solidFill>
                </a:rPr>
                <a:t> Kinder,</a:t>
              </a:r>
            </a:p>
            <a:p>
              <a:pPr algn="ctr"/>
              <a:r>
                <a:rPr lang="de-DE" sz="5400" b="1" dirty="0">
                  <a:solidFill>
                    <a:schemeClr val="bg1"/>
                  </a:solidFill>
                </a:rPr>
                <a:t>79</a:t>
              </a:r>
              <a:r>
                <a:rPr lang="de-DE" sz="3200" b="1" dirty="0">
                  <a:solidFill>
                    <a:schemeClr val="bg1"/>
                  </a:solidFill>
                </a:rPr>
                <a:t> </a:t>
              </a:r>
            </a:p>
            <a:p>
              <a:pPr algn="ctr"/>
              <a:r>
                <a:rPr lang="de-DE" sz="3200" b="1" dirty="0">
                  <a:solidFill>
                    <a:schemeClr val="bg1"/>
                  </a:solidFill>
                </a:rPr>
                <a:t>aus Böhmfeld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65646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2993D-F8D8-8CFE-5EE1-0DC6DF20E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A81A86-1807-BA03-01F6-EE3DBCECA38C}"/>
              </a:ext>
            </a:extLst>
          </p:cNvPr>
          <p:cNvSpPr txBox="1">
            <a:spLocks/>
          </p:cNvSpPr>
          <p:nvPr/>
        </p:nvSpPr>
        <p:spPr>
          <a:xfrm>
            <a:off x="193044" y="-1308015"/>
            <a:ext cx="11805911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Fußballjugend – Teams &amp; Trainer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7D30A210-F69D-EE61-C104-6A5295C18253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4ACC7224-8C06-8A37-AF65-7E9BACA45203}"/>
              </a:ext>
            </a:extLst>
          </p:cNvPr>
          <p:cNvGrpSpPr/>
          <p:nvPr/>
        </p:nvGrpSpPr>
        <p:grpSpPr>
          <a:xfrm>
            <a:off x="-1696626" y="7436289"/>
            <a:ext cx="3090606" cy="2240011"/>
            <a:chOff x="2215249" y="4037590"/>
            <a:chExt cx="3090606" cy="2240011"/>
          </a:xfrm>
        </p:grpSpPr>
        <p:graphicFrame>
          <p:nvGraphicFramePr>
            <p:cNvPr id="21" name="Diagramm 20">
              <a:extLst>
                <a:ext uri="{FF2B5EF4-FFF2-40B4-BE49-F238E27FC236}">
                  <a16:creationId xmlns:a16="http://schemas.microsoft.com/office/drawing/2014/main" id="{6E0EF169-111B-ED5D-2263-DD57BB152FDC}"/>
                </a:ext>
              </a:extLst>
            </p:cNvPr>
            <p:cNvGraphicFramePr/>
            <p:nvPr/>
          </p:nvGraphicFramePr>
          <p:xfrm>
            <a:off x="2215249" y="4037590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EE218F04-4F1F-290F-02E5-539799E3E3A1}"/>
                </a:ext>
              </a:extLst>
            </p:cNvPr>
            <p:cNvSpPr txBox="1"/>
            <p:nvPr/>
          </p:nvSpPr>
          <p:spPr>
            <a:xfrm>
              <a:off x="3399601" y="4959470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23</a:t>
              </a:r>
            </a:p>
          </p:txBody>
        </p:sp>
      </p:grp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050C234A-AB44-3B76-7DA2-F32B18771955}"/>
              </a:ext>
            </a:extLst>
          </p:cNvPr>
          <p:cNvGrpSpPr/>
          <p:nvPr/>
        </p:nvGrpSpPr>
        <p:grpSpPr>
          <a:xfrm>
            <a:off x="6696000" y="4500000"/>
            <a:ext cx="1579976" cy="1932246"/>
            <a:chOff x="7513928" y="4285888"/>
            <a:chExt cx="1579976" cy="1932246"/>
          </a:xfrm>
        </p:grpSpPr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CE90DCE0-5006-40E4-FAEB-2007D17F0EA8}"/>
                </a:ext>
              </a:extLst>
            </p:cNvPr>
            <p:cNvSpPr/>
            <p:nvPr/>
          </p:nvSpPr>
          <p:spPr>
            <a:xfrm>
              <a:off x="7513929" y="4285888"/>
              <a:ext cx="1557299" cy="398253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Böhmfeld</a:t>
              </a:r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C717081C-01AF-8E8C-216F-4EC29DA138EC}"/>
                </a:ext>
              </a:extLst>
            </p:cNvPr>
            <p:cNvSpPr/>
            <p:nvPr/>
          </p:nvSpPr>
          <p:spPr>
            <a:xfrm>
              <a:off x="7513928" y="4795738"/>
              <a:ext cx="1557299" cy="398253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Hofstetten</a:t>
              </a:r>
            </a:p>
          </p:txBody>
        </p:sp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CF57290F-744B-A48F-4636-D205145EB7A8}"/>
                </a:ext>
              </a:extLst>
            </p:cNvPr>
            <p:cNvSpPr/>
            <p:nvPr/>
          </p:nvSpPr>
          <p:spPr>
            <a:xfrm>
              <a:off x="7531493" y="5305588"/>
              <a:ext cx="1557299" cy="39825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Lippertshofen</a:t>
              </a:r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79822E26-95B4-EB10-CC98-699670C29321}"/>
                </a:ext>
              </a:extLst>
            </p:cNvPr>
            <p:cNvSpPr/>
            <p:nvPr/>
          </p:nvSpPr>
          <p:spPr>
            <a:xfrm>
              <a:off x="7536605" y="5819881"/>
              <a:ext cx="1557299" cy="398253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Arnsberg</a:t>
              </a:r>
            </a:p>
          </p:txBody>
        </p:sp>
      </p:grp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41437C76-D2EF-89D4-AFA4-DA89FF17D6C8}"/>
              </a:ext>
            </a:extLst>
          </p:cNvPr>
          <p:cNvGrpSpPr/>
          <p:nvPr/>
        </p:nvGrpSpPr>
        <p:grpSpPr>
          <a:xfrm>
            <a:off x="-7781940" y="-980960"/>
            <a:ext cx="3090606" cy="2869670"/>
            <a:chOff x="-2805920" y="467082"/>
            <a:chExt cx="3090606" cy="2869670"/>
          </a:xfrm>
        </p:grpSpPr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9A8EFDF5-29FB-4DC8-10E9-424EB16375B3}"/>
                </a:ext>
              </a:extLst>
            </p:cNvPr>
            <p:cNvSpPr txBox="1"/>
            <p:nvPr/>
          </p:nvSpPr>
          <p:spPr>
            <a:xfrm>
              <a:off x="-1618282" y="1377268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37</a:t>
              </a:r>
            </a:p>
          </p:txBody>
        </p:sp>
        <p:grpSp>
          <p:nvGrpSpPr>
            <p:cNvPr id="30" name="Gruppieren 29">
              <a:extLst>
                <a:ext uri="{FF2B5EF4-FFF2-40B4-BE49-F238E27FC236}">
                  <a16:creationId xmlns:a16="http://schemas.microsoft.com/office/drawing/2014/main" id="{07DF3C96-A680-7805-D9D2-9FAF6A606872}"/>
                </a:ext>
              </a:extLst>
            </p:cNvPr>
            <p:cNvGrpSpPr/>
            <p:nvPr/>
          </p:nvGrpSpPr>
          <p:grpSpPr>
            <a:xfrm>
              <a:off x="-2805920" y="467082"/>
              <a:ext cx="3090606" cy="2869670"/>
              <a:chOff x="49989" y="1127496"/>
              <a:chExt cx="3090606" cy="2869670"/>
            </a:xfrm>
          </p:grpSpPr>
          <p:graphicFrame>
            <p:nvGraphicFramePr>
              <p:cNvPr id="6" name="Diagramm 5">
                <a:extLst>
                  <a:ext uri="{FF2B5EF4-FFF2-40B4-BE49-F238E27FC236}">
                    <a16:creationId xmlns:a16="http://schemas.microsoft.com/office/drawing/2014/main" id="{7ACFE31F-5672-D7FB-5B87-F4FEE94D6FBD}"/>
                  </a:ext>
                </a:extLst>
              </p:cNvPr>
              <p:cNvGraphicFramePr/>
              <p:nvPr/>
            </p:nvGraphicFramePr>
            <p:xfrm>
              <a:off x="49989" y="1127496"/>
              <a:ext cx="3090606" cy="224001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4" name="Textfeld 3">
                <a:extLst>
                  <a:ext uri="{FF2B5EF4-FFF2-40B4-BE49-F238E27FC236}">
                    <a16:creationId xmlns:a16="http://schemas.microsoft.com/office/drawing/2014/main" id="{D524D0AE-1EAE-1C40-D701-07EE8C15CE8B}"/>
                  </a:ext>
                </a:extLst>
              </p:cNvPr>
              <p:cNvSpPr txBox="1"/>
              <p:nvPr/>
            </p:nvSpPr>
            <p:spPr>
              <a:xfrm>
                <a:off x="894681" y="3166169"/>
                <a:ext cx="1418786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de-DE" sz="1600" dirty="0">
                    <a:solidFill>
                      <a:schemeClr val="bg1"/>
                    </a:solidFill>
                  </a:rPr>
                  <a:t>Kok, A.</a:t>
                </a:r>
              </a:p>
              <a:p>
                <a:pPr algn="ctr"/>
                <a:r>
                  <a:rPr lang="de-DE" sz="1600" dirty="0">
                    <a:solidFill>
                      <a:schemeClr val="bg1"/>
                    </a:solidFill>
                  </a:rPr>
                  <a:t>Schimmer, C. </a:t>
                </a:r>
              </a:p>
              <a:p>
                <a:pPr algn="ctr"/>
                <a:r>
                  <a:rPr lang="de-DE" sz="1600" dirty="0">
                    <a:solidFill>
                      <a:schemeClr val="bg1"/>
                    </a:solidFill>
                  </a:rPr>
                  <a:t>Escherich, L.</a:t>
                </a:r>
              </a:p>
            </p:txBody>
          </p:sp>
        </p:grp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8BD91DA9-9B35-9ABC-5CFA-2CDBB3123929}"/>
              </a:ext>
            </a:extLst>
          </p:cNvPr>
          <p:cNvGrpSpPr/>
          <p:nvPr/>
        </p:nvGrpSpPr>
        <p:grpSpPr>
          <a:xfrm>
            <a:off x="-4284491" y="-734738"/>
            <a:ext cx="3090606" cy="2623448"/>
            <a:chOff x="2207580" y="1127496"/>
            <a:chExt cx="3090606" cy="2623448"/>
          </a:xfrm>
        </p:grpSpPr>
        <p:graphicFrame>
          <p:nvGraphicFramePr>
            <p:cNvPr id="11" name="Diagramm 10">
              <a:extLst>
                <a:ext uri="{FF2B5EF4-FFF2-40B4-BE49-F238E27FC236}">
                  <a16:creationId xmlns:a16="http://schemas.microsoft.com/office/drawing/2014/main" id="{344F1788-8121-FF7B-6319-3CAADF21219C}"/>
                </a:ext>
              </a:extLst>
            </p:cNvPr>
            <p:cNvGraphicFramePr/>
            <p:nvPr/>
          </p:nvGraphicFramePr>
          <p:xfrm>
            <a:off x="2207580" y="1127496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ECD9CE15-E794-C01D-4FE1-DADB73223C1D}"/>
                </a:ext>
              </a:extLst>
            </p:cNvPr>
            <p:cNvSpPr txBox="1"/>
            <p:nvPr/>
          </p:nvSpPr>
          <p:spPr>
            <a:xfrm>
              <a:off x="3395218" y="2045877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38</a:t>
              </a:r>
            </a:p>
          </p:txBody>
        </p: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41659D19-CAA6-EF44-94F7-0364EBD7C0AA}"/>
                </a:ext>
              </a:extLst>
            </p:cNvPr>
            <p:cNvSpPr txBox="1"/>
            <p:nvPr/>
          </p:nvSpPr>
          <p:spPr>
            <a:xfrm>
              <a:off x="3146235" y="3166169"/>
              <a:ext cx="12046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Goschy, M.</a:t>
              </a:r>
            </a:p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Kraus, T.</a:t>
              </a:r>
            </a:p>
          </p:txBody>
        </p: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70EBFBAF-C0D0-55F4-2C98-04F7C2078A66}"/>
              </a:ext>
            </a:extLst>
          </p:cNvPr>
          <p:cNvGrpSpPr/>
          <p:nvPr/>
        </p:nvGrpSpPr>
        <p:grpSpPr>
          <a:xfrm>
            <a:off x="12055232" y="-3353311"/>
            <a:ext cx="3090606" cy="2623448"/>
            <a:chOff x="4365171" y="1127496"/>
            <a:chExt cx="3090606" cy="2623448"/>
          </a:xfrm>
        </p:grpSpPr>
        <p:graphicFrame>
          <p:nvGraphicFramePr>
            <p:cNvPr id="13" name="Diagramm 12">
              <a:extLst>
                <a:ext uri="{FF2B5EF4-FFF2-40B4-BE49-F238E27FC236}">
                  <a16:creationId xmlns:a16="http://schemas.microsoft.com/office/drawing/2014/main" id="{244D9AD7-6878-F60D-5EDB-EBE8CCE00C9B}"/>
                </a:ext>
              </a:extLst>
            </p:cNvPr>
            <p:cNvGraphicFramePr/>
            <p:nvPr/>
          </p:nvGraphicFramePr>
          <p:xfrm>
            <a:off x="4365171" y="1127496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7601006A-524D-DDD2-A619-6A83B48C28AF}"/>
                </a:ext>
              </a:extLst>
            </p:cNvPr>
            <p:cNvSpPr txBox="1"/>
            <p:nvPr/>
          </p:nvSpPr>
          <p:spPr>
            <a:xfrm>
              <a:off x="5552809" y="2045877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24</a:t>
              </a: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E5818A8B-1CFE-107C-5889-7111EE7153C6}"/>
                </a:ext>
              </a:extLst>
            </p:cNvPr>
            <p:cNvSpPr txBox="1"/>
            <p:nvPr/>
          </p:nvSpPr>
          <p:spPr>
            <a:xfrm>
              <a:off x="5384875" y="3166169"/>
              <a:ext cx="121776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 err="1">
                  <a:solidFill>
                    <a:schemeClr val="bg1"/>
                  </a:solidFill>
                </a:rPr>
                <a:t>Schlinke</a:t>
              </a:r>
              <a:r>
                <a:rPr lang="de-DE" sz="1600" dirty="0">
                  <a:solidFill>
                    <a:schemeClr val="bg1"/>
                  </a:solidFill>
                </a:rPr>
                <a:t>, A.</a:t>
              </a:r>
            </a:p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Bauer, V.</a:t>
              </a:r>
            </a:p>
          </p:txBody>
        </p:sp>
      </p:grp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D7F7FC2A-3B26-2CE0-6F9F-3CFEB190EA3D}"/>
              </a:ext>
            </a:extLst>
          </p:cNvPr>
          <p:cNvGrpSpPr/>
          <p:nvPr/>
        </p:nvGrpSpPr>
        <p:grpSpPr>
          <a:xfrm>
            <a:off x="15145838" y="-2587440"/>
            <a:ext cx="3090606" cy="2378533"/>
            <a:chOff x="6631507" y="1127496"/>
            <a:chExt cx="3090606" cy="2378533"/>
          </a:xfrm>
        </p:grpSpPr>
        <p:graphicFrame>
          <p:nvGraphicFramePr>
            <p:cNvPr id="15" name="Diagramm 14">
              <a:extLst>
                <a:ext uri="{FF2B5EF4-FFF2-40B4-BE49-F238E27FC236}">
                  <a16:creationId xmlns:a16="http://schemas.microsoft.com/office/drawing/2014/main" id="{8B0102F7-8DEE-DE4C-E542-BD443696C4F8}"/>
                </a:ext>
              </a:extLst>
            </p:cNvPr>
            <p:cNvGraphicFramePr/>
            <p:nvPr/>
          </p:nvGraphicFramePr>
          <p:xfrm>
            <a:off x="6631507" y="1127496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AA10BA6A-501D-D041-D6F1-71FBFAF02D47}"/>
                </a:ext>
              </a:extLst>
            </p:cNvPr>
            <p:cNvSpPr txBox="1"/>
            <p:nvPr/>
          </p:nvSpPr>
          <p:spPr>
            <a:xfrm>
              <a:off x="7801581" y="2045877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18</a:t>
              </a: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FBDAD634-DC5A-4A59-D0D8-EEDF1822ABFC}"/>
                </a:ext>
              </a:extLst>
            </p:cNvPr>
            <p:cNvSpPr txBox="1"/>
            <p:nvPr/>
          </p:nvSpPr>
          <p:spPr>
            <a:xfrm>
              <a:off x="7812973" y="3167475"/>
              <a:ext cx="83439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Herzog</a:t>
              </a:r>
            </a:p>
          </p:txBody>
        </p:sp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06EA135C-A46C-1EC0-2A6A-0D143CEFB45A}"/>
              </a:ext>
            </a:extLst>
          </p:cNvPr>
          <p:cNvGrpSpPr/>
          <p:nvPr/>
        </p:nvGrpSpPr>
        <p:grpSpPr>
          <a:xfrm>
            <a:off x="-5613613" y="6324913"/>
            <a:ext cx="3090606" cy="2426746"/>
            <a:chOff x="34331" y="4041089"/>
            <a:chExt cx="3090606" cy="2426746"/>
          </a:xfrm>
        </p:grpSpPr>
        <p:graphicFrame>
          <p:nvGraphicFramePr>
            <p:cNvPr id="19" name="Diagramm 18">
              <a:extLst>
                <a:ext uri="{FF2B5EF4-FFF2-40B4-BE49-F238E27FC236}">
                  <a16:creationId xmlns:a16="http://schemas.microsoft.com/office/drawing/2014/main" id="{D3A55429-350C-A85D-39BF-C4545D158FD7}"/>
                </a:ext>
              </a:extLst>
            </p:cNvPr>
            <p:cNvGraphicFramePr/>
            <p:nvPr/>
          </p:nvGraphicFramePr>
          <p:xfrm>
            <a:off x="34331" y="4041089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7C68F62B-BBDF-89C0-D591-79638DDEC86D}"/>
                </a:ext>
              </a:extLst>
            </p:cNvPr>
            <p:cNvSpPr txBox="1"/>
            <p:nvPr/>
          </p:nvSpPr>
          <p:spPr>
            <a:xfrm>
              <a:off x="1213187" y="4980756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16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4A1A51E6-5AC5-E79D-4923-A29A18470520}"/>
                </a:ext>
              </a:extLst>
            </p:cNvPr>
            <p:cNvSpPr txBox="1"/>
            <p:nvPr/>
          </p:nvSpPr>
          <p:spPr>
            <a:xfrm>
              <a:off x="1041190" y="6129281"/>
              <a:ext cx="100822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Bauer, K.</a:t>
              </a:r>
            </a:p>
          </p:txBody>
        </p:sp>
      </p:grp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CA4C8AFF-2C3B-416B-2706-FE5E9B28AEA7}"/>
              </a:ext>
            </a:extLst>
          </p:cNvPr>
          <p:cNvGrpSpPr/>
          <p:nvPr/>
        </p:nvGrpSpPr>
        <p:grpSpPr>
          <a:xfrm>
            <a:off x="2220361" y="7780737"/>
            <a:ext cx="3090606" cy="2672967"/>
            <a:chOff x="4365171" y="4041089"/>
            <a:chExt cx="3090606" cy="2672967"/>
          </a:xfrm>
        </p:grpSpPr>
        <p:graphicFrame>
          <p:nvGraphicFramePr>
            <p:cNvPr id="23" name="Diagramm 22">
              <a:extLst>
                <a:ext uri="{FF2B5EF4-FFF2-40B4-BE49-F238E27FC236}">
                  <a16:creationId xmlns:a16="http://schemas.microsoft.com/office/drawing/2014/main" id="{C0519FE9-B633-AF3C-DA46-7E2101C13F54}"/>
                </a:ext>
              </a:extLst>
            </p:cNvPr>
            <p:cNvGraphicFramePr/>
            <p:nvPr/>
          </p:nvGraphicFramePr>
          <p:xfrm>
            <a:off x="4365171" y="4041089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CAE9F105-C736-9F17-00AF-5D888F034E34}"/>
                </a:ext>
              </a:extLst>
            </p:cNvPr>
            <p:cNvSpPr txBox="1"/>
            <p:nvPr/>
          </p:nvSpPr>
          <p:spPr>
            <a:xfrm>
              <a:off x="5540185" y="4959469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15</a:t>
              </a:r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06CCA994-BB31-E459-0F99-4FC077255BA1}"/>
                </a:ext>
              </a:extLst>
            </p:cNvPr>
            <p:cNvSpPr txBox="1"/>
            <p:nvPr/>
          </p:nvSpPr>
          <p:spPr>
            <a:xfrm>
              <a:off x="5310967" y="6129281"/>
              <a:ext cx="135165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Much, T.</a:t>
              </a:r>
            </a:p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Escherich, R.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EEC69C86-A206-53A5-0391-5A43D5409FD9}"/>
              </a:ext>
            </a:extLst>
          </p:cNvPr>
          <p:cNvGrpSpPr/>
          <p:nvPr/>
        </p:nvGrpSpPr>
        <p:grpSpPr>
          <a:xfrm>
            <a:off x="13832160" y="1127869"/>
            <a:ext cx="2709298" cy="5339966"/>
            <a:chOff x="9289657" y="1254265"/>
            <a:chExt cx="2709298" cy="5339966"/>
          </a:xfrm>
        </p:grpSpPr>
        <p:sp>
          <p:nvSpPr>
            <p:cNvPr id="18" name="Geschweifte Klammer rechts 17">
              <a:extLst>
                <a:ext uri="{FF2B5EF4-FFF2-40B4-BE49-F238E27FC236}">
                  <a16:creationId xmlns:a16="http://schemas.microsoft.com/office/drawing/2014/main" id="{499012F0-B88A-5764-7A96-75B1003DA9A4}"/>
                </a:ext>
              </a:extLst>
            </p:cNvPr>
            <p:cNvSpPr/>
            <p:nvPr/>
          </p:nvSpPr>
          <p:spPr>
            <a:xfrm>
              <a:off x="9289657" y="1254265"/>
              <a:ext cx="540782" cy="5339966"/>
            </a:xfrm>
            <a:prstGeom prst="rightBrace">
              <a:avLst/>
            </a:prstGeom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60DC1237-1FFB-C744-EF26-84D2FC4C4CAD}"/>
                </a:ext>
              </a:extLst>
            </p:cNvPr>
            <p:cNvSpPr txBox="1"/>
            <p:nvPr/>
          </p:nvSpPr>
          <p:spPr>
            <a:xfrm>
              <a:off x="9920835" y="2308421"/>
              <a:ext cx="2078120" cy="32316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5400" b="1" dirty="0">
                  <a:solidFill>
                    <a:schemeClr val="bg1"/>
                  </a:solidFill>
                </a:rPr>
                <a:t>171</a:t>
              </a:r>
              <a:r>
                <a:rPr lang="de-DE" sz="3200" b="1" dirty="0">
                  <a:solidFill>
                    <a:schemeClr val="bg1"/>
                  </a:solidFill>
                </a:rPr>
                <a:t> Kinder,</a:t>
              </a:r>
            </a:p>
            <a:p>
              <a:pPr algn="ctr"/>
              <a:r>
                <a:rPr lang="de-DE" sz="5400" b="1" dirty="0">
                  <a:solidFill>
                    <a:schemeClr val="bg1"/>
                  </a:solidFill>
                </a:rPr>
                <a:t>79</a:t>
              </a:r>
              <a:r>
                <a:rPr lang="de-DE" sz="3200" b="1" dirty="0">
                  <a:solidFill>
                    <a:schemeClr val="bg1"/>
                  </a:solidFill>
                </a:rPr>
                <a:t> </a:t>
              </a:r>
            </a:p>
            <a:p>
              <a:pPr algn="ctr"/>
              <a:r>
                <a:rPr lang="de-DE" sz="3200" b="1" dirty="0">
                  <a:solidFill>
                    <a:schemeClr val="bg1"/>
                  </a:solidFill>
                </a:rPr>
                <a:t>aus Böhmfeld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296876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E6FAF-DEAC-306A-4C60-892A4724D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57836E-94F8-BA02-BE74-89F28642FC3E}"/>
              </a:ext>
            </a:extLst>
          </p:cNvPr>
          <p:cNvSpPr txBox="1">
            <a:spLocks/>
          </p:cNvSpPr>
          <p:nvPr/>
        </p:nvSpPr>
        <p:spPr>
          <a:xfrm>
            <a:off x="193044" y="-1308015"/>
            <a:ext cx="11805911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Fußballjugend – Teams &amp; Trainer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ECF7D979-B595-B5AD-687F-DEA2D15BF538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217BBAB0-B8C5-0854-EB51-78DFDCEB31E0}"/>
              </a:ext>
            </a:extLst>
          </p:cNvPr>
          <p:cNvGrpSpPr/>
          <p:nvPr/>
        </p:nvGrpSpPr>
        <p:grpSpPr>
          <a:xfrm>
            <a:off x="-1696626" y="7436289"/>
            <a:ext cx="3090606" cy="2240011"/>
            <a:chOff x="2215249" y="4037590"/>
            <a:chExt cx="3090606" cy="2240011"/>
          </a:xfrm>
        </p:grpSpPr>
        <p:graphicFrame>
          <p:nvGraphicFramePr>
            <p:cNvPr id="21" name="Diagramm 20">
              <a:extLst>
                <a:ext uri="{FF2B5EF4-FFF2-40B4-BE49-F238E27FC236}">
                  <a16:creationId xmlns:a16="http://schemas.microsoft.com/office/drawing/2014/main" id="{A7143248-1D7C-E5C6-75B6-1F637D3D40E7}"/>
                </a:ext>
              </a:extLst>
            </p:cNvPr>
            <p:cNvGraphicFramePr/>
            <p:nvPr/>
          </p:nvGraphicFramePr>
          <p:xfrm>
            <a:off x="2215249" y="4037590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ECD6B5C6-E4A8-286F-1C20-993773D2DE68}"/>
                </a:ext>
              </a:extLst>
            </p:cNvPr>
            <p:cNvSpPr txBox="1"/>
            <p:nvPr/>
          </p:nvSpPr>
          <p:spPr>
            <a:xfrm>
              <a:off x="3399601" y="4959470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23</a:t>
              </a:r>
            </a:p>
          </p:txBody>
        </p:sp>
      </p:grp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970D58F9-18D1-B2F5-8068-3FDE3311DB62}"/>
              </a:ext>
            </a:extLst>
          </p:cNvPr>
          <p:cNvGrpSpPr/>
          <p:nvPr/>
        </p:nvGrpSpPr>
        <p:grpSpPr>
          <a:xfrm>
            <a:off x="6696000" y="4500000"/>
            <a:ext cx="1579976" cy="1932246"/>
            <a:chOff x="7513928" y="4285888"/>
            <a:chExt cx="1579976" cy="1932246"/>
          </a:xfrm>
        </p:grpSpPr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19E6D2AE-0366-C0C4-C25A-0715059F2907}"/>
                </a:ext>
              </a:extLst>
            </p:cNvPr>
            <p:cNvSpPr/>
            <p:nvPr/>
          </p:nvSpPr>
          <p:spPr>
            <a:xfrm>
              <a:off x="7513929" y="4285888"/>
              <a:ext cx="1557299" cy="398253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Böhmfeld</a:t>
              </a:r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945C37B2-BDDB-4380-0AD5-F5C0C4A31AD8}"/>
                </a:ext>
              </a:extLst>
            </p:cNvPr>
            <p:cNvSpPr/>
            <p:nvPr/>
          </p:nvSpPr>
          <p:spPr>
            <a:xfrm>
              <a:off x="7513928" y="4795738"/>
              <a:ext cx="1557299" cy="398253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Hofstetten</a:t>
              </a:r>
            </a:p>
          </p:txBody>
        </p:sp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46F8165B-1735-6DAA-8AC4-312EC3642051}"/>
                </a:ext>
              </a:extLst>
            </p:cNvPr>
            <p:cNvSpPr/>
            <p:nvPr/>
          </p:nvSpPr>
          <p:spPr>
            <a:xfrm>
              <a:off x="7531493" y="5305588"/>
              <a:ext cx="1557299" cy="39825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Lippertshofen</a:t>
              </a:r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4BBCF98A-C08C-79D8-E5E0-A1BC1AEB15D8}"/>
                </a:ext>
              </a:extLst>
            </p:cNvPr>
            <p:cNvSpPr/>
            <p:nvPr/>
          </p:nvSpPr>
          <p:spPr>
            <a:xfrm>
              <a:off x="7536605" y="5819881"/>
              <a:ext cx="1557299" cy="398253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Arnsberg</a:t>
              </a:r>
            </a:p>
          </p:txBody>
        </p:sp>
      </p:grp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E96D78A4-78EC-C7E2-2AC7-BFEC7467C3A0}"/>
              </a:ext>
            </a:extLst>
          </p:cNvPr>
          <p:cNvGrpSpPr/>
          <p:nvPr/>
        </p:nvGrpSpPr>
        <p:grpSpPr>
          <a:xfrm>
            <a:off x="-255230" y="1080000"/>
            <a:ext cx="3090606" cy="2869670"/>
            <a:chOff x="-2805920" y="467082"/>
            <a:chExt cx="3090606" cy="2869670"/>
          </a:xfrm>
        </p:grpSpPr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56A67738-FCAF-6486-271B-F6FCA16E55A1}"/>
                </a:ext>
              </a:extLst>
            </p:cNvPr>
            <p:cNvSpPr txBox="1"/>
            <p:nvPr/>
          </p:nvSpPr>
          <p:spPr>
            <a:xfrm>
              <a:off x="-1618282" y="1377268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37</a:t>
              </a:r>
            </a:p>
          </p:txBody>
        </p:sp>
        <p:grpSp>
          <p:nvGrpSpPr>
            <p:cNvPr id="30" name="Gruppieren 29">
              <a:extLst>
                <a:ext uri="{FF2B5EF4-FFF2-40B4-BE49-F238E27FC236}">
                  <a16:creationId xmlns:a16="http://schemas.microsoft.com/office/drawing/2014/main" id="{175FF2D6-B94B-A28C-400F-7011A332929D}"/>
                </a:ext>
              </a:extLst>
            </p:cNvPr>
            <p:cNvGrpSpPr/>
            <p:nvPr/>
          </p:nvGrpSpPr>
          <p:grpSpPr>
            <a:xfrm>
              <a:off x="-2805920" y="467082"/>
              <a:ext cx="3090606" cy="2869670"/>
              <a:chOff x="49989" y="1127496"/>
              <a:chExt cx="3090606" cy="2869670"/>
            </a:xfrm>
          </p:grpSpPr>
          <p:graphicFrame>
            <p:nvGraphicFramePr>
              <p:cNvPr id="6" name="Diagramm 5">
                <a:extLst>
                  <a:ext uri="{FF2B5EF4-FFF2-40B4-BE49-F238E27FC236}">
                    <a16:creationId xmlns:a16="http://schemas.microsoft.com/office/drawing/2014/main" id="{D80E1471-8C4F-688A-2A6B-2C9F23BD8A2F}"/>
                  </a:ext>
                </a:extLst>
              </p:cNvPr>
              <p:cNvGraphicFramePr/>
              <p:nvPr/>
            </p:nvGraphicFramePr>
            <p:xfrm>
              <a:off x="49989" y="1127496"/>
              <a:ext cx="3090606" cy="224001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4" name="Textfeld 3">
                <a:extLst>
                  <a:ext uri="{FF2B5EF4-FFF2-40B4-BE49-F238E27FC236}">
                    <a16:creationId xmlns:a16="http://schemas.microsoft.com/office/drawing/2014/main" id="{5DC0FA71-F46C-DF4E-3242-E525C9D91E07}"/>
                  </a:ext>
                </a:extLst>
              </p:cNvPr>
              <p:cNvSpPr txBox="1"/>
              <p:nvPr/>
            </p:nvSpPr>
            <p:spPr>
              <a:xfrm>
                <a:off x="894681" y="3166169"/>
                <a:ext cx="1418786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de-DE" sz="1600" dirty="0">
                    <a:solidFill>
                      <a:schemeClr val="bg1"/>
                    </a:solidFill>
                  </a:rPr>
                  <a:t>Kok, A.</a:t>
                </a:r>
              </a:p>
              <a:p>
                <a:pPr algn="ctr"/>
                <a:r>
                  <a:rPr lang="de-DE" sz="1600" dirty="0">
                    <a:solidFill>
                      <a:schemeClr val="bg1"/>
                    </a:solidFill>
                  </a:rPr>
                  <a:t>Schimmer, C. </a:t>
                </a:r>
              </a:p>
              <a:p>
                <a:pPr algn="ctr"/>
                <a:r>
                  <a:rPr lang="de-DE" sz="1600" dirty="0">
                    <a:solidFill>
                      <a:schemeClr val="bg1"/>
                    </a:solidFill>
                  </a:rPr>
                  <a:t>Escherich, L.</a:t>
                </a:r>
              </a:p>
            </p:txBody>
          </p:sp>
        </p:grp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47DCEE17-D4AE-1563-0AF0-9F3EB2A9F7F6}"/>
              </a:ext>
            </a:extLst>
          </p:cNvPr>
          <p:cNvGrpSpPr/>
          <p:nvPr/>
        </p:nvGrpSpPr>
        <p:grpSpPr>
          <a:xfrm>
            <a:off x="-4284491" y="-734738"/>
            <a:ext cx="3090606" cy="2623448"/>
            <a:chOff x="2207580" y="1127496"/>
            <a:chExt cx="3090606" cy="2623448"/>
          </a:xfrm>
        </p:grpSpPr>
        <p:graphicFrame>
          <p:nvGraphicFramePr>
            <p:cNvPr id="11" name="Diagramm 10">
              <a:extLst>
                <a:ext uri="{FF2B5EF4-FFF2-40B4-BE49-F238E27FC236}">
                  <a16:creationId xmlns:a16="http://schemas.microsoft.com/office/drawing/2014/main" id="{7B9C7C1B-5AF3-9574-14A0-8F61A8F52BAB}"/>
                </a:ext>
              </a:extLst>
            </p:cNvPr>
            <p:cNvGraphicFramePr/>
            <p:nvPr/>
          </p:nvGraphicFramePr>
          <p:xfrm>
            <a:off x="2207580" y="1127496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8D246E66-E95B-2D55-45A8-978871AC1457}"/>
                </a:ext>
              </a:extLst>
            </p:cNvPr>
            <p:cNvSpPr txBox="1"/>
            <p:nvPr/>
          </p:nvSpPr>
          <p:spPr>
            <a:xfrm>
              <a:off x="3395218" y="2045877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38</a:t>
              </a:r>
            </a:p>
          </p:txBody>
        </p: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11881CA6-72D2-3426-1CCC-F2D12ABA18B7}"/>
                </a:ext>
              </a:extLst>
            </p:cNvPr>
            <p:cNvSpPr txBox="1"/>
            <p:nvPr/>
          </p:nvSpPr>
          <p:spPr>
            <a:xfrm>
              <a:off x="3146235" y="3166169"/>
              <a:ext cx="12046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Goschy, M.</a:t>
              </a:r>
            </a:p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Kraus, T.</a:t>
              </a:r>
            </a:p>
          </p:txBody>
        </p: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3AD5500A-18BD-15CE-82D3-D0C410A94DD2}"/>
              </a:ext>
            </a:extLst>
          </p:cNvPr>
          <p:cNvGrpSpPr/>
          <p:nvPr/>
        </p:nvGrpSpPr>
        <p:grpSpPr>
          <a:xfrm>
            <a:off x="12055232" y="-3353311"/>
            <a:ext cx="3090606" cy="2623448"/>
            <a:chOff x="4365171" y="1127496"/>
            <a:chExt cx="3090606" cy="2623448"/>
          </a:xfrm>
        </p:grpSpPr>
        <p:graphicFrame>
          <p:nvGraphicFramePr>
            <p:cNvPr id="13" name="Diagramm 12">
              <a:extLst>
                <a:ext uri="{FF2B5EF4-FFF2-40B4-BE49-F238E27FC236}">
                  <a16:creationId xmlns:a16="http://schemas.microsoft.com/office/drawing/2014/main" id="{DB66CC47-42CC-C806-753F-A9A247CFC0D4}"/>
                </a:ext>
              </a:extLst>
            </p:cNvPr>
            <p:cNvGraphicFramePr/>
            <p:nvPr/>
          </p:nvGraphicFramePr>
          <p:xfrm>
            <a:off x="4365171" y="1127496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D5783605-742C-185E-BA98-FFD42638D76C}"/>
                </a:ext>
              </a:extLst>
            </p:cNvPr>
            <p:cNvSpPr txBox="1"/>
            <p:nvPr/>
          </p:nvSpPr>
          <p:spPr>
            <a:xfrm>
              <a:off x="5552809" y="2045877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24</a:t>
              </a: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9DEF6F5B-BF01-22A3-9B86-4E7A219DF972}"/>
                </a:ext>
              </a:extLst>
            </p:cNvPr>
            <p:cNvSpPr txBox="1"/>
            <p:nvPr/>
          </p:nvSpPr>
          <p:spPr>
            <a:xfrm>
              <a:off x="5384875" y="3166169"/>
              <a:ext cx="121776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 err="1">
                  <a:solidFill>
                    <a:schemeClr val="bg1"/>
                  </a:solidFill>
                </a:rPr>
                <a:t>Schlinke</a:t>
              </a:r>
              <a:r>
                <a:rPr lang="de-DE" sz="1600" dirty="0">
                  <a:solidFill>
                    <a:schemeClr val="bg1"/>
                  </a:solidFill>
                </a:rPr>
                <a:t>, A.</a:t>
              </a:r>
            </a:p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Bauer, V.</a:t>
              </a:r>
            </a:p>
          </p:txBody>
        </p:sp>
      </p:grp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BE14592B-84C6-9794-8884-8CF1174C5EDF}"/>
              </a:ext>
            </a:extLst>
          </p:cNvPr>
          <p:cNvGrpSpPr/>
          <p:nvPr/>
        </p:nvGrpSpPr>
        <p:grpSpPr>
          <a:xfrm>
            <a:off x="15145838" y="-2587440"/>
            <a:ext cx="3090606" cy="2378533"/>
            <a:chOff x="6631507" y="1127496"/>
            <a:chExt cx="3090606" cy="2378533"/>
          </a:xfrm>
        </p:grpSpPr>
        <p:graphicFrame>
          <p:nvGraphicFramePr>
            <p:cNvPr id="15" name="Diagramm 14">
              <a:extLst>
                <a:ext uri="{FF2B5EF4-FFF2-40B4-BE49-F238E27FC236}">
                  <a16:creationId xmlns:a16="http://schemas.microsoft.com/office/drawing/2014/main" id="{0579E276-93EF-8D2F-B2D3-0CD648C5C7CA}"/>
                </a:ext>
              </a:extLst>
            </p:cNvPr>
            <p:cNvGraphicFramePr/>
            <p:nvPr/>
          </p:nvGraphicFramePr>
          <p:xfrm>
            <a:off x="6631507" y="1127496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43292D81-898B-98D3-3873-96A9D60A8E83}"/>
                </a:ext>
              </a:extLst>
            </p:cNvPr>
            <p:cNvSpPr txBox="1"/>
            <p:nvPr/>
          </p:nvSpPr>
          <p:spPr>
            <a:xfrm>
              <a:off x="7801581" y="2045877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18</a:t>
              </a: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5B19C659-E06F-370E-6568-CE181CD10FD4}"/>
                </a:ext>
              </a:extLst>
            </p:cNvPr>
            <p:cNvSpPr txBox="1"/>
            <p:nvPr/>
          </p:nvSpPr>
          <p:spPr>
            <a:xfrm>
              <a:off x="7812973" y="3167475"/>
              <a:ext cx="83439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Herzog</a:t>
              </a:r>
            </a:p>
          </p:txBody>
        </p:sp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A44535C6-94A2-4BE4-1A0E-FA575FE426E9}"/>
              </a:ext>
            </a:extLst>
          </p:cNvPr>
          <p:cNvGrpSpPr/>
          <p:nvPr/>
        </p:nvGrpSpPr>
        <p:grpSpPr>
          <a:xfrm>
            <a:off x="-5613613" y="6324913"/>
            <a:ext cx="3090606" cy="2426746"/>
            <a:chOff x="34331" y="4041089"/>
            <a:chExt cx="3090606" cy="2426746"/>
          </a:xfrm>
        </p:grpSpPr>
        <p:graphicFrame>
          <p:nvGraphicFramePr>
            <p:cNvPr id="19" name="Diagramm 18">
              <a:extLst>
                <a:ext uri="{FF2B5EF4-FFF2-40B4-BE49-F238E27FC236}">
                  <a16:creationId xmlns:a16="http://schemas.microsoft.com/office/drawing/2014/main" id="{06630868-2B26-17B1-5BF8-8236600A9427}"/>
                </a:ext>
              </a:extLst>
            </p:cNvPr>
            <p:cNvGraphicFramePr/>
            <p:nvPr/>
          </p:nvGraphicFramePr>
          <p:xfrm>
            <a:off x="34331" y="4041089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25D10C88-92DC-3AFF-02E7-B7E0AFE11D23}"/>
                </a:ext>
              </a:extLst>
            </p:cNvPr>
            <p:cNvSpPr txBox="1"/>
            <p:nvPr/>
          </p:nvSpPr>
          <p:spPr>
            <a:xfrm>
              <a:off x="1213187" y="4980756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16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3C928EF2-C58D-9E52-C386-D6128603E518}"/>
                </a:ext>
              </a:extLst>
            </p:cNvPr>
            <p:cNvSpPr txBox="1"/>
            <p:nvPr/>
          </p:nvSpPr>
          <p:spPr>
            <a:xfrm>
              <a:off x="1041190" y="6129281"/>
              <a:ext cx="100822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Bauer, K.</a:t>
              </a:r>
            </a:p>
          </p:txBody>
        </p:sp>
      </p:grp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C4C0020C-1F7C-5B73-E965-A75548AC2230}"/>
              </a:ext>
            </a:extLst>
          </p:cNvPr>
          <p:cNvGrpSpPr/>
          <p:nvPr/>
        </p:nvGrpSpPr>
        <p:grpSpPr>
          <a:xfrm>
            <a:off x="2220361" y="7780737"/>
            <a:ext cx="3090606" cy="2672967"/>
            <a:chOff x="4365171" y="4041089"/>
            <a:chExt cx="3090606" cy="2672967"/>
          </a:xfrm>
        </p:grpSpPr>
        <p:graphicFrame>
          <p:nvGraphicFramePr>
            <p:cNvPr id="23" name="Diagramm 22">
              <a:extLst>
                <a:ext uri="{FF2B5EF4-FFF2-40B4-BE49-F238E27FC236}">
                  <a16:creationId xmlns:a16="http://schemas.microsoft.com/office/drawing/2014/main" id="{ABCBF5AC-4B64-F1D6-9B5B-0411C4DC177F}"/>
                </a:ext>
              </a:extLst>
            </p:cNvPr>
            <p:cNvGraphicFramePr/>
            <p:nvPr/>
          </p:nvGraphicFramePr>
          <p:xfrm>
            <a:off x="4365171" y="4041089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EC6DBEA5-5BFA-9BA9-4E6D-F3F9A41CC421}"/>
                </a:ext>
              </a:extLst>
            </p:cNvPr>
            <p:cNvSpPr txBox="1"/>
            <p:nvPr/>
          </p:nvSpPr>
          <p:spPr>
            <a:xfrm>
              <a:off x="5540185" y="4959469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15</a:t>
              </a:r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A175B9FA-A860-86B7-BD64-4CCD030AF58E}"/>
                </a:ext>
              </a:extLst>
            </p:cNvPr>
            <p:cNvSpPr txBox="1"/>
            <p:nvPr/>
          </p:nvSpPr>
          <p:spPr>
            <a:xfrm>
              <a:off x="5310967" y="6129281"/>
              <a:ext cx="135165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Much, T.</a:t>
              </a:r>
            </a:p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Escherich, R.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B71B66B1-5A43-89AE-283D-CA8E111392DF}"/>
              </a:ext>
            </a:extLst>
          </p:cNvPr>
          <p:cNvGrpSpPr/>
          <p:nvPr/>
        </p:nvGrpSpPr>
        <p:grpSpPr>
          <a:xfrm>
            <a:off x="13832160" y="1127869"/>
            <a:ext cx="2709298" cy="5339966"/>
            <a:chOff x="9289657" y="1254265"/>
            <a:chExt cx="2709298" cy="5339966"/>
          </a:xfrm>
        </p:grpSpPr>
        <p:sp>
          <p:nvSpPr>
            <p:cNvPr id="18" name="Geschweifte Klammer rechts 17">
              <a:extLst>
                <a:ext uri="{FF2B5EF4-FFF2-40B4-BE49-F238E27FC236}">
                  <a16:creationId xmlns:a16="http://schemas.microsoft.com/office/drawing/2014/main" id="{E1747B78-C75A-6E96-9E01-46F097A468D2}"/>
                </a:ext>
              </a:extLst>
            </p:cNvPr>
            <p:cNvSpPr/>
            <p:nvPr/>
          </p:nvSpPr>
          <p:spPr>
            <a:xfrm>
              <a:off x="9289657" y="1254265"/>
              <a:ext cx="540782" cy="5339966"/>
            </a:xfrm>
            <a:prstGeom prst="rightBrace">
              <a:avLst/>
            </a:prstGeom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53BC00B3-641A-BDC2-54F8-5BCEF0D9DFD9}"/>
                </a:ext>
              </a:extLst>
            </p:cNvPr>
            <p:cNvSpPr txBox="1"/>
            <p:nvPr/>
          </p:nvSpPr>
          <p:spPr>
            <a:xfrm>
              <a:off x="9920835" y="2308421"/>
              <a:ext cx="2078120" cy="32316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5400" b="1" dirty="0">
                  <a:solidFill>
                    <a:schemeClr val="bg1"/>
                  </a:solidFill>
                </a:rPr>
                <a:t>171</a:t>
              </a:r>
              <a:r>
                <a:rPr lang="de-DE" sz="3200" b="1" dirty="0">
                  <a:solidFill>
                    <a:schemeClr val="bg1"/>
                  </a:solidFill>
                </a:rPr>
                <a:t> Kinder,</a:t>
              </a:r>
            </a:p>
            <a:p>
              <a:pPr algn="ctr"/>
              <a:r>
                <a:rPr lang="de-DE" sz="5400" b="1" dirty="0">
                  <a:solidFill>
                    <a:schemeClr val="bg1"/>
                  </a:solidFill>
                </a:rPr>
                <a:t>79</a:t>
              </a:r>
              <a:r>
                <a:rPr lang="de-DE" sz="3200" b="1" dirty="0">
                  <a:solidFill>
                    <a:schemeClr val="bg1"/>
                  </a:solidFill>
                </a:rPr>
                <a:t> </a:t>
              </a:r>
            </a:p>
            <a:p>
              <a:pPr algn="ctr"/>
              <a:r>
                <a:rPr lang="de-DE" sz="3200" b="1" dirty="0">
                  <a:solidFill>
                    <a:schemeClr val="bg1"/>
                  </a:solidFill>
                </a:rPr>
                <a:t>aus Böhmfeld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9049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516009-C4A2-C8E0-AF82-84A32DD4F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4432D8-3709-0A18-FF30-0940462C8A74}"/>
              </a:ext>
            </a:extLst>
          </p:cNvPr>
          <p:cNvSpPr txBox="1">
            <a:spLocks/>
          </p:cNvSpPr>
          <p:nvPr/>
        </p:nvSpPr>
        <p:spPr>
          <a:xfrm>
            <a:off x="193044" y="-1308015"/>
            <a:ext cx="11805911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Fußballjugend – Teams &amp; Trainer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4D7F98DD-B443-22CD-3C60-97B6E8771F6B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5091D01B-851D-051C-75FE-E93E293E3F79}"/>
              </a:ext>
            </a:extLst>
          </p:cNvPr>
          <p:cNvGrpSpPr/>
          <p:nvPr/>
        </p:nvGrpSpPr>
        <p:grpSpPr>
          <a:xfrm>
            <a:off x="-1696626" y="7436289"/>
            <a:ext cx="3090606" cy="2240011"/>
            <a:chOff x="2215249" y="4037590"/>
            <a:chExt cx="3090606" cy="2240011"/>
          </a:xfrm>
        </p:grpSpPr>
        <p:graphicFrame>
          <p:nvGraphicFramePr>
            <p:cNvPr id="21" name="Diagramm 20">
              <a:extLst>
                <a:ext uri="{FF2B5EF4-FFF2-40B4-BE49-F238E27FC236}">
                  <a16:creationId xmlns:a16="http://schemas.microsoft.com/office/drawing/2014/main" id="{E8319238-F0CC-487B-A246-156402ED3D5B}"/>
                </a:ext>
              </a:extLst>
            </p:cNvPr>
            <p:cNvGraphicFramePr/>
            <p:nvPr/>
          </p:nvGraphicFramePr>
          <p:xfrm>
            <a:off x="2215249" y="4037590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8CD3908F-08D7-AE0F-9DAF-BF9D5ADCE472}"/>
                </a:ext>
              </a:extLst>
            </p:cNvPr>
            <p:cNvSpPr txBox="1"/>
            <p:nvPr/>
          </p:nvSpPr>
          <p:spPr>
            <a:xfrm>
              <a:off x="3399601" y="4959470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23</a:t>
              </a:r>
            </a:p>
          </p:txBody>
        </p:sp>
      </p:grp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5D3AC01F-C9C2-3D56-9737-F698FF5D0959}"/>
              </a:ext>
            </a:extLst>
          </p:cNvPr>
          <p:cNvGrpSpPr/>
          <p:nvPr/>
        </p:nvGrpSpPr>
        <p:grpSpPr>
          <a:xfrm>
            <a:off x="6696000" y="4500000"/>
            <a:ext cx="1579976" cy="1932246"/>
            <a:chOff x="7513928" y="4285888"/>
            <a:chExt cx="1579976" cy="1932246"/>
          </a:xfrm>
        </p:grpSpPr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5366E5CE-C1CF-DED0-BBF4-CF7AB1088919}"/>
                </a:ext>
              </a:extLst>
            </p:cNvPr>
            <p:cNvSpPr/>
            <p:nvPr/>
          </p:nvSpPr>
          <p:spPr>
            <a:xfrm>
              <a:off x="7513929" y="4285888"/>
              <a:ext cx="1557299" cy="398253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Böhmfeld</a:t>
              </a:r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922A6520-339B-E054-223D-54F5B124566C}"/>
                </a:ext>
              </a:extLst>
            </p:cNvPr>
            <p:cNvSpPr/>
            <p:nvPr/>
          </p:nvSpPr>
          <p:spPr>
            <a:xfrm>
              <a:off x="7513928" y="4795738"/>
              <a:ext cx="1557299" cy="398253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Hofstetten</a:t>
              </a:r>
            </a:p>
          </p:txBody>
        </p:sp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A2BD1E57-6958-3603-5A4C-B1AEA2CA494D}"/>
                </a:ext>
              </a:extLst>
            </p:cNvPr>
            <p:cNvSpPr/>
            <p:nvPr/>
          </p:nvSpPr>
          <p:spPr>
            <a:xfrm>
              <a:off x="7531493" y="5305588"/>
              <a:ext cx="1557299" cy="39825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Lippertshofen</a:t>
              </a:r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C49CD19B-BC74-573E-F3E6-13A9DEE193B7}"/>
                </a:ext>
              </a:extLst>
            </p:cNvPr>
            <p:cNvSpPr/>
            <p:nvPr/>
          </p:nvSpPr>
          <p:spPr>
            <a:xfrm>
              <a:off x="7536605" y="5819881"/>
              <a:ext cx="1557299" cy="398253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Arnsberg</a:t>
              </a:r>
            </a:p>
          </p:txBody>
        </p:sp>
      </p:grp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12D2AEFD-12E5-8ADE-87F6-73401AAA63AF}"/>
              </a:ext>
            </a:extLst>
          </p:cNvPr>
          <p:cNvGrpSpPr/>
          <p:nvPr/>
        </p:nvGrpSpPr>
        <p:grpSpPr>
          <a:xfrm>
            <a:off x="-255230" y="1080000"/>
            <a:ext cx="3090606" cy="2869670"/>
            <a:chOff x="-2805920" y="467082"/>
            <a:chExt cx="3090606" cy="2869670"/>
          </a:xfrm>
        </p:grpSpPr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14025166-B13D-B4D3-5581-1D274CD29FB4}"/>
                </a:ext>
              </a:extLst>
            </p:cNvPr>
            <p:cNvSpPr txBox="1"/>
            <p:nvPr/>
          </p:nvSpPr>
          <p:spPr>
            <a:xfrm>
              <a:off x="-1618282" y="1377268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37</a:t>
              </a:r>
            </a:p>
          </p:txBody>
        </p:sp>
        <p:grpSp>
          <p:nvGrpSpPr>
            <p:cNvPr id="30" name="Gruppieren 29">
              <a:extLst>
                <a:ext uri="{FF2B5EF4-FFF2-40B4-BE49-F238E27FC236}">
                  <a16:creationId xmlns:a16="http://schemas.microsoft.com/office/drawing/2014/main" id="{919D2D7C-ABFF-E4E3-E264-4C2FE4941012}"/>
                </a:ext>
              </a:extLst>
            </p:cNvPr>
            <p:cNvGrpSpPr/>
            <p:nvPr/>
          </p:nvGrpSpPr>
          <p:grpSpPr>
            <a:xfrm>
              <a:off x="-2805920" y="467082"/>
              <a:ext cx="3090606" cy="2869670"/>
              <a:chOff x="49989" y="1127496"/>
              <a:chExt cx="3090606" cy="2869670"/>
            </a:xfrm>
          </p:grpSpPr>
          <p:graphicFrame>
            <p:nvGraphicFramePr>
              <p:cNvPr id="6" name="Diagramm 5">
                <a:extLst>
                  <a:ext uri="{FF2B5EF4-FFF2-40B4-BE49-F238E27FC236}">
                    <a16:creationId xmlns:a16="http://schemas.microsoft.com/office/drawing/2014/main" id="{A67F284F-6406-2A1A-B736-39310A4427A0}"/>
                  </a:ext>
                </a:extLst>
              </p:cNvPr>
              <p:cNvGraphicFramePr/>
              <p:nvPr/>
            </p:nvGraphicFramePr>
            <p:xfrm>
              <a:off x="49989" y="1127496"/>
              <a:ext cx="3090606" cy="224001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4" name="Textfeld 3">
                <a:extLst>
                  <a:ext uri="{FF2B5EF4-FFF2-40B4-BE49-F238E27FC236}">
                    <a16:creationId xmlns:a16="http://schemas.microsoft.com/office/drawing/2014/main" id="{891159D0-F9C4-3F77-AC81-6414C9D6B1FA}"/>
                  </a:ext>
                </a:extLst>
              </p:cNvPr>
              <p:cNvSpPr txBox="1"/>
              <p:nvPr/>
            </p:nvSpPr>
            <p:spPr>
              <a:xfrm>
                <a:off x="894681" y="3166169"/>
                <a:ext cx="1418786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de-DE" sz="1600" dirty="0">
                    <a:solidFill>
                      <a:schemeClr val="bg1"/>
                    </a:solidFill>
                  </a:rPr>
                  <a:t>Kok, A.</a:t>
                </a:r>
              </a:p>
              <a:p>
                <a:pPr algn="ctr"/>
                <a:r>
                  <a:rPr lang="de-DE" sz="1600" dirty="0">
                    <a:solidFill>
                      <a:schemeClr val="bg1"/>
                    </a:solidFill>
                  </a:rPr>
                  <a:t>Schimmer, C. </a:t>
                </a:r>
              </a:p>
              <a:p>
                <a:pPr algn="ctr"/>
                <a:r>
                  <a:rPr lang="de-DE" sz="1600" dirty="0">
                    <a:solidFill>
                      <a:schemeClr val="bg1"/>
                    </a:solidFill>
                  </a:rPr>
                  <a:t>Escherich, L.</a:t>
                </a:r>
              </a:p>
            </p:txBody>
          </p:sp>
        </p:grp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6B20375F-7628-1DAD-3F1F-7C0A4C7095DC}"/>
              </a:ext>
            </a:extLst>
          </p:cNvPr>
          <p:cNvGrpSpPr/>
          <p:nvPr/>
        </p:nvGrpSpPr>
        <p:grpSpPr>
          <a:xfrm>
            <a:off x="1755698" y="1080000"/>
            <a:ext cx="3090606" cy="2623448"/>
            <a:chOff x="2207580" y="1127496"/>
            <a:chExt cx="3090606" cy="2623448"/>
          </a:xfrm>
        </p:grpSpPr>
        <p:graphicFrame>
          <p:nvGraphicFramePr>
            <p:cNvPr id="11" name="Diagramm 10">
              <a:extLst>
                <a:ext uri="{FF2B5EF4-FFF2-40B4-BE49-F238E27FC236}">
                  <a16:creationId xmlns:a16="http://schemas.microsoft.com/office/drawing/2014/main" id="{B01FF1E2-EE4A-B1EF-123E-1F1963DD951D}"/>
                </a:ext>
              </a:extLst>
            </p:cNvPr>
            <p:cNvGraphicFramePr/>
            <p:nvPr/>
          </p:nvGraphicFramePr>
          <p:xfrm>
            <a:off x="2207580" y="1127496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5A656AC8-7FA3-DCC7-4B15-0C5A1A5CE45C}"/>
                </a:ext>
              </a:extLst>
            </p:cNvPr>
            <p:cNvSpPr txBox="1"/>
            <p:nvPr/>
          </p:nvSpPr>
          <p:spPr>
            <a:xfrm>
              <a:off x="3395218" y="2045877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38</a:t>
              </a:r>
            </a:p>
          </p:txBody>
        </p: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353AE58E-1347-567C-9694-87DB1B0A4ED5}"/>
                </a:ext>
              </a:extLst>
            </p:cNvPr>
            <p:cNvSpPr txBox="1"/>
            <p:nvPr/>
          </p:nvSpPr>
          <p:spPr>
            <a:xfrm>
              <a:off x="3146235" y="3166169"/>
              <a:ext cx="12046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Goschy, M.</a:t>
              </a:r>
            </a:p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Kraus, T.</a:t>
              </a:r>
            </a:p>
          </p:txBody>
        </p: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00AC89AF-C92E-DE5F-97CB-243022B89CBB}"/>
              </a:ext>
            </a:extLst>
          </p:cNvPr>
          <p:cNvGrpSpPr/>
          <p:nvPr/>
        </p:nvGrpSpPr>
        <p:grpSpPr>
          <a:xfrm>
            <a:off x="12055232" y="-3353311"/>
            <a:ext cx="3090606" cy="2623448"/>
            <a:chOff x="4365171" y="1127496"/>
            <a:chExt cx="3090606" cy="2623448"/>
          </a:xfrm>
        </p:grpSpPr>
        <p:graphicFrame>
          <p:nvGraphicFramePr>
            <p:cNvPr id="13" name="Diagramm 12">
              <a:extLst>
                <a:ext uri="{FF2B5EF4-FFF2-40B4-BE49-F238E27FC236}">
                  <a16:creationId xmlns:a16="http://schemas.microsoft.com/office/drawing/2014/main" id="{13140B2C-9807-BECC-600F-12A6F97633B0}"/>
                </a:ext>
              </a:extLst>
            </p:cNvPr>
            <p:cNvGraphicFramePr/>
            <p:nvPr/>
          </p:nvGraphicFramePr>
          <p:xfrm>
            <a:off x="4365171" y="1127496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74A05977-9C4C-0C9E-B136-7A60F173F2FF}"/>
                </a:ext>
              </a:extLst>
            </p:cNvPr>
            <p:cNvSpPr txBox="1"/>
            <p:nvPr/>
          </p:nvSpPr>
          <p:spPr>
            <a:xfrm>
              <a:off x="5552809" y="2045877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24</a:t>
              </a: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3489987A-1333-E5D7-E88E-AC08F017EFC9}"/>
                </a:ext>
              </a:extLst>
            </p:cNvPr>
            <p:cNvSpPr txBox="1"/>
            <p:nvPr/>
          </p:nvSpPr>
          <p:spPr>
            <a:xfrm>
              <a:off x="5384875" y="3166169"/>
              <a:ext cx="121776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 err="1">
                  <a:solidFill>
                    <a:schemeClr val="bg1"/>
                  </a:solidFill>
                </a:rPr>
                <a:t>Schlinke</a:t>
              </a:r>
              <a:r>
                <a:rPr lang="de-DE" sz="1600" dirty="0">
                  <a:solidFill>
                    <a:schemeClr val="bg1"/>
                  </a:solidFill>
                </a:rPr>
                <a:t>, A.</a:t>
              </a:r>
            </a:p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Bauer, V.</a:t>
              </a:r>
            </a:p>
          </p:txBody>
        </p:sp>
      </p:grp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DCDBF5FD-138E-B187-57B9-0F6B498D1E4D}"/>
              </a:ext>
            </a:extLst>
          </p:cNvPr>
          <p:cNvGrpSpPr/>
          <p:nvPr/>
        </p:nvGrpSpPr>
        <p:grpSpPr>
          <a:xfrm>
            <a:off x="15145838" y="-2587440"/>
            <a:ext cx="3090606" cy="2378533"/>
            <a:chOff x="6631507" y="1127496"/>
            <a:chExt cx="3090606" cy="2378533"/>
          </a:xfrm>
        </p:grpSpPr>
        <p:graphicFrame>
          <p:nvGraphicFramePr>
            <p:cNvPr id="15" name="Diagramm 14">
              <a:extLst>
                <a:ext uri="{FF2B5EF4-FFF2-40B4-BE49-F238E27FC236}">
                  <a16:creationId xmlns:a16="http://schemas.microsoft.com/office/drawing/2014/main" id="{96DDA818-A1EC-5B3A-E501-5464CF49686C}"/>
                </a:ext>
              </a:extLst>
            </p:cNvPr>
            <p:cNvGraphicFramePr/>
            <p:nvPr/>
          </p:nvGraphicFramePr>
          <p:xfrm>
            <a:off x="6631507" y="1127496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F9C3311F-D58E-C7C1-2C94-F6BC5214B5D0}"/>
                </a:ext>
              </a:extLst>
            </p:cNvPr>
            <p:cNvSpPr txBox="1"/>
            <p:nvPr/>
          </p:nvSpPr>
          <p:spPr>
            <a:xfrm>
              <a:off x="7801581" y="2045877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18</a:t>
              </a: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0C37893E-44CC-60C6-9A99-25797CCB8738}"/>
                </a:ext>
              </a:extLst>
            </p:cNvPr>
            <p:cNvSpPr txBox="1"/>
            <p:nvPr/>
          </p:nvSpPr>
          <p:spPr>
            <a:xfrm>
              <a:off x="7812973" y="3167475"/>
              <a:ext cx="83439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Herzog</a:t>
              </a:r>
            </a:p>
          </p:txBody>
        </p:sp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76E4293F-F2F3-1603-82BA-E110255631BC}"/>
              </a:ext>
            </a:extLst>
          </p:cNvPr>
          <p:cNvGrpSpPr/>
          <p:nvPr/>
        </p:nvGrpSpPr>
        <p:grpSpPr>
          <a:xfrm>
            <a:off x="-5613613" y="6324913"/>
            <a:ext cx="3090606" cy="2426746"/>
            <a:chOff x="34331" y="4041089"/>
            <a:chExt cx="3090606" cy="2426746"/>
          </a:xfrm>
        </p:grpSpPr>
        <p:graphicFrame>
          <p:nvGraphicFramePr>
            <p:cNvPr id="19" name="Diagramm 18">
              <a:extLst>
                <a:ext uri="{FF2B5EF4-FFF2-40B4-BE49-F238E27FC236}">
                  <a16:creationId xmlns:a16="http://schemas.microsoft.com/office/drawing/2014/main" id="{A6ED2947-8317-1377-53C8-901925934EBA}"/>
                </a:ext>
              </a:extLst>
            </p:cNvPr>
            <p:cNvGraphicFramePr/>
            <p:nvPr/>
          </p:nvGraphicFramePr>
          <p:xfrm>
            <a:off x="34331" y="4041089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537E7588-A65C-93B5-5C5B-6CC191BEF218}"/>
                </a:ext>
              </a:extLst>
            </p:cNvPr>
            <p:cNvSpPr txBox="1"/>
            <p:nvPr/>
          </p:nvSpPr>
          <p:spPr>
            <a:xfrm>
              <a:off x="1213187" y="4980756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16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31CE33C1-095D-BBAC-7937-099DC377582F}"/>
                </a:ext>
              </a:extLst>
            </p:cNvPr>
            <p:cNvSpPr txBox="1"/>
            <p:nvPr/>
          </p:nvSpPr>
          <p:spPr>
            <a:xfrm>
              <a:off x="1041190" y="6129281"/>
              <a:ext cx="100822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Bauer, K.</a:t>
              </a:r>
            </a:p>
          </p:txBody>
        </p:sp>
      </p:grp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3164668A-1BAD-0F25-2A6F-6277CDF80F20}"/>
              </a:ext>
            </a:extLst>
          </p:cNvPr>
          <p:cNvGrpSpPr/>
          <p:nvPr/>
        </p:nvGrpSpPr>
        <p:grpSpPr>
          <a:xfrm>
            <a:off x="2220361" y="7780737"/>
            <a:ext cx="3090606" cy="2672967"/>
            <a:chOff x="4365171" y="4041089"/>
            <a:chExt cx="3090606" cy="2672967"/>
          </a:xfrm>
        </p:grpSpPr>
        <p:graphicFrame>
          <p:nvGraphicFramePr>
            <p:cNvPr id="23" name="Diagramm 22">
              <a:extLst>
                <a:ext uri="{FF2B5EF4-FFF2-40B4-BE49-F238E27FC236}">
                  <a16:creationId xmlns:a16="http://schemas.microsoft.com/office/drawing/2014/main" id="{C5B1D7D1-B548-A5E6-0913-0473679E563B}"/>
                </a:ext>
              </a:extLst>
            </p:cNvPr>
            <p:cNvGraphicFramePr/>
            <p:nvPr/>
          </p:nvGraphicFramePr>
          <p:xfrm>
            <a:off x="4365171" y="4041089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D3B98E6D-5992-0C51-BC1D-B71045986033}"/>
                </a:ext>
              </a:extLst>
            </p:cNvPr>
            <p:cNvSpPr txBox="1"/>
            <p:nvPr/>
          </p:nvSpPr>
          <p:spPr>
            <a:xfrm>
              <a:off x="5540185" y="4959469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15</a:t>
              </a:r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23298463-154F-E52F-D70A-F14813FBADC1}"/>
                </a:ext>
              </a:extLst>
            </p:cNvPr>
            <p:cNvSpPr txBox="1"/>
            <p:nvPr/>
          </p:nvSpPr>
          <p:spPr>
            <a:xfrm>
              <a:off x="5310967" y="6129281"/>
              <a:ext cx="135165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Much, T.</a:t>
              </a:r>
            </a:p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Escherich, R.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FFD43BEA-4C61-CAD2-48AC-08DEED491878}"/>
              </a:ext>
            </a:extLst>
          </p:cNvPr>
          <p:cNvGrpSpPr/>
          <p:nvPr/>
        </p:nvGrpSpPr>
        <p:grpSpPr>
          <a:xfrm>
            <a:off x="13832160" y="1127869"/>
            <a:ext cx="2709298" cy="5339966"/>
            <a:chOff x="9289657" y="1254265"/>
            <a:chExt cx="2709298" cy="5339966"/>
          </a:xfrm>
        </p:grpSpPr>
        <p:sp>
          <p:nvSpPr>
            <p:cNvPr id="18" name="Geschweifte Klammer rechts 17">
              <a:extLst>
                <a:ext uri="{FF2B5EF4-FFF2-40B4-BE49-F238E27FC236}">
                  <a16:creationId xmlns:a16="http://schemas.microsoft.com/office/drawing/2014/main" id="{0C3E7580-55C9-577B-E5FA-F54924417815}"/>
                </a:ext>
              </a:extLst>
            </p:cNvPr>
            <p:cNvSpPr/>
            <p:nvPr/>
          </p:nvSpPr>
          <p:spPr>
            <a:xfrm>
              <a:off x="9289657" y="1254265"/>
              <a:ext cx="540782" cy="5339966"/>
            </a:xfrm>
            <a:prstGeom prst="rightBrace">
              <a:avLst/>
            </a:prstGeom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DD87E121-DEDA-6F63-904D-F8FC5B822375}"/>
                </a:ext>
              </a:extLst>
            </p:cNvPr>
            <p:cNvSpPr txBox="1"/>
            <p:nvPr/>
          </p:nvSpPr>
          <p:spPr>
            <a:xfrm>
              <a:off x="9920835" y="2308421"/>
              <a:ext cx="2078120" cy="32316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5400" b="1" dirty="0">
                  <a:solidFill>
                    <a:schemeClr val="bg1"/>
                  </a:solidFill>
                </a:rPr>
                <a:t>171</a:t>
              </a:r>
              <a:r>
                <a:rPr lang="de-DE" sz="3200" b="1" dirty="0">
                  <a:solidFill>
                    <a:schemeClr val="bg1"/>
                  </a:solidFill>
                </a:rPr>
                <a:t> Kinder,</a:t>
              </a:r>
            </a:p>
            <a:p>
              <a:pPr algn="ctr"/>
              <a:r>
                <a:rPr lang="de-DE" sz="5400" b="1" dirty="0">
                  <a:solidFill>
                    <a:schemeClr val="bg1"/>
                  </a:solidFill>
                </a:rPr>
                <a:t>79</a:t>
              </a:r>
              <a:r>
                <a:rPr lang="de-DE" sz="3200" b="1" dirty="0">
                  <a:solidFill>
                    <a:schemeClr val="bg1"/>
                  </a:solidFill>
                </a:rPr>
                <a:t> </a:t>
              </a:r>
            </a:p>
            <a:p>
              <a:pPr algn="ctr"/>
              <a:r>
                <a:rPr lang="de-DE" sz="3200" b="1" dirty="0">
                  <a:solidFill>
                    <a:schemeClr val="bg1"/>
                  </a:solidFill>
                </a:rPr>
                <a:t>aus Böhmfeld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19371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87FF6-5629-4093-77B3-93351CC5E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F3497C-9DBD-99AF-D7A3-0DA1195132BF}"/>
              </a:ext>
            </a:extLst>
          </p:cNvPr>
          <p:cNvSpPr txBox="1">
            <a:spLocks/>
          </p:cNvSpPr>
          <p:nvPr/>
        </p:nvSpPr>
        <p:spPr>
          <a:xfrm>
            <a:off x="193044" y="-1308015"/>
            <a:ext cx="11805911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Fußballjugend – Teams &amp; Trainer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34E8B78D-8EF5-AB2E-3251-605A7A4D885E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F254FC8A-847F-4963-2AAE-3FD790E0ECE1}"/>
              </a:ext>
            </a:extLst>
          </p:cNvPr>
          <p:cNvGrpSpPr/>
          <p:nvPr/>
        </p:nvGrpSpPr>
        <p:grpSpPr>
          <a:xfrm>
            <a:off x="-1696626" y="7436289"/>
            <a:ext cx="3090606" cy="2240011"/>
            <a:chOff x="2215249" y="4037590"/>
            <a:chExt cx="3090606" cy="2240011"/>
          </a:xfrm>
        </p:grpSpPr>
        <p:graphicFrame>
          <p:nvGraphicFramePr>
            <p:cNvPr id="21" name="Diagramm 20">
              <a:extLst>
                <a:ext uri="{FF2B5EF4-FFF2-40B4-BE49-F238E27FC236}">
                  <a16:creationId xmlns:a16="http://schemas.microsoft.com/office/drawing/2014/main" id="{5E55C5E6-438C-5340-ED14-544AD75EFAD0}"/>
                </a:ext>
              </a:extLst>
            </p:cNvPr>
            <p:cNvGraphicFramePr/>
            <p:nvPr/>
          </p:nvGraphicFramePr>
          <p:xfrm>
            <a:off x="2215249" y="4037590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2EAAD1D5-4BEF-434D-21EA-BB7A71903ADC}"/>
                </a:ext>
              </a:extLst>
            </p:cNvPr>
            <p:cNvSpPr txBox="1"/>
            <p:nvPr/>
          </p:nvSpPr>
          <p:spPr>
            <a:xfrm>
              <a:off x="3399601" y="4959470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23</a:t>
              </a:r>
            </a:p>
          </p:txBody>
        </p:sp>
      </p:grp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3B489CFC-3EBA-1136-BB4A-9496C56E9C3A}"/>
              </a:ext>
            </a:extLst>
          </p:cNvPr>
          <p:cNvGrpSpPr/>
          <p:nvPr/>
        </p:nvGrpSpPr>
        <p:grpSpPr>
          <a:xfrm>
            <a:off x="6696000" y="4500000"/>
            <a:ext cx="1579976" cy="1932246"/>
            <a:chOff x="7513928" y="4285888"/>
            <a:chExt cx="1579976" cy="1932246"/>
          </a:xfrm>
        </p:grpSpPr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DE1A2F80-F0CA-8781-9EF5-C92479CE3216}"/>
                </a:ext>
              </a:extLst>
            </p:cNvPr>
            <p:cNvSpPr/>
            <p:nvPr/>
          </p:nvSpPr>
          <p:spPr>
            <a:xfrm>
              <a:off x="7513929" y="4285888"/>
              <a:ext cx="1557299" cy="398253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Böhmfeld</a:t>
              </a:r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463EB610-F634-ADDB-CDDE-A478F4FB16E3}"/>
                </a:ext>
              </a:extLst>
            </p:cNvPr>
            <p:cNvSpPr/>
            <p:nvPr/>
          </p:nvSpPr>
          <p:spPr>
            <a:xfrm>
              <a:off x="7513928" y="4795738"/>
              <a:ext cx="1557299" cy="398253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Hofstetten</a:t>
              </a:r>
            </a:p>
          </p:txBody>
        </p:sp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3D88D6E6-207B-280D-2CA4-B262F61FF624}"/>
                </a:ext>
              </a:extLst>
            </p:cNvPr>
            <p:cNvSpPr/>
            <p:nvPr/>
          </p:nvSpPr>
          <p:spPr>
            <a:xfrm>
              <a:off x="7531493" y="5305588"/>
              <a:ext cx="1557299" cy="39825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Lippertshofen</a:t>
              </a:r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DEFAB66E-42E0-3D5B-50FC-0CAAC5524570}"/>
                </a:ext>
              </a:extLst>
            </p:cNvPr>
            <p:cNvSpPr/>
            <p:nvPr/>
          </p:nvSpPr>
          <p:spPr>
            <a:xfrm>
              <a:off x="7536605" y="5819881"/>
              <a:ext cx="1557299" cy="398253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Arnsberg</a:t>
              </a:r>
            </a:p>
          </p:txBody>
        </p:sp>
      </p:grp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6A935DBD-454A-78BA-3A3B-60B377ECFB63}"/>
              </a:ext>
            </a:extLst>
          </p:cNvPr>
          <p:cNvGrpSpPr/>
          <p:nvPr/>
        </p:nvGrpSpPr>
        <p:grpSpPr>
          <a:xfrm>
            <a:off x="-255230" y="1080000"/>
            <a:ext cx="3090606" cy="2869670"/>
            <a:chOff x="-2805920" y="467082"/>
            <a:chExt cx="3090606" cy="2869670"/>
          </a:xfrm>
        </p:grpSpPr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6610C480-EC24-2649-1AD9-4C883FD19F17}"/>
                </a:ext>
              </a:extLst>
            </p:cNvPr>
            <p:cNvSpPr txBox="1"/>
            <p:nvPr/>
          </p:nvSpPr>
          <p:spPr>
            <a:xfrm>
              <a:off x="-1618282" y="1377268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37</a:t>
              </a:r>
            </a:p>
          </p:txBody>
        </p:sp>
        <p:grpSp>
          <p:nvGrpSpPr>
            <p:cNvPr id="30" name="Gruppieren 29">
              <a:extLst>
                <a:ext uri="{FF2B5EF4-FFF2-40B4-BE49-F238E27FC236}">
                  <a16:creationId xmlns:a16="http://schemas.microsoft.com/office/drawing/2014/main" id="{4623DA4D-9CD5-1167-BDE8-AAFCAAC8C992}"/>
                </a:ext>
              </a:extLst>
            </p:cNvPr>
            <p:cNvGrpSpPr/>
            <p:nvPr/>
          </p:nvGrpSpPr>
          <p:grpSpPr>
            <a:xfrm>
              <a:off x="-2805920" y="467082"/>
              <a:ext cx="3090606" cy="2869670"/>
              <a:chOff x="49989" y="1127496"/>
              <a:chExt cx="3090606" cy="2869670"/>
            </a:xfrm>
          </p:grpSpPr>
          <p:graphicFrame>
            <p:nvGraphicFramePr>
              <p:cNvPr id="6" name="Diagramm 5">
                <a:extLst>
                  <a:ext uri="{FF2B5EF4-FFF2-40B4-BE49-F238E27FC236}">
                    <a16:creationId xmlns:a16="http://schemas.microsoft.com/office/drawing/2014/main" id="{E03E9D08-D281-2F82-1638-3EB48AC9AD93}"/>
                  </a:ext>
                </a:extLst>
              </p:cNvPr>
              <p:cNvGraphicFramePr/>
              <p:nvPr/>
            </p:nvGraphicFramePr>
            <p:xfrm>
              <a:off x="49989" y="1127496"/>
              <a:ext cx="3090606" cy="224001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4" name="Textfeld 3">
                <a:extLst>
                  <a:ext uri="{FF2B5EF4-FFF2-40B4-BE49-F238E27FC236}">
                    <a16:creationId xmlns:a16="http://schemas.microsoft.com/office/drawing/2014/main" id="{7C6EE356-B3E0-BB1A-667A-5E4C4A18A464}"/>
                  </a:ext>
                </a:extLst>
              </p:cNvPr>
              <p:cNvSpPr txBox="1"/>
              <p:nvPr/>
            </p:nvSpPr>
            <p:spPr>
              <a:xfrm>
                <a:off x="894681" y="3166169"/>
                <a:ext cx="1418786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de-DE" sz="1600" dirty="0">
                    <a:solidFill>
                      <a:schemeClr val="bg1"/>
                    </a:solidFill>
                  </a:rPr>
                  <a:t>Kok, A.</a:t>
                </a:r>
              </a:p>
              <a:p>
                <a:pPr algn="ctr"/>
                <a:r>
                  <a:rPr lang="de-DE" sz="1600" dirty="0">
                    <a:solidFill>
                      <a:schemeClr val="bg1"/>
                    </a:solidFill>
                  </a:rPr>
                  <a:t>Schimmer, C. </a:t>
                </a:r>
              </a:p>
              <a:p>
                <a:pPr algn="ctr"/>
                <a:r>
                  <a:rPr lang="de-DE" sz="1600" dirty="0">
                    <a:solidFill>
                      <a:schemeClr val="bg1"/>
                    </a:solidFill>
                  </a:rPr>
                  <a:t>Escherich, L.</a:t>
                </a:r>
              </a:p>
            </p:txBody>
          </p:sp>
        </p:grp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2E0E0315-325D-9FEF-B8FE-CB96F527EC25}"/>
              </a:ext>
            </a:extLst>
          </p:cNvPr>
          <p:cNvGrpSpPr/>
          <p:nvPr/>
        </p:nvGrpSpPr>
        <p:grpSpPr>
          <a:xfrm>
            <a:off x="1764480" y="1080000"/>
            <a:ext cx="3090606" cy="2623448"/>
            <a:chOff x="2207580" y="1127496"/>
            <a:chExt cx="3090606" cy="2623448"/>
          </a:xfrm>
        </p:grpSpPr>
        <p:graphicFrame>
          <p:nvGraphicFramePr>
            <p:cNvPr id="11" name="Diagramm 10">
              <a:extLst>
                <a:ext uri="{FF2B5EF4-FFF2-40B4-BE49-F238E27FC236}">
                  <a16:creationId xmlns:a16="http://schemas.microsoft.com/office/drawing/2014/main" id="{221F18A6-CE12-129C-F2FA-7BC282D54FBC}"/>
                </a:ext>
              </a:extLst>
            </p:cNvPr>
            <p:cNvGraphicFramePr/>
            <p:nvPr/>
          </p:nvGraphicFramePr>
          <p:xfrm>
            <a:off x="2207580" y="1127496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C068D37E-4457-5EE3-8C61-DCFC86FD42ED}"/>
                </a:ext>
              </a:extLst>
            </p:cNvPr>
            <p:cNvSpPr txBox="1"/>
            <p:nvPr/>
          </p:nvSpPr>
          <p:spPr>
            <a:xfrm>
              <a:off x="3395218" y="2045877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38</a:t>
              </a:r>
            </a:p>
          </p:txBody>
        </p: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D79EE0C5-D3CB-7E4D-74C2-22C8FB37EFA0}"/>
                </a:ext>
              </a:extLst>
            </p:cNvPr>
            <p:cNvSpPr txBox="1"/>
            <p:nvPr/>
          </p:nvSpPr>
          <p:spPr>
            <a:xfrm>
              <a:off x="3146235" y="3166169"/>
              <a:ext cx="12046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Goschy, M.</a:t>
              </a:r>
            </a:p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Kraus, T.</a:t>
              </a:r>
            </a:p>
          </p:txBody>
        </p: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05205FE4-BD55-B929-3D8C-FEE435A8413D}"/>
              </a:ext>
            </a:extLst>
          </p:cNvPr>
          <p:cNvGrpSpPr/>
          <p:nvPr/>
        </p:nvGrpSpPr>
        <p:grpSpPr>
          <a:xfrm>
            <a:off x="3784190" y="1080000"/>
            <a:ext cx="3090606" cy="2623448"/>
            <a:chOff x="4365171" y="1127496"/>
            <a:chExt cx="3090606" cy="2623448"/>
          </a:xfrm>
        </p:grpSpPr>
        <p:graphicFrame>
          <p:nvGraphicFramePr>
            <p:cNvPr id="13" name="Diagramm 12">
              <a:extLst>
                <a:ext uri="{FF2B5EF4-FFF2-40B4-BE49-F238E27FC236}">
                  <a16:creationId xmlns:a16="http://schemas.microsoft.com/office/drawing/2014/main" id="{B2884FBF-6AF5-A424-DF05-8243F810AFAA}"/>
                </a:ext>
              </a:extLst>
            </p:cNvPr>
            <p:cNvGraphicFramePr/>
            <p:nvPr/>
          </p:nvGraphicFramePr>
          <p:xfrm>
            <a:off x="4365171" y="1127496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9E4E5C0A-BBF0-4FA8-4942-CDFBCC981222}"/>
                </a:ext>
              </a:extLst>
            </p:cNvPr>
            <p:cNvSpPr txBox="1"/>
            <p:nvPr/>
          </p:nvSpPr>
          <p:spPr>
            <a:xfrm>
              <a:off x="5552809" y="2045877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24</a:t>
              </a: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3623AC1E-E8AC-D749-7D1A-7379366EB9F3}"/>
                </a:ext>
              </a:extLst>
            </p:cNvPr>
            <p:cNvSpPr txBox="1"/>
            <p:nvPr/>
          </p:nvSpPr>
          <p:spPr>
            <a:xfrm>
              <a:off x="5384875" y="3166169"/>
              <a:ext cx="121776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 err="1">
                  <a:solidFill>
                    <a:schemeClr val="bg1"/>
                  </a:solidFill>
                </a:rPr>
                <a:t>Schlinke</a:t>
              </a:r>
              <a:r>
                <a:rPr lang="de-DE" sz="1600" dirty="0">
                  <a:solidFill>
                    <a:schemeClr val="bg1"/>
                  </a:solidFill>
                </a:rPr>
                <a:t>, A.</a:t>
              </a:r>
            </a:p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Bauer, V.</a:t>
              </a:r>
            </a:p>
          </p:txBody>
        </p:sp>
      </p:grp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E0034A54-079B-8003-C699-185F0D73D542}"/>
              </a:ext>
            </a:extLst>
          </p:cNvPr>
          <p:cNvGrpSpPr/>
          <p:nvPr/>
        </p:nvGrpSpPr>
        <p:grpSpPr>
          <a:xfrm>
            <a:off x="15145838" y="-2587440"/>
            <a:ext cx="3090606" cy="2378533"/>
            <a:chOff x="6631507" y="1127496"/>
            <a:chExt cx="3090606" cy="2378533"/>
          </a:xfrm>
        </p:grpSpPr>
        <p:graphicFrame>
          <p:nvGraphicFramePr>
            <p:cNvPr id="15" name="Diagramm 14">
              <a:extLst>
                <a:ext uri="{FF2B5EF4-FFF2-40B4-BE49-F238E27FC236}">
                  <a16:creationId xmlns:a16="http://schemas.microsoft.com/office/drawing/2014/main" id="{D3521BC0-5DD3-11BB-5006-E9BAC63269B7}"/>
                </a:ext>
              </a:extLst>
            </p:cNvPr>
            <p:cNvGraphicFramePr/>
            <p:nvPr/>
          </p:nvGraphicFramePr>
          <p:xfrm>
            <a:off x="6631507" y="1127496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BAA910FE-7B15-4F25-953E-D8AFB3BF4EF2}"/>
                </a:ext>
              </a:extLst>
            </p:cNvPr>
            <p:cNvSpPr txBox="1"/>
            <p:nvPr/>
          </p:nvSpPr>
          <p:spPr>
            <a:xfrm>
              <a:off x="7801581" y="2045877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18</a:t>
              </a: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5283D9C5-2864-D9E5-902A-DB773961321D}"/>
                </a:ext>
              </a:extLst>
            </p:cNvPr>
            <p:cNvSpPr txBox="1"/>
            <p:nvPr/>
          </p:nvSpPr>
          <p:spPr>
            <a:xfrm>
              <a:off x="7812973" y="3167475"/>
              <a:ext cx="83439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Herzog</a:t>
              </a:r>
            </a:p>
          </p:txBody>
        </p:sp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3A95E325-D9A1-B6B4-5183-5A184746DA84}"/>
              </a:ext>
            </a:extLst>
          </p:cNvPr>
          <p:cNvGrpSpPr/>
          <p:nvPr/>
        </p:nvGrpSpPr>
        <p:grpSpPr>
          <a:xfrm>
            <a:off x="-5613613" y="6324913"/>
            <a:ext cx="3090606" cy="2426746"/>
            <a:chOff x="34331" y="4041089"/>
            <a:chExt cx="3090606" cy="2426746"/>
          </a:xfrm>
        </p:grpSpPr>
        <p:graphicFrame>
          <p:nvGraphicFramePr>
            <p:cNvPr id="19" name="Diagramm 18">
              <a:extLst>
                <a:ext uri="{FF2B5EF4-FFF2-40B4-BE49-F238E27FC236}">
                  <a16:creationId xmlns:a16="http://schemas.microsoft.com/office/drawing/2014/main" id="{7DADF1E9-7EB4-97E7-4114-3D02F7B393DD}"/>
                </a:ext>
              </a:extLst>
            </p:cNvPr>
            <p:cNvGraphicFramePr/>
            <p:nvPr/>
          </p:nvGraphicFramePr>
          <p:xfrm>
            <a:off x="34331" y="4041089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E88198FE-8763-CB87-9B07-B98770BA1DED}"/>
                </a:ext>
              </a:extLst>
            </p:cNvPr>
            <p:cNvSpPr txBox="1"/>
            <p:nvPr/>
          </p:nvSpPr>
          <p:spPr>
            <a:xfrm>
              <a:off x="1213187" y="4980756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16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AC81D592-4443-9CD1-BD4B-A9AD518FBA23}"/>
                </a:ext>
              </a:extLst>
            </p:cNvPr>
            <p:cNvSpPr txBox="1"/>
            <p:nvPr/>
          </p:nvSpPr>
          <p:spPr>
            <a:xfrm>
              <a:off x="1041190" y="6129281"/>
              <a:ext cx="100822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Bauer, K.</a:t>
              </a:r>
            </a:p>
          </p:txBody>
        </p:sp>
      </p:grp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B21B0E20-4EC6-E3D3-9BF7-24F969C2016E}"/>
              </a:ext>
            </a:extLst>
          </p:cNvPr>
          <p:cNvGrpSpPr/>
          <p:nvPr/>
        </p:nvGrpSpPr>
        <p:grpSpPr>
          <a:xfrm>
            <a:off x="2220361" y="7780737"/>
            <a:ext cx="3090606" cy="2672967"/>
            <a:chOff x="4365171" y="4041089"/>
            <a:chExt cx="3090606" cy="2672967"/>
          </a:xfrm>
        </p:grpSpPr>
        <p:graphicFrame>
          <p:nvGraphicFramePr>
            <p:cNvPr id="23" name="Diagramm 22">
              <a:extLst>
                <a:ext uri="{FF2B5EF4-FFF2-40B4-BE49-F238E27FC236}">
                  <a16:creationId xmlns:a16="http://schemas.microsoft.com/office/drawing/2014/main" id="{B661E771-D098-690E-1292-3E79D151BF1F}"/>
                </a:ext>
              </a:extLst>
            </p:cNvPr>
            <p:cNvGraphicFramePr/>
            <p:nvPr/>
          </p:nvGraphicFramePr>
          <p:xfrm>
            <a:off x="4365171" y="4041089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A30C23CC-7990-DEE3-95DE-6012FF64914E}"/>
                </a:ext>
              </a:extLst>
            </p:cNvPr>
            <p:cNvSpPr txBox="1"/>
            <p:nvPr/>
          </p:nvSpPr>
          <p:spPr>
            <a:xfrm>
              <a:off x="5540185" y="4959469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15</a:t>
              </a:r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CEB5DB31-95A6-23BA-E17A-C395B133AA50}"/>
                </a:ext>
              </a:extLst>
            </p:cNvPr>
            <p:cNvSpPr txBox="1"/>
            <p:nvPr/>
          </p:nvSpPr>
          <p:spPr>
            <a:xfrm>
              <a:off x="5310967" y="6129281"/>
              <a:ext cx="135165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Much, T.</a:t>
              </a:r>
            </a:p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Escherich, R.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AD38413F-991D-2BEE-5E5E-BA73F965C7D6}"/>
              </a:ext>
            </a:extLst>
          </p:cNvPr>
          <p:cNvGrpSpPr/>
          <p:nvPr/>
        </p:nvGrpSpPr>
        <p:grpSpPr>
          <a:xfrm>
            <a:off x="13832160" y="1127869"/>
            <a:ext cx="2709298" cy="5339966"/>
            <a:chOff x="9289657" y="1254265"/>
            <a:chExt cx="2709298" cy="5339966"/>
          </a:xfrm>
        </p:grpSpPr>
        <p:sp>
          <p:nvSpPr>
            <p:cNvPr id="18" name="Geschweifte Klammer rechts 17">
              <a:extLst>
                <a:ext uri="{FF2B5EF4-FFF2-40B4-BE49-F238E27FC236}">
                  <a16:creationId xmlns:a16="http://schemas.microsoft.com/office/drawing/2014/main" id="{9D5BD64D-98A7-74A4-742B-6B8BC7D6F5EF}"/>
                </a:ext>
              </a:extLst>
            </p:cNvPr>
            <p:cNvSpPr/>
            <p:nvPr/>
          </p:nvSpPr>
          <p:spPr>
            <a:xfrm>
              <a:off x="9289657" y="1254265"/>
              <a:ext cx="540782" cy="5339966"/>
            </a:xfrm>
            <a:prstGeom prst="rightBrace">
              <a:avLst/>
            </a:prstGeom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09737F8C-8B74-F89A-236D-FB58C78746D7}"/>
                </a:ext>
              </a:extLst>
            </p:cNvPr>
            <p:cNvSpPr txBox="1"/>
            <p:nvPr/>
          </p:nvSpPr>
          <p:spPr>
            <a:xfrm>
              <a:off x="9920835" y="2308421"/>
              <a:ext cx="2078120" cy="32316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5400" b="1" dirty="0">
                  <a:solidFill>
                    <a:schemeClr val="bg1"/>
                  </a:solidFill>
                </a:rPr>
                <a:t>171</a:t>
              </a:r>
              <a:r>
                <a:rPr lang="de-DE" sz="3200" b="1" dirty="0">
                  <a:solidFill>
                    <a:schemeClr val="bg1"/>
                  </a:solidFill>
                </a:rPr>
                <a:t> Kinder,</a:t>
              </a:r>
            </a:p>
            <a:p>
              <a:pPr algn="ctr"/>
              <a:r>
                <a:rPr lang="de-DE" sz="5400" b="1" dirty="0">
                  <a:solidFill>
                    <a:schemeClr val="bg1"/>
                  </a:solidFill>
                </a:rPr>
                <a:t>79</a:t>
              </a:r>
              <a:r>
                <a:rPr lang="de-DE" sz="3200" b="1" dirty="0">
                  <a:solidFill>
                    <a:schemeClr val="bg1"/>
                  </a:solidFill>
                </a:rPr>
                <a:t> </a:t>
              </a:r>
            </a:p>
            <a:p>
              <a:pPr algn="ctr"/>
              <a:r>
                <a:rPr lang="de-DE" sz="3200" b="1" dirty="0">
                  <a:solidFill>
                    <a:schemeClr val="bg1"/>
                  </a:solidFill>
                </a:rPr>
                <a:t>aus Böhmfeld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465152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039C9-8EA0-50BF-5CB3-50B7298367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0DA97A93-8A7C-8E33-962B-A4FE8B7F92D7}"/>
              </a:ext>
            </a:extLst>
          </p:cNvPr>
          <p:cNvSpPr/>
          <p:nvPr/>
        </p:nvSpPr>
        <p:spPr>
          <a:xfrm>
            <a:off x="-345407" y="-64914"/>
            <a:ext cx="125374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000" cap="none" spc="50" dirty="0">
                <a:ln w="952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/>
                <a:latin typeface="Aptos Black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Agenda</a:t>
            </a:r>
            <a:r>
              <a:rPr lang="de-DE" sz="100" b="1" u="sng" cap="none" spc="50" dirty="0">
                <a:ln w="9525" cmpd="sng">
                  <a:solidFill>
                    <a:srgbClr val="80849D">
                      <a:alpha val="0"/>
                    </a:srgb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rgbClr val="526486"/>
                  </a:outerShdw>
                </a:effectLst>
                <a:latin typeface="Aptos Black" panose="020B0004020202020204" pitchFamily="34" charset="0"/>
              </a:rPr>
              <a:t>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CFB7B977-45F6-0278-89AD-847E26D9E7E2}"/>
              </a:ext>
            </a:extLst>
          </p:cNvPr>
          <p:cNvSpPr txBox="1"/>
          <p:nvPr/>
        </p:nvSpPr>
        <p:spPr>
          <a:xfrm>
            <a:off x="2520000" y="3196166"/>
            <a:ext cx="923337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5. </a:t>
            </a:r>
            <a:r>
              <a:rPr lang="de-DE" sz="3600" dirty="0">
                <a:solidFill>
                  <a:schemeClr val="bg1"/>
                </a:solidFill>
              </a:rPr>
              <a:t>Berichte der Abteilungsleiter </a:t>
            </a:r>
          </a:p>
          <a:p>
            <a:r>
              <a:rPr lang="de-DE" sz="3600" dirty="0">
                <a:solidFill>
                  <a:schemeClr val="bg1"/>
                </a:solidFill>
              </a:rPr>
              <a:t>      </a:t>
            </a:r>
            <a:r>
              <a:rPr lang="de-DE" sz="2800" dirty="0">
                <a:solidFill>
                  <a:schemeClr val="bg1"/>
                </a:solidFill>
              </a:rPr>
              <a:t>Fitness – Fußball – Karate – Ski – Tennis – Volleyball </a:t>
            </a:r>
          </a:p>
          <a:p>
            <a:endParaRPr lang="de-DE" sz="2800" dirty="0">
              <a:solidFill>
                <a:schemeClr val="bg1"/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730666A-1F5F-C715-8972-90260054A382}"/>
              </a:ext>
            </a:extLst>
          </p:cNvPr>
          <p:cNvSpPr txBox="1"/>
          <p:nvPr/>
        </p:nvSpPr>
        <p:spPr>
          <a:xfrm>
            <a:off x="1080000" y="607518"/>
            <a:ext cx="4633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1. Begrüßung 1. Vorsitzender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53A1F38-0E11-8DDA-6211-899371F9643A}"/>
              </a:ext>
            </a:extLst>
          </p:cNvPr>
          <p:cNvSpPr txBox="1"/>
          <p:nvPr/>
        </p:nvSpPr>
        <p:spPr>
          <a:xfrm>
            <a:off x="1800000" y="1747954"/>
            <a:ext cx="4893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3.  Bericht des 1. Vorsitzenden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3130854-62A7-C6DA-8618-023110BD6E8C}"/>
              </a:ext>
            </a:extLst>
          </p:cNvPr>
          <p:cNvSpPr txBox="1"/>
          <p:nvPr/>
        </p:nvSpPr>
        <p:spPr>
          <a:xfrm>
            <a:off x="2160000" y="2318172"/>
            <a:ext cx="48938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4"/>
            </a:pPr>
            <a:r>
              <a:rPr lang="de-DE" sz="2800" dirty="0">
                <a:solidFill>
                  <a:schemeClr val="bg1"/>
                </a:solidFill>
              </a:rPr>
              <a:t>Bericht des Hauptkassiers </a:t>
            </a:r>
          </a:p>
          <a:p>
            <a:r>
              <a:rPr lang="de-DE" sz="2000" dirty="0">
                <a:solidFill>
                  <a:schemeClr val="bg1"/>
                </a:solidFill>
              </a:rPr>
              <a:t>         – mit Entlastung der Vorstandschaft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3F041BA-2E90-AF45-24B9-47CC6A15FD83}"/>
              </a:ext>
            </a:extLst>
          </p:cNvPr>
          <p:cNvSpPr txBox="1"/>
          <p:nvPr/>
        </p:nvSpPr>
        <p:spPr>
          <a:xfrm>
            <a:off x="2880000" y="4254150"/>
            <a:ext cx="6204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6"/>
            </a:pPr>
            <a:r>
              <a:rPr lang="de-DE" sz="2800" dirty="0">
                <a:solidFill>
                  <a:schemeClr val="bg1"/>
                </a:solidFill>
              </a:rPr>
              <a:t>Ehrungen</a:t>
            </a:r>
            <a:endParaRPr lang="de-DE" sz="2000" dirty="0">
              <a:solidFill>
                <a:schemeClr val="bg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CEB2E76-E815-D264-A295-C888CC3DC3DB}"/>
              </a:ext>
            </a:extLst>
          </p:cNvPr>
          <p:cNvSpPr txBox="1"/>
          <p:nvPr/>
        </p:nvSpPr>
        <p:spPr>
          <a:xfrm>
            <a:off x="-6513969" y="4767490"/>
            <a:ext cx="498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7. Wahlen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9240A47-0140-3F15-F664-8085A17A0AB3}"/>
              </a:ext>
            </a:extLst>
          </p:cNvPr>
          <p:cNvSpPr txBox="1"/>
          <p:nvPr/>
        </p:nvSpPr>
        <p:spPr>
          <a:xfrm>
            <a:off x="1440000" y="1177736"/>
            <a:ext cx="4616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2. Protokoll vom 05.04.2025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9FEF8FF-E718-BECC-B352-D3CACB208676}"/>
              </a:ext>
            </a:extLst>
          </p:cNvPr>
          <p:cNvSpPr txBox="1"/>
          <p:nvPr/>
        </p:nvSpPr>
        <p:spPr>
          <a:xfrm>
            <a:off x="-6513969" y="5337707"/>
            <a:ext cx="498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8. Verschiedenes und Anfragen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33BD4CCB-D484-35D8-4DA6-94F36282B5EC}"/>
              </a:ext>
            </a:extLst>
          </p:cNvPr>
          <p:cNvSpPr/>
          <p:nvPr/>
        </p:nvSpPr>
        <p:spPr>
          <a:xfrm>
            <a:off x="0" y="6337050"/>
            <a:ext cx="12192000" cy="540000"/>
          </a:xfrm>
          <a:prstGeom prst="rect">
            <a:avLst/>
          </a:prstGeom>
          <a:solidFill>
            <a:srgbClr val="FF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9B1BC0EC-0722-6D3B-41DC-AC0333FAC589}"/>
              </a:ext>
            </a:extLst>
          </p:cNvPr>
          <p:cNvGrpSpPr/>
          <p:nvPr/>
        </p:nvGrpSpPr>
        <p:grpSpPr>
          <a:xfrm>
            <a:off x="268497" y="6337050"/>
            <a:ext cx="540000" cy="540000"/>
            <a:chOff x="184104" y="6072437"/>
            <a:chExt cx="720000" cy="720000"/>
          </a:xfrm>
        </p:grpSpPr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0B9729CB-65D6-EFBC-CC93-2D16500CB260}"/>
                </a:ext>
              </a:extLst>
            </p:cNvPr>
            <p:cNvSpPr/>
            <p:nvPr/>
          </p:nvSpPr>
          <p:spPr>
            <a:xfrm>
              <a:off x="184104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6F0F8ECC-6F5C-6BE8-366D-8057A66A704B}"/>
                </a:ext>
              </a:extLst>
            </p:cNvPr>
            <p:cNvSpPr txBox="1"/>
            <p:nvPr/>
          </p:nvSpPr>
          <p:spPr>
            <a:xfrm>
              <a:off x="341341" y="6186212"/>
              <a:ext cx="435428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54D627B0-22EB-A3F4-54B2-8795AEB9AA5E}"/>
              </a:ext>
            </a:extLst>
          </p:cNvPr>
          <p:cNvGrpSpPr/>
          <p:nvPr/>
        </p:nvGrpSpPr>
        <p:grpSpPr>
          <a:xfrm>
            <a:off x="1865967" y="6352170"/>
            <a:ext cx="540000" cy="540000"/>
            <a:chOff x="1563545" y="6072437"/>
            <a:chExt cx="720000" cy="720000"/>
          </a:xfrm>
        </p:grpSpPr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4510B1A7-D134-5B9A-1205-A392B325764F}"/>
                </a:ext>
              </a:extLst>
            </p:cNvPr>
            <p:cNvSpPr/>
            <p:nvPr/>
          </p:nvSpPr>
          <p:spPr>
            <a:xfrm>
              <a:off x="1563545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B1C3D93F-5ECF-9339-2DFF-54339CB795D2}"/>
                </a:ext>
              </a:extLst>
            </p:cNvPr>
            <p:cNvSpPr txBox="1"/>
            <p:nvPr/>
          </p:nvSpPr>
          <p:spPr>
            <a:xfrm>
              <a:off x="1720782" y="618621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F05D5DE1-911F-535C-377D-CD958755B8CB}"/>
              </a:ext>
            </a:extLst>
          </p:cNvPr>
          <p:cNvGrpSpPr/>
          <p:nvPr/>
        </p:nvGrpSpPr>
        <p:grpSpPr>
          <a:xfrm>
            <a:off x="3463437" y="6352170"/>
            <a:ext cx="540000" cy="540000"/>
            <a:chOff x="2942986" y="6072437"/>
            <a:chExt cx="720000" cy="720000"/>
          </a:xfrm>
        </p:grpSpPr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32D14A8C-45F2-AAFD-F46C-2FB78526B1AE}"/>
                </a:ext>
              </a:extLst>
            </p:cNvPr>
            <p:cNvSpPr/>
            <p:nvPr/>
          </p:nvSpPr>
          <p:spPr>
            <a:xfrm>
              <a:off x="2942986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C5DB8266-C41F-5A13-2D81-F48E36C83360}"/>
                </a:ext>
              </a:extLst>
            </p:cNvPr>
            <p:cNvSpPr txBox="1"/>
            <p:nvPr/>
          </p:nvSpPr>
          <p:spPr>
            <a:xfrm>
              <a:off x="3092747" y="6206384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7CCBBF8E-1CB2-F1EF-5496-8BAA2B182C30}"/>
              </a:ext>
            </a:extLst>
          </p:cNvPr>
          <p:cNvGrpSpPr/>
          <p:nvPr/>
        </p:nvGrpSpPr>
        <p:grpSpPr>
          <a:xfrm>
            <a:off x="5038480" y="6321930"/>
            <a:ext cx="540000" cy="540000"/>
            <a:chOff x="4322427" y="6072437"/>
            <a:chExt cx="720000" cy="720000"/>
          </a:xfrm>
        </p:grpSpPr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4B7B14CB-D243-00A8-933B-6B61D20FEE90}"/>
                </a:ext>
              </a:extLst>
            </p:cNvPr>
            <p:cNvSpPr/>
            <p:nvPr/>
          </p:nvSpPr>
          <p:spPr>
            <a:xfrm>
              <a:off x="4322427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9C06DE7F-A5B2-07B6-4EF3-20E5B63F31F1}"/>
                </a:ext>
              </a:extLst>
            </p:cNvPr>
            <p:cNvSpPr txBox="1"/>
            <p:nvPr/>
          </p:nvSpPr>
          <p:spPr>
            <a:xfrm>
              <a:off x="4464712" y="618621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4</a:t>
              </a:r>
            </a:p>
          </p:txBody>
        </p:sp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A04252A6-6667-0262-B43B-D977F74AD269}"/>
              </a:ext>
            </a:extLst>
          </p:cNvPr>
          <p:cNvGrpSpPr/>
          <p:nvPr/>
        </p:nvGrpSpPr>
        <p:grpSpPr>
          <a:xfrm>
            <a:off x="6613522" y="6344610"/>
            <a:ext cx="540000" cy="540000"/>
            <a:chOff x="5701868" y="6072437"/>
            <a:chExt cx="720000" cy="720000"/>
          </a:xfrm>
        </p:grpSpPr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2C979D9F-5247-E961-2E23-8770F6A41378}"/>
                </a:ext>
              </a:extLst>
            </p:cNvPr>
            <p:cNvSpPr/>
            <p:nvPr/>
          </p:nvSpPr>
          <p:spPr>
            <a:xfrm>
              <a:off x="5701868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CB118DFA-C0F0-602E-0E74-73C7324794B9}"/>
                </a:ext>
              </a:extLst>
            </p:cNvPr>
            <p:cNvSpPr txBox="1"/>
            <p:nvPr/>
          </p:nvSpPr>
          <p:spPr>
            <a:xfrm>
              <a:off x="5844153" y="618621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5B760C8F-AACA-9520-B5D8-03A25BC1F130}"/>
              </a:ext>
            </a:extLst>
          </p:cNvPr>
          <p:cNvGrpSpPr/>
          <p:nvPr/>
        </p:nvGrpSpPr>
        <p:grpSpPr>
          <a:xfrm>
            <a:off x="9786033" y="6337050"/>
            <a:ext cx="540000" cy="540000"/>
            <a:chOff x="7081309" y="6072437"/>
            <a:chExt cx="720000" cy="720000"/>
          </a:xfrm>
        </p:grpSpPr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D0FBC8A5-3A47-E9CF-AB7A-E079AE0E9E12}"/>
                </a:ext>
              </a:extLst>
            </p:cNvPr>
            <p:cNvSpPr/>
            <p:nvPr/>
          </p:nvSpPr>
          <p:spPr>
            <a:xfrm>
              <a:off x="7081309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4" name="Textfeld 33">
              <a:extLst>
                <a:ext uri="{FF2B5EF4-FFF2-40B4-BE49-F238E27FC236}">
                  <a16:creationId xmlns:a16="http://schemas.microsoft.com/office/drawing/2014/main" id="{366C3EDA-E23E-4A28-A086-A64BF381BEEB}"/>
                </a:ext>
              </a:extLst>
            </p:cNvPr>
            <p:cNvSpPr txBox="1"/>
            <p:nvPr/>
          </p:nvSpPr>
          <p:spPr>
            <a:xfrm>
              <a:off x="7223596" y="624777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7</a:t>
              </a:r>
            </a:p>
          </p:txBody>
        </p:sp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6F3F19F7-D57C-513D-16CF-D5C98C183C1E}"/>
              </a:ext>
            </a:extLst>
          </p:cNvPr>
          <p:cNvGrpSpPr/>
          <p:nvPr/>
        </p:nvGrpSpPr>
        <p:grpSpPr>
          <a:xfrm>
            <a:off x="11372289" y="6337050"/>
            <a:ext cx="540000" cy="540000"/>
            <a:chOff x="8460750" y="6072437"/>
            <a:chExt cx="720000" cy="720000"/>
          </a:xfrm>
        </p:grpSpPr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F2D9AA5D-B36D-DB60-705D-F3F3375B83CD}"/>
                </a:ext>
              </a:extLst>
            </p:cNvPr>
            <p:cNvSpPr/>
            <p:nvPr/>
          </p:nvSpPr>
          <p:spPr>
            <a:xfrm>
              <a:off x="8460750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7" name="Textfeld 36">
              <a:extLst>
                <a:ext uri="{FF2B5EF4-FFF2-40B4-BE49-F238E27FC236}">
                  <a16:creationId xmlns:a16="http://schemas.microsoft.com/office/drawing/2014/main" id="{AB4CDEA5-04BB-3013-F539-DFAF89FA8A21}"/>
                </a:ext>
              </a:extLst>
            </p:cNvPr>
            <p:cNvSpPr txBox="1"/>
            <p:nvPr/>
          </p:nvSpPr>
          <p:spPr>
            <a:xfrm>
              <a:off x="8603037" y="624777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rgbClr val="FFFFFF"/>
                  </a:solidFill>
                </a:rPr>
                <a:t>8</a:t>
              </a:r>
            </a:p>
          </p:txBody>
        </p:sp>
      </p:grp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2EBDF735-7654-AA92-19CE-48CDA8AA3FA3}"/>
              </a:ext>
            </a:extLst>
          </p:cNvPr>
          <p:cNvGrpSpPr/>
          <p:nvPr/>
        </p:nvGrpSpPr>
        <p:grpSpPr>
          <a:xfrm>
            <a:off x="8199777" y="6009338"/>
            <a:ext cx="540000" cy="540000"/>
            <a:chOff x="5701868" y="6072437"/>
            <a:chExt cx="720000" cy="720000"/>
          </a:xfrm>
        </p:grpSpPr>
        <p:sp>
          <p:nvSpPr>
            <p:cNvPr id="39" name="Ellipse 38">
              <a:extLst>
                <a:ext uri="{FF2B5EF4-FFF2-40B4-BE49-F238E27FC236}">
                  <a16:creationId xmlns:a16="http://schemas.microsoft.com/office/drawing/2014/main" id="{408DE297-99C7-0F38-1A7A-63A231CD4D37}"/>
                </a:ext>
              </a:extLst>
            </p:cNvPr>
            <p:cNvSpPr/>
            <p:nvPr/>
          </p:nvSpPr>
          <p:spPr>
            <a:xfrm>
              <a:off x="5701868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0" name="Textfeld 39">
              <a:extLst>
                <a:ext uri="{FF2B5EF4-FFF2-40B4-BE49-F238E27FC236}">
                  <a16:creationId xmlns:a16="http://schemas.microsoft.com/office/drawing/2014/main" id="{49B8B1A4-6285-8246-6259-6CC5A64D2091}"/>
                </a:ext>
              </a:extLst>
            </p:cNvPr>
            <p:cNvSpPr txBox="1"/>
            <p:nvPr/>
          </p:nvSpPr>
          <p:spPr>
            <a:xfrm>
              <a:off x="5844155" y="616605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/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244937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4C7C0-B6F1-59D3-EE92-57C3EF3F4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58FAD2-FC59-2153-2C57-1282FCF48F4E}"/>
              </a:ext>
            </a:extLst>
          </p:cNvPr>
          <p:cNvSpPr txBox="1">
            <a:spLocks/>
          </p:cNvSpPr>
          <p:nvPr/>
        </p:nvSpPr>
        <p:spPr>
          <a:xfrm>
            <a:off x="193044" y="-1308015"/>
            <a:ext cx="11805911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Fußballjugend – Teams &amp; Trainer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F2484C0D-BBA0-2364-7470-31EA24B1D435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7B821DE3-3C38-9255-0722-C7003E076F92}"/>
              </a:ext>
            </a:extLst>
          </p:cNvPr>
          <p:cNvGrpSpPr/>
          <p:nvPr/>
        </p:nvGrpSpPr>
        <p:grpSpPr>
          <a:xfrm>
            <a:off x="-1696626" y="7436289"/>
            <a:ext cx="3090606" cy="2240011"/>
            <a:chOff x="2215249" y="4037590"/>
            <a:chExt cx="3090606" cy="2240011"/>
          </a:xfrm>
        </p:grpSpPr>
        <p:graphicFrame>
          <p:nvGraphicFramePr>
            <p:cNvPr id="21" name="Diagramm 20">
              <a:extLst>
                <a:ext uri="{FF2B5EF4-FFF2-40B4-BE49-F238E27FC236}">
                  <a16:creationId xmlns:a16="http://schemas.microsoft.com/office/drawing/2014/main" id="{F3814D3E-4EC5-2658-1FC5-D12C03573B37}"/>
                </a:ext>
              </a:extLst>
            </p:cNvPr>
            <p:cNvGraphicFramePr/>
            <p:nvPr/>
          </p:nvGraphicFramePr>
          <p:xfrm>
            <a:off x="2215249" y="4037590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136E82B9-E002-F8E9-1FCB-DCC37AE6C9F8}"/>
                </a:ext>
              </a:extLst>
            </p:cNvPr>
            <p:cNvSpPr txBox="1"/>
            <p:nvPr/>
          </p:nvSpPr>
          <p:spPr>
            <a:xfrm>
              <a:off x="3399601" y="4959470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23</a:t>
              </a:r>
            </a:p>
          </p:txBody>
        </p:sp>
      </p:grp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D630B5A0-23E8-E4AD-6D25-2C12A072A4BE}"/>
              </a:ext>
            </a:extLst>
          </p:cNvPr>
          <p:cNvGrpSpPr/>
          <p:nvPr/>
        </p:nvGrpSpPr>
        <p:grpSpPr>
          <a:xfrm>
            <a:off x="6696000" y="4500000"/>
            <a:ext cx="1579976" cy="1932246"/>
            <a:chOff x="7513928" y="4285888"/>
            <a:chExt cx="1579976" cy="1932246"/>
          </a:xfrm>
        </p:grpSpPr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67DA7F69-DA90-29D9-F05D-9B971CE375D3}"/>
                </a:ext>
              </a:extLst>
            </p:cNvPr>
            <p:cNvSpPr/>
            <p:nvPr/>
          </p:nvSpPr>
          <p:spPr>
            <a:xfrm>
              <a:off x="7513929" y="4285888"/>
              <a:ext cx="1557299" cy="398253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Böhmfeld</a:t>
              </a:r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1697FACF-846B-63CF-F77B-8EF51020A7FA}"/>
                </a:ext>
              </a:extLst>
            </p:cNvPr>
            <p:cNvSpPr/>
            <p:nvPr/>
          </p:nvSpPr>
          <p:spPr>
            <a:xfrm>
              <a:off x="7513928" y="4795738"/>
              <a:ext cx="1557299" cy="398253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Hofstetten</a:t>
              </a:r>
            </a:p>
          </p:txBody>
        </p:sp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C0C5CFBA-F27A-DC3D-7452-4F4C7587D92E}"/>
                </a:ext>
              </a:extLst>
            </p:cNvPr>
            <p:cNvSpPr/>
            <p:nvPr/>
          </p:nvSpPr>
          <p:spPr>
            <a:xfrm>
              <a:off x="7531493" y="5305588"/>
              <a:ext cx="1557299" cy="39825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Lippertshofen</a:t>
              </a:r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20445546-7421-CF3F-033F-8CE20FA4AC60}"/>
                </a:ext>
              </a:extLst>
            </p:cNvPr>
            <p:cNvSpPr/>
            <p:nvPr/>
          </p:nvSpPr>
          <p:spPr>
            <a:xfrm>
              <a:off x="7536605" y="5819881"/>
              <a:ext cx="1557299" cy="398253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Arnsberg</a:t>
              </a:r>
            </a:p>
          </p:txBody>
        </p:sp>
      </p:grp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039EB023-AB10-7B9D-CB58-908C45FE1060}"/>
              </a:ext>
            </a:extLst>
          </p:cNvPr>
          <p:cNvGrpSpPr/>
          <p:nvPr/>
        </p:nvGrpSpPr>
        <p:grpSpPr>
          <a:xfrm>
            <a:off x="-255230" y="1080000"/>
            <a:ext cx="3090606" cy="2869670"/>
            <a:chOff x="-2805920" y="467082"/>
            <a:chExt cx="3090606" cy="2869670"/>
          </a:xfrm>
        </p:grpSpPr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7E1E9C1B-3BB2-4E28-E5C2-9B574D29F2B9}"/>
                </a:ext>
              </a:extLst>
            </p:cNvPr>
            <p:cNvSpPr txBox="1"/>
            <p:nvPr/>
          </p:nvSpPr>
          <p:spPr>
            <a:xfrm>
              <a:off x="-1618282" y="1377268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37</a:t>
              </a:r>
            </a:p>
          </p:txBody>
        </p:sp>
        <p:grpSp>
          <p:nvGrpSpPr>
            <p:cNvPr id="30" name="Gruppieren 29">
              <a:extLst>
                <a:ext uri="{FF2B5EF4-FFF2-40B4-BE49-F238E27FC236}">
                  <a16:creationId xmlns:a16="http://schemas.microsoft.com/office/drawing/2014/main" id="{7B780537-3D6C-63B4-0823-8F414E563546}"/>
                </a:ext>
              </a:extLst>
            </p:cNvPr>
            <p:cNvGrpSpPr/>
            <p:nvPr/>
          </p:nvGrpSpPr>
          <p:grpSpPr>
            <a:xfrm>
              <a:off x="-2805920" y="467082"/>
              <a:ext cx="3090606" cy="2869670"/>
              <a:chOff x="49989" y="1127496"/>
              <a:chExt cx="3090606" cy="2869670"/>
            </a:xfrm>
          </p:grpSpPr>
          <p:graphicFrame>
            <p:nvGraphicFramePr>
              <p:cNvPr id="6" name="Diagramm 5">
                <a:extLst>
                  <a:ext uri="{FF2B5EF4-FFF2-40B4-BE49-F238E27FC236}">
                    <a16:creationId xmlns:a16="http://schemas.microsoft.com/office/drawing/2014/main" id="{7AD3CCCE-4D1B-6EAF-226F-8ABF9FF76891}"/>
                  </a:ext>
                </a:extLst>
              </p:cNvPr>
              <p:cNvGraphicFramePr/>
              <p:nvPr/>
            </p:nvGraphicFramePr>
            <p:xfrm>
              <a:off x="49989" y="1127496"/>
              <a:ext cx="3090606" cy="224001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4" name="Textfeld 3">
                <a:extLst>
                  <a:ext uri="{FF2B5EF4-FFF2-40B4-BE49-F238E27FC236}">
                    <a16:creationId xmlns:a16="http://schemas.microsoft.com/office/drawing/2014/main" id="{DF7479A8-521D-C250-9258-19DC9CBE26EC}"/>
                  </a:ext>
                </a:extLst>
              </p:cNvPr>
              <p:cNvSpPr txBox="1"/>
              <p:nvPr/>
            </p:nvSpPr>
            <p:spPr>
              <a:xfrm>
                <a:off x="894681" y="3166169"/>
                <a:ext cx="1418786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de-DE" sz="1600" dirty="0">
                    <a:solidFill>
                      <a:schemeClr val="bg1"/>
                    </a:solidFill>
                  </a:rPr>
                  <a:t>Kok, A.</a:t>
                </a:r>
              </a:p>
              <a:p>
                <a:pPr algn="ctr"/>
                <a:r>
                  <a:rPr lang="de-DE" sz="1600" dirty="0">
                    <a:solidFill>
                      <a:schemeClr val="bg1"/>
                    </a:solidFill>
                  </a:rPr>
                  <a:t>Schimmer, C. </a:t>
                </a:r>
              </a:p>
              <a:p>
                <a:pPr algn="ctr"/>
                <a:r>
                  <a:rPr lang="de-DE" sz="1600" dirty="0">
                    <a:solidFill>
                      <a:schemeClr val="bg1"/>
                    </a:solidFill>
                  </a:rPr>
                  <a:t>Escherich, L.</a:t>
                </a:r>
              </a:p>
            </p:txBody>
          </p:sp>
        </p:grp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742831FF-5659-B953-5C63-31424FA1179F}"/>
              </a:ext>
            </a:extLst>
          </p:cNvPr>
          <p:cNvGrpSpPr/>
          <p:nvPr/>
        </p:nvGrpSpPr>
        <p:grpSpPr>
          <a:xfrm>
            <a:off x="1764480" y="1080000"/>
            <a:ext cx="3090606" cy="2623448"/>
            <a:chOff x="2207580" y="1127496"/>
            <a:chExt cx="3090606" cy="2623448"/>
          </a:xfrm>
        </p:grpSpPr>
        <p:graphicFrame>
          <p:nvGraphicFramePr>
            <p:cNvPr id="11" name="Diagramm 10">
              <a:extLst>
                <a:ext uri="{FF2B5EF4-FFF2-40B4-BE49-F238E27FC236}">
                  <a16:creationId xmlns:a16="http://schemas.microsoft.com/office/drawing/2014/main" id="{E30DDE32-1371-2F54-2EFD-6883132A2BA0}"/>
                </a:ext>
              </a:extLst>
            </p:cNvPr>
            <p:cNvGraphicFramePr/>
            <p:nvPr/>
          </p:nvGraphicFramePr>
          <p:xfrm>
            <a:off x="2207580" y="1127496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520CC615-F698-9E4A-16AC-C0545106B543}"/>
                </a:ext>
              </a:extLst>
            </p:cNvPr>
            <p:cNvSpPr txBox="1"/>
            <p:nvPr/>
          </p:nvSpPr>
          <p:spPr>
            <a:xfrm>
              <a:off x="3395218" y="2045877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38</a:t>
              </a:r>
            </a:p>
          </p:txBody>
        </p: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AC91EFFC-B406-A6F1-71CE-81C0E6B28155}"/>
                </a:ext>
              </a:extLst>
            </p:cNvPr>
            <p:cNvSpPr txBox="1"/>
            <p:nvPr/>
          </p:nvSpPr>
          <p:spPr>
            <a:xfrm>
              <a:off x="3146235" y="3166169"/>
              <a:ext cx="12046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Goschy, M.</a:t>
              </a:r>
            </a:p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Kraus, T.</a:t>
              </a:r>
            </a:p>
          </p:txBody>
        </p: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8E3398A5-1C33-0125-3A42-56815B07A1A6}"/>
              </a:ext>
            </a:extLst>
          </p:cNvPr>
          <p:cNvGrpSpPr/>
          <p:nvPr/>
        </p:nvGrpSpPr>
        <p:grpSpPr>
          <a:xfrm>
            <a:off x="3784190" y="1080000"/>
            <a:ext cx="3090606" cy="2623448"/>
            <a:chOff x="4365171" y="1127496"/>
            <a:chExt cx="3090606" cy="2623448"/>
          </a:xfrm>
        </p:grpSpPr>
        <p:graphicFrame>
          <p:nvGraphicFramePr>
            <p:cNvPr id="13" name="Diagramm 12">
              <a:extLst>
                <a:ext uri="{FF2B5EF4-FFF2-40B4-BE49-F238E27FC236}">
                  <a16:creationId xmlns:a16="http://schemas.microsoft.com/office/drawing/2014/main" id="{51D88EEA-E8A9-A8A3-425A-1A05AAD694D7}"/>
                </a:ext>
              </a:extLst>
            </p:cNvPr>
            <p:cNvGraphicFramePr/>
            <p:nvPr/>
          </p:nvGraphicFramePr>
          <p:xfrm>
            <a:off x="4365171" y="1127496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694CD315-FF5C-7D9E-D138-C3B245BBAF2C}"/>
                </a:ext>
              </a:extLst>
            </p:cNvPr>
            <p:cNvSpPr txBox="1"/>
            <p:nvPr/>
          </p:nvSpPr>
          <p:spPr>
            <a:xfrm>
              <a:off x="5552809" y="2045877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24</a:t>
              </a: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34D61BC6-2959-C4C0-6498-AF4637C4791E}"/>
                </a:ext>
              </a:extLst>
            </p:cNvPr>
            <p:cNvSpPr txBox="1"/>
            <p:nvPr/>
          </p:nvSpPr>
          <p:spPr>
            <a:xfrm>
              <a:off x="5384875" y="3166169"/>
              <a:ext cx="121776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 err="1">
                  <a:solidFill>
                    <a:schemeClr val="bg1"/>
                  </a:solidFill>
                </a:rPr>
                <a:t>Schlinke</a:t>
              </a:r>
              <a:r>
                <a:rPr lang="de-DE" sz="1600" dirty="0">
                  <a:solidFill>
                    <a:schemeClr val="bg1"/>
                  </a:solidFill>
                </a:rPr>
                <a:t>, A.</a:t>
              </a:r>
            </a:p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Bauer, V.</a:t>
              </a:r>
            </a:p>
          </p:txBody>
        </p:sp>
      </p:grp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5798E31E-D743-30E1-8EFD-801E65095D3B}"/>
              </a:ext>
            </a:extLst>
          </p:cNvPr>
          <p:cNvGrpSpPr/>
          <p:nvPr/>
        </p:nvGrpSpPr>
        <p:grpSpPr>
          <a:xfrm>
            <a:off x="5936141" y="1080000"/>
            <a:ext cx="3090606" cy="2378533"/>
            <a:chOff x="6631507" y="1127496"/>
            <a:chExt cx="3090606" cy="2378533"/>
          </a:xfrm>
        </p:grpSpPr>
        <p:graphicFrame>
          <p:nvGraphicFramePr>
            <p:cNvPr id="15" name="Diagramm 14">
              <a:extLst>
                <a:ext uri="{FF2B5EF4-FFF2-40B4-BE49-F238E27FC236}">
                  <a16:creationId xmlns:a16="http://schemas.microsoft.com/office/drawing/2014/main" id="{8E03068B-60DD-9D75-C6F2-7CD1C3695707}"/>
                </a:ext>
              </a:extLst>
            </p:cNvPr>
            <p:cNvGraphicFramePr/>
            <p:nvPr/>
          </p:nvGraphicFramePr>
          <p:xfrm>
            <a:off x="6631507" y="1127496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D84EA2B7-83C4-3075-A7C5-4F2E7CAFFAA3}"/>
                </a:ext>
              </a:extLst>
            </p:cNvPr>
            <p:cNvSpPr txBox="1"/>
            <p:nvPr/>
          </p:nvSpPr>
          <p:spPr>
            <a:xfrm>
              <a:off x="7801581" y="2045877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18</a:t>
              </a: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D62CEA22-3FE1-D400-26B9-F6E66385A90A}"/>
                </a:ext>
              </a:extLst>
            </p:cNvPr>
            <p:cNvSpPr txBox="1"/>
            <p:nvPr/>
          </p:nvSpPr>
          <p:spPr>
            <a:xfrm>
              <a:off x="7812973" y="3167475"/>
              <a:ext cx="83439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Herzog</a:t>
              </a:r>
            </a:p>
          </p:txBody>
        </p:sp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0A290406-935C-F30B-072C-0CEC2BE49B80}"/>
              </a:ext>
            </a:extLst>
          </p:cNvPr>
          <p:cNvGrpSpPr/>
          <p:nvPr/>
        </p:nvGrpSpPr>
        <p:grpSpPr>
          <a:xfrm>
            <a:off x="-5613613" y="6324913"/>
            <a:ext cx="3090606" cy="2426746"/>
            <a:chOff x="34331" y="4041089"/>
            <a:chExt cx="3090606" cy="2426746"/>
          </a:xfrm>
        </p:grpSpPr>
        <p:graphicFrame>
          <p:nvGraphicFramePr>
            <p:cNvPr id="19" name="Diagramm 18">
              <a:extLst>
                <a:ext uri="{FF2B5EF4-FFF2-40B4-BE49-F238E27FC236}">
                  <a16:creationId xmlns:a16="http://schemas.microsoft.com/office/drawing/2014/main" id="{E68E3017-290F-96B9-CA6E-981F3D84C0E3}"/>
                </a:ext>
              </a:extLst>
            </p:cNvPr>
            <p:cNvGraphicFramePr/>
            <p:nvPr/>
          </p:nvGraphicFramePr>
          <p:xfrm>
            <a:off x="34331" y="4041089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1087A51E-9F43-2147-1588-077023F2F471}"/>
                </a:ext>
              </a:extLst>
            </p:cNvPr>
            <p:cNvSpPr txBox="1"/>
            <p:nvPr/>
          </p:nvSpPr>
          <p:spPr>
            <a:xfrm>
              <a:off x="1213187" y="4980756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16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04F2374B-55C7-64CE-51C2-FB697490021C}"/>
                </a:ext>
              </a:extLst>
            </p:cNvPr>
            <p:cNvSpPr txBox="1"/>
            <p:nvPr/>
          </p:nvSpPr>
          <p:spPr>
            <a:xfrm>
              <a:off x="1041190" y="6129281"/>
              <a:ext cx="100822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Bauer, K.</a:t>
              </a:r>
            </a:p>
          </p:txBody>
        </p:sp>
      </p:grp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E0F8243B-301E-C945-33A1-6F191999CE07}"/>
              </a:ext>
            </a:extLst>
          </p:cNvPr>
          <p:cNvGrpSpPr/>
          <p:nvPr/>
        </p:nvGrpSpPr>
        <p:grpSpPr>
          <a:xfrm>
            <a:off x="2220361" y="7780737"/>
            <a:ext cx="3090606" cy="2672967"/>
            <a:chOff x="4365171" y="4041089"/>
            <a:chExt cx="3090606" cy="2672967"/>
          </a:xfrm>
        </p:grpSpPr>
        <p:graphicFrame>
          <p:nvGraphicFramePr>
            <p:cNvPr id="23" name="Diagramm 22">
              <a:extLst>
                <a:ext uri="{FF2B5EF4-FFF2-40B4-BE49-F238E27FC236}">
                  <a16:creationId xmlns:a16="http://schemas.microsoft.com/office/drawing/2014/main" id="{EA8E899D-5EC3-C812-96F2-882EE3906FCD}"/>
                </a:ext>
              </a:extLst>
            </p:cNvPr>
            <p:cNvGraphicFramePr/>
            <p:nvPr/>
          </p:nvGraphicFramePr>
          <p:xfrm>
            <a:off x="4365171" y="4041089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C02BCD0A-0FCC-8E53-3576-4E9A5313393A}"/>
                </a:ext>
              </a:extLst>
            </p:cNvPr>
            <p:cNvSpPr txBox="1"/>
            <p:nvPr/>
          </p:nvSpPr>
          <p:spPr>
            <a:xfrm>
              <a:off x="5540185" y="4959469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15</a:t>
              </a:r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C406031A-CA4F-AC13-1255-AA8394D7F240}"/>
                </a:ext>
              </a:extLst>
            </p:cNvPr>
            <p:cNvSpPr txBox="1"/>
            <p:nvPr/>
          </p:nvSpPr>
          <p:spPr>
            <a:xfrm>
              <a:off x="5310967" y="6129281"/>
              <a:ext cx="135165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Much, T.</a:t>
              </a:r>
            </a:p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Escherich, R.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4559C323-ECB6-4C19-7253-968E299B23CD}"/>
              </a:ext>
            </a:extLst>
          </p:cNvPr>
          <p:cNvGrpSpPr/>
          <p:nvPr/>
        </p:nvGrpSpPr>
        <p:grpSpPr>
          <a:xfrm>
            <a:off x="13832160" y="1127869"/>
            <a:ext cx="2709298" cy="5339966"/>
            <a:chOff x="9289657" y="1254265"/>
            <a:chExt cx="2709298" cy="5339966"/>
          </a:xfrm>
        </p:grpSpPr>
        <p:sp>
          <p:nvSpPr>
            <p:cNvPr id="18" name="Geschweifte Klammer rechts 17">
              <a:extLst>
                <a:ext uri="{FF2B5EF4-FFF2-40B4-BE49-F238E27FC236}">
                  <a16:creationId xmlns:a16="http://schemas.microsoft.com/office/drawing/2014/main" id="{9FF5181C-DCD4-AFEB-FDC8-2A844571E63D}"/>
                </a:ext>
              </a:extLst>
            </p:cNvPr>
            <p:cNvSpPr/>
            <p:nvPr/>
          </p:nvSpPr>
          <p:spPr>
            <a:xfrm>
              <a:off x="9289657" y="1254265"/>
              <a:ext cx="540782" cy="5339966"/>
            </a:xfrm>
            <a:prstGeom prst="rightBrace">
              <a:avLst/>
            </a:prstGeom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6A528F78-450E-A6C1-C858-1D8966BF226E}"/>
                </a:ext>
              </a:extLst>
            </p:cNvPr>
            <p:cNvSpPr txBox="1"/>
            <p:nvPr/>
          </p:nvSpPr>
          <p:spPr>
            <a:xfrm>
              <a:off x="9920835" y="2308421"/>
              <a:ext cx="2078120" cy="32316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5400" b="1" dirty="0">
                  <a:solidFill>
                    <a:schemeClr val="bg1"/>
                  </a:solidFill>
                </a:rPr>
                <a:t>171</a:t>
              </a:r>
              <a:r>
                <a:rPr lang="de-DE" sz="3200" b="1" dirty="0">
                  <a:solidFill>
                    <a:schemeClr val="bg1"/>
                  </a:solidFill>
                </a:rPr>
                <a:t> Kinder,</a:t>
              </a:r>
            </a:p>
            <a:p>
              <a:pPr algn="ctr"/>
              <a:r>
                <a:rPr lang="de-DE" sz="5400" b="1" dirty="0">
                  <a:solidFill>
                    <a:schemeClr val="bg1"/>
                  </a:solidFill>
                </a:rPr>
                <a:t>79</a:t>
              </a:r>
              <a:r>
                <a:rPr lang="de-DE" sz="3200" b="1" dirty="0">
                  <a:solidFill>
                    <a:schemeClr val="bg1"/>
                  </a:solidFill>
                </a:rPr>
                <a:t> </a:t>
              </a:r>
            </a:p>
            <a:p>
              <a:pPr algn="ctr"/>
              <a:r>
                <a:rPr lang="de-DE" sz="3200" b="1" dirty="0">
                  <a:solidFill>
                    <a:schemeClr val="bg1"/>
                  </a:solidFill>
                </a:rPr>
                <a:t>aus Böhmfeld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48816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A1B04-4C18-5E2B-2973-4406B7ABF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FBA5A0-BC00-952C-F80F-369E2BB8AB64}"/>
              </a:ext>
            </a:extLst>
          </p:cNvPr>
          <p:cNvSpPr txBox="1">
            <a:spLocks/>
          </p:cNvSpPr>
          <p:nvPr/>
        </p:nvSpPr>
        <p:spPr>
          <a:xfrm>
            <a:off x="193044" y="-1308015"/>
            <a:ext cx="11805911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Fußballjugend – Teams &amp; Trainer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75BC4EDC-3766-ED94-8A2E-3FF46FBB49FF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58260FE3-681A-6C71-7F98-2D83CC754BDE}"/>
              </a:ext>
            </a:extLst>
          </p:cNvPr>
          <p:cNvGrpSpPr/>
          <p:nvPr/>
        </p:nvGrpSpPr>
        <p:grpSpPr>
          <a:xfrm>
            <a:off x="-1696626" y="7436289"/>
            <a:ext cx="3090606" cy="2240011"/>
            <a:chOff x="2215249" y="4037590"/>
            <a:chExt cx="3090606" cy="2240011"/>
          </a:xfrm>
        </p:grpSpPr>
        <p:graphicFrame>
          <p:nvGraphicFramePr>
            <p:cNvPr id="21" name="Diagramm 20">
              <a:extLst>
                <a:ext uri="{FF2B5EF4-FFF2-40B4-BE49-F238E27FC236}">
                  <a16:creationId xmlns:a16="http://schemas.microsoft.com/office/drawing/2014/main" id="{A31DC9C0-BBBB-EE55-F46D-816D8EA13361}"/>
                </a:ext>
              </a:extLst>
            </p:cNvPr>
            <p:cNvGraphicFramePr/>
            <p:nvPr/>
          </p:nvGraphicFramePr>
          <p:xfrm>
            <a:off x="2215249" y="4037590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24A89863-0C5F-14F6-32B9-B6E45D96BC5F}"/>
                </a:ext>
              </a:extLst>
            </p:cNvPr>
            <p:cNvSpPr txBox="1"/>
            <p:nvPr/>
          </p:nvSpPr>
          <p:spPr>
            <a:xfrm>
              <a:off x="3399601" y="4959470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23</a:t>
              </a:r>
            </a:p>
          </p:txBody>
        </p:sp>
      </p:grp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41190629-8A7C-EAC1-C788-89C474E168EC}"/>
              </a:ext>
            </a:extLst>
          </p:cNvPr>
          <p:cNvGrpSpPr/>
          <p:nvPr/>
        </p:nvGrpSpPr>
        <p:grpSpPr>
          <a:xfrm>
            <a:off x="6696000" y="4500000"/>
            <a:ext cx="1579976" cy="1932246"/>
            <a:chOff x="7513928" y="4285888"/>
            <a:chExt cx="1579976" cy="1932246"/>
          </a:xfrm>
        </p:grpSpPr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075EA8F0-B33F-3EB4-F1A5-1FCB9CAA8AA7}"/>
                </a:ext>
              </a:extLst>
            </p:cNvPr>
            <p:cNvSpPr/>
            <p:nvPr/>
          </p:nvSpPr>
          <p:spPr>
            <a:xfrm>
              <a:off x="7513929" y="4285888"/>
              <a:ext cx="1557299" cy="398253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Böhmfeld</a:t>
              </a:r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0C00DE89-5F29-E425-EF6E-EB61F1CE7044}"/>
                </a:ext>
              </a:extLst>
            </p:cNvPr>
            <p:cNvSpPr/>
            <p:nvPr/>
          </p:nvSpPr>
          <p:spPr>
            <a:xfrm>
              <a:off x="7513928" y="4795738"/>
              <a:ext cx="1557299" cy="398253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Hofstetten</a:t>
              </a:r>
            </a:p>
          </p:txBody>
        </p:sp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D7F19E56-374A-830C-39B6-C71E5BA489CF}"/>
                </a:ext>
              </a:extLst>
            </p:cNvPr>
            <p:cNvSpPr/>
            <p:nvPr/>
          </p:nvSpPr>
          <p:spPr>
            <a:xfrm>
              <a:off x="7531493" y="5305588"/>
              <a:ext cx="1557299" cy="39825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Lippertshofen</a:t>
              </a:r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DBB98A4A-E89C-7DB4-0089-90564083F39F}"/>
                </a:ext>
              </a:extLst>
            </p:cNvPr>
            <p:cNvSpPr/>
            <p:nvPr/>
          </p:nvSpPr>
          <p:spPr>
            <a:xfrm>
              <a:off x="7536605" y="5819881"/>
              <a:ext cx="1557299" cy="398253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Arnsberg</a:t>
              </a:r>
            </a:p>
          </p:txBody>
        </p:sp>
      </p:grp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D4559A02-1DE0-8E51-7A00-F0F56483159A}"/>
              </a:ext>
            </a:extLst>
          </p:cNvPr>
          <p:cNvGrpSpPr/>
          <p:nvPr/>
        </p:nvGrpSpPr>
        <p:grpSpPr>
          <a:xfrm>
            <a:off x="-255230" y="1080000"/>
            <a:ext cx="3090606" cy="2869670"/>
            <a:chOff x="-2805920" y="467082"/>
            <a:chExt cx="3090606" cy="2869670"/>
          </a:xfrm>
        </p:grpSpPr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07C46E79-A578-E74C-1D29-0DB9527F881B}"/>
                </a:ext>
              </a:extLst>
            </p:cNvPr>
            <p:cNvSpPr txBox="1"/>
            <p:nvPr/>
          </p:nvSpPr>
          <p:spPr>
            <a:xfrm>
              <a:off x="-1618282" y="1377268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37</a:t>
              </a:r>
            </a:p>
          </p:txBody>
        </p:sp>
        <p:grpSp>
          <p:nvGrpSpPr>
            <p:cNvPr id="30" name="Gruppieren 29">
              <a:extLst>
                <a:ext uri="{FF2B5EF4-FFF2-40B4-BE49-F238E27FC236}">
                  <a16:creationId xmlns:a16="http://schemas.microsoft.com/office/drawing/2014/main" id="{4788F86F-37DA-5030-1425-99E98F083C44}"/>
                </a:ext>
              </a:extLst>
            </p:cNvPr>
            <p:cNvGrpSpPr/>
            <p:nvPr/>
          </p:nvGrpSpPr>
          <p:grpSpPr>
            <a:xfrm>
              <a:off x="-2805920" y="467082"/>
              <a:ext cx="3090606" cy="2869670"/>
              <a:chOff x="49989" y="1127496"/>
              <a:chExt cx="3090606" cy="2869670"/>
            </a:xfrm>
          </p:grpSpPr>
          <p:graphicFrame>
            <p:nvGraphicFramePr>
              <p:cNvPr id="6" name="Diagramm 5">
                <a:extLst>
                  <a:ext uri="{FF2B5EF4-FFF2-40B4-BE49-F238E27FC236}">
                    <a16:creationId xmlns:a16="http://schemas.microsoft.com/office/drawing/2014/main" id="{8B494477-D345-7AA4-0A7F-EFEFCEC1EB0D}"/>
                  </a:ext>
                </a:extLst>
              </p:cNvPr>
              <p:cNvGraphicFramePr/>
              <p:nvPr/>
            </p:nvGraphicFramePr>
            <p:xfrm>
              <a:off x="49989" y="1127496"/>
              <a:ext cx="3090606" cy="224001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4" name="Textfeld 3">
                <a:extLst>
                  <a:ext uri="{FF2B5EF4-FFF2-40B4-BE49-F238E27FC236}">
                    <a16:creationId xmlns:a16="http://schemas.microsoft.com/office/drawing/2014/main" id="{2981397A-0C6D-C2E9-EFC0-0F016458BD8B}"/>
                  </a:ext>
                </a:extLst>
              </p:cNvPr>
              <p:cNvSpPr txBox="1"/>
              <p:nvPr/>
            </p:nvSpPr>
            <p:spPr>
              <a:xfrm>
                <a:off x="894681" y="3166169"/>
                <a:ext cx="1418786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de-DE" sz="1600" dirty="0">
                    <a:solidFill>
                      <a:schemeClr val="bg1"/>
                    </a:solidFill>
                  </a:rPr>
                  <a:t>Kok, A.</a:t>
                </a:r>
              </a:p>
              <a:p>
                <a:pPr algn="ctr"/>
                <a:r>
                  <a:rPr lang="de-DE" sz="1600" dirty="0">
                    <a:solidFill>
                      <a:schemeClr val="bg1"/>
                    </a:solidFill>
                  </a:rPr>
                  <a:t>Schimmer, C. </a:t>
                </a:r>
              </a:p>
              <a:p>
                <a:pPr algn="ctr"/>
                <a:r>
                  <a:rPr lang="de-DE" sz="1600" dirty="0">
                    <a:solidFill>
                      <a:schemeClr val="bg1"/>
                    </a:solidFill>
                  </a:rPr>
                  <a:t>Escherich, L.</a:t>
                </a:r>
              </a:p>
            </p:txBody>
          </p:sp>
        </p:grp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1443E3F9-8703-4283-A616-81EC9B6252E8}"/>
              </a:ext>
            </a:extLst>
          </p:cNvPr>
          <p:cNvGrpSpPr/>
          <p:nvPr/>
        </p:nvGrpSpPr>
        <p:grpSpPr>
          <a:xfrm>
            <a:off x="1764480" y="1080000"/>
            <a:ext cx="3090606" cy="2623448"/>
            <a:chOff x="2207580" y="1127496"/>
            <a:chExt cx="3090606" cy="2623448"/>
          </a:xfrm>
        </p:grpSpPr>
        <p:graphicFrame>
          <p:nvGraphicFramePr>
            <p:cNvPr id="11" name="Diagramm 10">
              <a:extLst>
                <a:ext uri="{FF2B5EF4-FFF2-40B4-BE49-F238E27FC236}">
                  <a16:creationId xmlns:a16="http://schemas.microsoft.com/office/drawing/2014/main" id="{51182BD0-E753-2243-BDDF-949BF0003BF1}"/>
                </a:ext>
              </a:extLst>
            </p:cNvPr>
            <p:cNvGraphicFramePr/>
            <p:nvPr/>
          </p:nvGraphicFramePr>
          <p:xfrm>
            <a:off x="2207580" y="1127496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B8CB9B5E-AD4E-3340-71E3-ECFFDEACBE9F}"/>
                </a:ext>
              </a:extLst>
            </p:cNvPr>
            <p:cNvSpPr txBox="1"/>
            <p:nvPr/>
          </p:nvSpPr>
          <p:spPr>
            <a:xfrm>
              <a:off x="3395218" y="2045877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38</a:t>
              </a:r>
            </a:p>
          </p:txBody>
        </p: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2BDD7BEA-3C13-A18F-F835-6FB4C92FAA7A}"/>
                </a:ext>
              </a:extLst>
            </p:cNvPr>
            <p:cNvSpPr txBox="1"/>
            <p:nvPr/>
          </p:nvSpPr>
          <p:spPr>
            <a:xfrm>
              <a:off x="3146235" y="3166169"/>
              <a:ext cx="12046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Goschy, M.</a:t>
              </a:r>
            </a:p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Kraus, T.</a:t>
              </a:r>
            </a:p>
          </p:txBody>
        </p: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B0E121E7-9B77-17DD-DDB6-945725991C2C}"/>
              </a:ext>
            </a:extLst>
          </p:cNvPr>
          <p:cNvGrpSpPr/>
          <p:nvPr/>
        </p:nvGrpSpPr>
        <p:grpSpPr>
          <a:xfrm>
            <a:off x="3784190" y="1080000"/>
            <a:ext cx="3090606" cy="2623448"/>
            <a:chOff x="4365171" y="1127496"/>
            <a:chExt cx="3090606" cy="2623448"/>
          </a:xfrm>
        </p:grpSpPr>
        <p:graphicFrame>
          <p:nvGraphicFramePr>
            <p:cNvPr id="13" name="Diagramm 12">
              <a:extLst>
                <a:ext uri="{FF2B5EF4-FFF2-40B4-BE49-F238E27FC236}">
                  <a16:creationId xmlns:a16="http://schemas.microsoft.com/office/drawing/2014/main" id="{A99E2B81-84B5-7445-84E9-959C39901AA9}"/>
                </a:ext>
              </a:extLst>
            </p:cNvPr>
            <p:cNvGraphicFramePr/>
            <p:nvPr/>
          </p:nvGraphicFramePr>
          <p:xfrm>
            <a:off x="4365171" y="1127496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7524A56C-68A3-02A9-A346-C6489DB85660}"/>
                </a:ext>
              </a:extLst>
            </p:cNvPr>
            <p:cNvSpPr txBox="1"/>
            <p:nvPr/>
          </p:nvSpPr>
          <p:spPr>
            <a:xfrm>
              <a:off x="5552809" y="2045877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24</a:t>
              </a: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6D7C8A41-28B1-176E-56B2-058A9EBE3074}"/>
                </a:ext>
              </a:extLst>
            </p:cNvPr>
            <p:cNvSpPr txBox="1"/>
            <p:nvPr/>
          </p:nvSpPr>
          <p:spPr>
            <a:xfrm>
              <a:off x="5384875" y="3166169"/>
              <a:ext cx="121776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 err="1">
                  <a:solidFill>
                    <a:schemeClr val="bg1"/>
                  </a:solidFill>
                </a:rPr>
                <a:t>Schlinke</a:t>
              </a:r>
              <a:r>
                <a:rPr lang="de-DE" sz="1600" dirty="0">
                  <a:solidFill>
                    <a:schemeClr val="bg1"/>
                  </a:solidFill>
                </a:rPr>
                <a:t>, A.</a:t>
              </a:r>
            </a:p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Bauer, V.</a:t>
              </a:r>
            </a:p>
          </p:txBody>
        </p:sp>
      </p:grp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547EC557-69FA-BF83-8E57-BEAA3CABA6EE}"/>
              </a:ext>
            </a:extLst>
          </p:cNvPr>
          <p:cNvGrpSpPr/>
          <p:nvPr/>
        </p:nvGrpSpPr>
        <p:grpSpPr>
          <a:xfrm>
            <a:off x="5936141" y="1080000"/>
            <a:ext cx="3090606" cy="2378533"/>
            <a:chOff x="6631507" y="1127496"/>
            <a:chExt cx="3090606" cy="2378533"/>
          </a:xfrm>
        </p:grpSpPr>
        <p:graphicFrame>
          <p:nvGraphicFramePr>
            <p:cNvPr id="15" name="Diagramm 14">
              <a:extLst>
                <a:ext uri="{FF2B5EF4-FFF2-40B4-BE49-F238E27FC236}">
                  <a16:creationId xmlns:a16="http://schemas.microsoft.com/office/drawing/2014/main" id="{17D89D19-BDE1-5954-E9A9-C93E76251871}"/>
                </a:ext>
              </a:extLst>
            </p:cNvPr>
            <p:cNvGraphicFramePr/>
            <p:nvPr/>
          </p:nvGraphicFramePr>
          <p:xfrm>
            <a:off x="6631507" y="1127496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FF2E1F96-0B93-B0E7-DBD3-CFA2B52B18C6}"/>
                </a:ext>
              </a:extLst>
            </p:cNvPr>
            <p:cNvSpPr txBox="1"/>
            <p:nvPr/>
          </p:nvSpPr>
          <p:spPr>
            <a:xfrm>
              <a:off x="7801581" y="2045877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18</a:t>
              </a: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82ADAF37-CD4C-3109-FCF4-793CB5471544}"/>
                </a:ext>
              </a:extLst>
            </p:cNvPr>
            <p:cNvSpPr txBox="1"/>
            <p:nvPr/>
          </p:nvSpPr>
          <p:spPr>
            <a:xfrm>
              <a:off x="7812973" y="3167475"/>
              <a:ext cx="83439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Herzog</a:t>
              </a:r>
            </a:p>
          </p:txBody>
        </p:sp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DC00D56A-4D16-8E4E-BADA-C3C42D7A5E8D}"/>
              </a:ext>
            </a:extLst>
          </p:cNvPr>
          <p:cNvGrpSpPr/>
          <p:nvPr/>
        </p:nvGrpSpPr>
        <p:grpSpPr>
          <a:xfrm>
            <a:off x="-246448" y="4032000"/>
            <a:ext cx="3090606" cy="2426746"/>
            <a:chOff x="34331" y="4041089"/>
            <a:chExt cx="3090606" cy="2426746"/>
          </a:xfrm>
        </p:grpSpPr>
        <p:graphicFrame>
          <p:nvGraphicFramePr>
            <p:cNvPr id="19" name="Diagramm 18">
              <a:extLst>
                <a:ext uri="{FF2B5EF4-FFF2-40B4-BE49-F238E27FC236}">
                  <a16:creationId xmlns:a16="http://schemas.microsoft.com/office/drawing/2014/main" id="{F512B3B9-CF0E-9188-EA33-C3289F36C750}"/>
                </a:ext>
              </a:extLst>
            </p:cNvPr>
            <p:cNvGraphicFramePr/>
            <p:nvPr/>
          </p:nvGraphicFramePr>
          <p:xfrm>
            <a:off x="34331" y="4041089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727497EE-2623-D0D7-EA55-B92D6200CAC8}"/>
                </a:ext>
              </a:extLst>
            </p:cNvPr>
            <p:cNvSpPr txBox="1"/>
            <p:nvPr/>
          </p:nvSpPr>
          <p:spPr>
            <a:xfrm>
              <a:off x="1213187" y="4980756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16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6E66EC47-34AE-80F0-7B3F-65433AE046AC}"/>
                </a:ext>
              </a:extLst>
            </p:cNvPr>
            <p:cNvSpPr txBox="1"/>
            <p:nvPr/>
          </p:nvSpPr>
          <p:spPr>
            <a:xfrm>
              <a:off x="1041190" y="6129281"/>
              <a:ext cx="100822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Bauer, K.</a:t>
              </a:r>
            </a:p>
          </p:txBody>
        </p:sp>
      </p:grp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ED38FB8A-896D-B65E-D458-1DF652DFF16D}"/>
              </a:ext>
            </a:extLst>
          </p:cNvPr>
          <p:cNvGrpSpPr/>
          <p:nvPr/>
        </p:nvGrpSpPr>
        <p:grpSpPr>
          <a:xfrm>
            <a:off x="2220361" y="7780737"/>
            <a:ext cx="3090606" cy="2672967"/>
            <a:chOff x="4365171" y="4041089"/>
            <a:chExt cx="3090606" cy="2672967"/>
          </a:xfrm>
        </p:grpSpPr>
        <p:graphicFrame>
          <p:nvGraphicFramePr>
            <p:cNvPr id="23" name="Diagramm 22">
              <a:extLst>
                <a:ext uri="{FF2B5EF4-FFF2-40B4-BE49-F238E27FC236}">
                  <a16:creationId xmlns:a16="http://schemas.microsoft.com/office/drawing/2014/main" id="{19740B58-1460-F894-35A3-E0639D753743}"/>
                </a:ext>
              </a:extLst>
            </p:cNvPr>
            <p:cNvGraphicFramePr/>
            <p:nvPr/>
          </p:nvGraphicFramePr>
          <p:xfrm>
            <a:off x="4365171" y="4041089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55DD80A7-003E-57B7-9B18-9A0A9BA54F03}"/>
                </a:ext>
              </a:extLst>
            </p:cNvPr>
            <p:cNvSpPr txBox="1"/>
            <p:nvPr/>
          </p:nvSpPr>
          <p:spPr>
            <a:xfrm>
              <a:off x="5540185" y="4959469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15</a:t>
              </a:r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A251AEFF-EB94-1E7A-1122-67DE3E3135EF}"/>
                </a:ext>
              </a:extLst>
            </p:cNvPr>
            <p:cNvSpPr txBox="1"/>
            <p:nvPr/>
          </p:nvSpPr>
          <p:spPr>
            <a:xfrm>
              <a:off x="5310967" y="6129281"/>
              <a:ext cx="135165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Much, T.</a:t>
              </a:r>
            </a:p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Escherich, R.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395244F4-4B4D-85CF-98F5-75C905B2F510}"/>
              </a:ext>
            </a:extLst>
          </p:cNvPr>
          <p:cNvGrpSpPr/>
          <p:nvPr/>
        </p:nvGrpSpPr>
        <p:grpSpPr>
          <a:xfrm>
            <a:off x="13832160" y="1127869"/>
            <a:ext cx="2709298" cy="5339966"/>
            <a:chOff x="9289657" y="1254265"/>
            <a:chExt cx="2709298" cy="5339966"/>
          </a:xfrm>
        </p:grpSpPr>
        <p:sp>
          <p:nvSpPr>
            <p:cNvPr id="18" name="Geschweifte Klammer rechts 17">
              <a:extLst>
                <a:ext uri="{FF2B5EF4-FFF2-40B4-BE49-F238E27FC236}">
                  <a16:creationId xmlns:a16="http://schemas.microsoft.com/office/drawing/2014/main" id="{0A9BB93C-53A5-42F7-4979-534F60EEEEA5}"/>
                </a:ext>
              </a:extLst>
            </p:cNvPr>
            <p:cNvSpPr/>
            <p:nvPr/>
          </p:nvSpPr>
          <p:spPr>
            <a:xfrm>
              <a:off x="9289657" y="1254265"/>
              <a:ext cx="540782" cy="5339966"/>
            </a:xfrm>
            <a:prstGeom prst="rightBrace">
              <a:avLst/>
            </a:prstGeom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EC844857-8563-89BB-7083-8930AA5813D5}"/>
                </a:ext>
              </a:extLst>
            </p:cNvPr>
            <p:cNvSpPr txBox="1"/>
            <p:nvPr/>
          </p:nvSpPr>
          <p:spPr>
            <a:xfrm>
              <a:off x="9920835" y="2308421"/>
              <a:ext cx="2078120" cy="32316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5400" b="1" dirty="0">
                  <a:solidFill>
                    <a:schemeClr val="bg1"/>
                  </a:solidFill>
                </a:rPr>
                <a:t>171</a:t>
              </a:r>
              <a:r>
                <a:rPr lang="de-DE" sz="3200" b="1" dirty="0">
                  <a:solidFill>
                    <a:schemeClr val="bg1"/>
                  </a:solidFill>
                </a:rPr>
                <a:t> Kinder,</a:t>
              </a:r>
            </a:p>
            <a:p>
              <a:pPr algn="ctr"/>
              <a:r>
                <a:rPr lang="de-DE" sz="5400" b="1" dirty="0">
                  <a:solidFill>
                    <a:schemeClr val="bg1"/>
                  </a:solidFill>
                </a:rPr>
                <a:t>79</a:t>
              </a:r>
              <a:r>
                <a:rPr lang="de-DE" sz="3200" b="1" dirty="0">
                  <a:solidFill>
                    <a:schemeClr val="bg1"/>
                  </a:solidFill>
                </a:rPr>
                <a:t> </a:t>
              </a:r>
            </a:p>
            <a:p>
              <a:pPr algn="ctr"/>
              <a:r>
                <a:rPr lang="de-DE" sz="3200" b="1" dirty="0">
                  <a:solidFill>
                    <a:schemeClr val="bg1"/>
                  </a:solidFill>
                </a:rPr>
                <a:t>aus Böhmfeld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497351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F712E-04CF-6AC3-74F0-40FEF64AA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9FF7E1-2BFB-0829-3B8F-0CC31CFBF3A0}"/>
              </a:ext>
            </a:extLst>
          </p:cNvPr>
          <p:cNvSpPr txBox="1">
            <a:spLocks/>
          </p:cNvSpPr>
          <p:nvPr/>
        </p:nvSpPr>
        <p:spPr>
          <a:xfrm>
            <a:off x="193044" y="-1308015"/>
            <a:ext cx="11805911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Fußballjugend – Teams &amp; Trainer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8FFD43E2-035A-5295-D547-F3ADFD3B3EB3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11AE476D-810E-81BA-08D8-D4F2F99AE491}"/>
              </a:ext>
            </a:extLst>
          </p:cNvPr>
          <p:cNvGrpSpPr/>
          <p:nvPr/>
        </p:nvGrpSpPr>
        <p:grpSpPr>
          <a:xfrm>
            <a:off x="1755698" y="4032000"/>
            <a:ext cx="3090606" cy="2240011"/>
            <a:chOff x="2215249" y="4037590"/>
            <a:chExt cx="3090606" cy="2240011"/>
          </a:xfrm>
        </p:grpSpPr>
        <p:graphicFrame>
          <p:nvGraphicFramePr>
            <p:cNvPr id="21" name="Diagramm 20">
              <a:extLst>
                <a:ext uri="{FF2B5EF4-FFF2-40B4-BE49-F238E27FC236}">
                  <a16:creationId xmlns:a16="http://schemas.microsoft.com/office/drawing/2014/main" id="{BC59A706-C1EE-436E-11A2-C6796BCB6F5A}"/>
                </a:ext>
              </a:extLst>
            </p:cNvPr>
            <p:cNvGraphicFramePr/>
            <p:nvPr/>
          </p:nvGraphicFramePr>
          <p:xfrm>
            <a:off x="2215249" y="4037590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65B9D8A4-B117-C914-2CBC-2BBEECFE78E4}"/>
                </a:ext>
              </a:extLst>
            </p:cNvPr>
            <p:cNvSpPr txBox="1"/>
            <p:nvPr/>
          </p:nvSpPr>
          <p:spPr>
            <a:xfrm>
              <a:off x="3399601" y="4959470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23</a:t>
              </a:r>
            </a:p>
          </p:txBody>
        </p:sp>
      </p:grp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3E58B252-2255-4A3C-BEF7-F3A835A805F7}"/>
              </a:ext>
            </a:extLst>
          </p:cNvPr>
          <p:cNvGrpSpPr/>
          <p:nvPr/>
        </p:nvGrpSpPr>
        <p:grpSpPr>
          <a:xfrm>
            <a:off x="6696000" y="4500000"/>
            <a:ext cx="1579976" cy="1932246"/>
            <a:chOff x="7513928" y="4285888"/>
            <a:chExt cx="1579976" cy="1932246"/>
          </a:xfrm>
        </p:grpSpPr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02F7D7D9-11FB-B4FC-1B8F-BC1E342CA28A}"/>
                </a:ext>
              </a:extLst>
            </p:cNvPr>
            <p:cNvSpPr/>
            <p:nvPr/>
          </p:nvSpPr>
          <p:spPr>
            <a:xfrm>
              <a:off x="7513929" y="4285888"/>
              <a:ext cx="1557299" cy="398253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Böhmfeld</a:t>
              </a:r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344DD12A-1C11-D5D5-A9FE-DFA869890ED5}"/>
                </a:ext>
              </a:extLst>
            </p:cNvPr>
            <p:cNvSpPr/>
            <p:nvPr/>
          </p:nvSpPr>
          <p:spPr>
            <a:xfrm>
              <a:off x="7513928" y="4795738"/>
              <a:ext cx="1557299" cy="398253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Hofstetten</a:t>
              </a:r>
            </a:p>
          </p:txBody>
        </p:sp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9E31A526-DC45-DFBB-F202-C4B0506EBA4D}"/>
                </a:ext>
              </a:extLst>
            </p:cNvPr>
            <p:cNvSpPr/>
            <p:nvPr/>
          </p:nvSpPr>
          <p:spPr>
            <a:xfrm>
              <a:off x="7531493" y="5305588"/>
              <a:ext cx="1557299" cy="39825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Lippertshofen</a:t>
              </a:r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CC51E0FB-B5B3-6E88-997D-81C7F4CFE16E}"/>
                </a:ext>
              </a:extLst>
            </p:cNvPr>
            <p:cNvSpPr/>
            <p:nvPr/>
          </p:nvSpPr>
          <p:spPr>
            <a:xfrm>
              <a:off x="7536605" y="5819881"/>
              <a:ext cx="1557299" cy="398253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Arnsberg</a:t>
              </a:r>
            </a:p>
          </p:txBody>
        </p:sp>
      </p:grp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FFA0EFE5-3A05-E5C1-ADD5-C2661F6FF4BB}"/>
              </a:ext>
            </a:extLst>
          </p:cNvPr>
          <p:cNvGrpSpPr/>
          <p:nvPr/>
        </p:nvGrpSpPr>
        <p:grpSpPr>
          <a:xfrm>
            <a:off x="-255230" y="1216043"/>
            <a:ext cx="3090606" cy="2869670"/>
            <a:chOff x="-2805920" y="467082"/>
            <a:chExt cx="3090606" cy="2869670"/>
          </a:xfrm>
        </p:grpSpPr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5EBF4616-8939-FA0F-4B79-13AE1464046A}"/>
                </a:ext>
              </a:extLst>
            </p:cNvPr>
            <p:cNvSpPr txBox="1"/>
            <p:nvPr/>
          </p:nvSpPr>
          <p:spPr>
            <a:xfrm>
              <a:off x="-1618282" y="1377268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37</a:t>
              </a:r>
            </a:p>
          </p:txBody>
        </p:sp>
        <p:grpSp>
          <p:nvGrpSpPr>
            <p:cNvPr id="30" name="Gruppieren 29">
              <a:extLst>
                <a:ext uri="{FF2B5EF4-FFF2-40B4-BE49-F238E27FC236}">
                  <a16:creationId xmlns:a16="http://schemas.microsoft.com/office/drawing/2014/main" id="{99D807A9-4C8D-D73C-478A-DC476BDCBEE3}"/>
                </a:ext>
              </a:extLst>
            </p:cNvPr>
            <p:cNvGrpSpPr/>
            <p:nvPr/>
          </p:nvGrpSpPr>
          <p:grpSpPr>
            <a:xfrm>
              <a:off x="-2805920" y="467082"/>
              <a:ext cx="3090606" cy="2869670"/>
              <a:chOff x="49989" y="1127496"/>
              <a:chExt cx="3090606" cy="2869670"/>
            </a:xfrm>
          </p:grpSpPr>
          <p:graphicFrame>
            <p:nvGraphicFramePr>
              <p:cNvPr id="6" name="Diagramm 5">
                <a:extLst>
                  <a:ext uri="{FF2B5EF4-FFF2-40B4-BE49-F238E27FC236}">
                    <a16:creationId xmlns:a16="http://schemas.microsoft.com/office/drawing/2014/main" id="{800A37AA-FF08-1EF2-846F-8CA1ED7FACA0}"/>
                  </a:ext>
                </a:extLst>
              </p:cNvPr>
              <p:cNvGraphicFramePr/>
              <p:nvPr/>
            </p:nvGraphicFramePr>
            <p:xfrm>
              <a:off x="49989" y="1127496"/>
              <a:ext cx="3090606" cy="224001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4" name="Textfeld 3">
                <a:extLst>
                  <a:ext uri="{FF2B5EF4-FFF2-40B4-BE49-F238E27FC236}">
                    <a16:creationId xmlns:a16="http://schemas.microsoft.com/office/drawing/2014/main" id="{0D945E98-4A6C-1C79-214C-33945DA16520}"/>
                  </a:ext>
                </a:extLst>
              </p:cNvPr>
              <p:cNvSpPr txBox="1"/>
              <p:nvPr/>
            </p:nvSpPr>
            <p:spPr>
              <a:xfrm>
                <a:off x="894681" y="3166169"/>
                <a:ext cx="1418786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de-DE" sz="1600" dirty="0">
                    <a:solidFill>
                      <a:schemeClr val="bg1"/>
                    </a:solidFill>
                  </a:rPr>
                  <a:t>Kok, A.</a:t>
                </a:r>
              </a:p>
              <a:p>
                <a:pPr algn="ctr"/>
                <a:r>
                  <a:rPr lang="de-DE" sz="1600" dirty="0">
                    <a:solidFill>
                      <a:schemeClr val="bg1"/>
                    </a:solidFill>
                  </a:rPr>
                  <a:t>Schimmer, C. </a:t>
                </a:r>
              </a:p>
              <a:p>
                <a:pPr algn="ctr"/>
                <a:r>
                  <a:rPr lang="de-DE" sz="1600" dirty="0">
                    <a:solidFill>
                      <a:schemeClr val="bg1"/>
                    </a:solidFill>
                  </a:rPr>
                  <a:t>Escherich, L.</a:t>
                </a:r>
              </a:p>
            </p:txBody>
          </p:sp>
        </p:grp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62FAF500-45E3-C792-3BD8-3B92E3390873}"/>
              </a:ext>
            </a:extLst>
          </p:cNvPr>
          <p:cNvGrpSpPr/>
          <p:nvPr/>
        </p:nvGrpSpPr>
        <p:grpSpPr>
          <a:xfrm>
            <a:off x="1764480" y="1324421"/>
            <a:ext cx="3090606" cy="2623448"/>
            <a:chOff x="2207580" y="1127496"/>
            <a:chExt cx="3090606" cy="2623448"/>
          </a:xfrm>
        </p:grpSpPr>
        <p:graphicFrame>
          <p:nvGraphicFramePr>
            <p:cNvPr id="11" name="Diagramm 10">
              <a:extLst>
                <a:ext uri="{FF2B5EF4-FFF2-40B4-BE49-F238E27FC236}">
                  <a16:creationId xmlns:a16="http://schemas.microsoft.com/office/drawing/2014/main" id="{FD641476-1F61-6D45-6C89-ED7E037EFBEF}"/>
                </a:ext>
              </a:extLst>
            </p:cNvPr>
            <p:cNvGraphicFramePr/>
            <p:nvPr/>
          </p:nvGraphicFramePr>
          <p:xfrm>
            <a:off x="2207580" y="1127496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7EE2BEF3-4F49-3C93-14DC-DB1C98A8D253}"/>
                </a:ext>
              </a:extLst>
            </p:cNvPr>
            <p:cNvSpPr txBox="1"/>
            <p:nvPr/>
          </p:nvSpPr>
          <p:spPr>
            <a:xfrm>
              <a:off x="3395218" y="2045877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38</a:t>
              </a:r>
            </a:p>
          </p:txBody>
        </p: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9BEEDEF5-88C9-B8F2-BD71-B2574FCDE560}"/>
                </a:ext>
              </a:extLst>
            </p:cNvPr>
            <p:cNvSpPr txBox="1"/>
            <p:nvPr/>
          </p:nvSpPr>
          <p:spPr>
            <a:xfrm>
              <a:off x="3146235" y="3166169"/>
              <a:ext cx="12046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Goschy, M.</a:t>
              </a:r>
            </a:p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Kraus, T.</a:t>
              </a:r>
            </a:p>
          </p:txBody>
        </p: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BFA8CC08-3316-47F7-5653-027CCBB4F8E3}"/>
              </a:ext>
            </a:extLst>
          </p:cNvPr>
          <p:cNvGrpSpPr/>
          <p:nvPr/>
        </p:nvGrpSpPr>
        <p:grpSpPr>
          <a:xfrm>
            <a:off x="3784190" y="1324421"/>
            <a:ext cx="3090606" cy="2623448"/>
            <a:chOff x="4365171" y="1127496"/>
            <a:chExt cx="3090606" cy="2623448"/>
          </a:xfrm>
        </p:grpSpPr>
        <p:graphicFrame>
          <p:nvGraphicFramePr>
            <p:cNvPr id="13" name="Diagramm 12">
              <a:extLst>
                <a:ext uri="{FF2B5EF4-FFF2-40B4-BE49-F238E27FC236}">
                  <a16:creationId xmlns:a16="http://schemas.microsoft.com/office/drawing/2014/main" id="{F24D1E41-274B-7C10-6112-22018B24DA15}"/>
                </a:ext>
              </a:extLst>
            </p:cNvPr>
            <p:cNvGraphicFramePr/>
            <p:nvPr/>
          </p:nvGraphicFramePr>
          <p:xfrm>
            <a:off x="4365171" y="1127496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CA6E7A7B-0C9D-0712-6C8F-A6C127F9ACE7}"/>
                </a:ext>
              </a:extLst>
            </p:cNvPr>
            <p:cNvSpPr txBox="1"/>
            <p:nvPr/>
          </p:nvSpPr>
          <p:spPr>
            <a:xfrm>
              <a:off x="5552809" y="2045877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24</a:t>
              </a: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7956B89E-C273-017A-7E6E-1FA3B8A0CE4F}"/>
                </a:ext>
              </a:extLst>
            </p:cNvPr>
            <p:cNvSpPr txBox="1"/>
            <p:nvPr/>
          </p:nvSpPr>
          <p:spPr>
            <a:xfrm>
              <a:off x="5384875" y="3166169"/>
              <a:ext cx="121776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 err="1">
                  <a:solidFill>
                    <a:schemeClr val="bg1"/>
                  </a:solidFill>
                </a:rPr>
                <a:t>Schlinke</a:t>
              </a:r>
              <a:r>
                <a:rPr lang="de-DE" sz="1600" dirty="0">
                  <a:solidFill>
                    <a:schemeClr val="bg1"/>
                  </a:solidFill>
                </a:rPr>
                <a:t>, A.</a:t>
              </a:r>
            </a:p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Bauer, V.</a:t>
              </a:r>
            </a:p>
          </p:txBody>
        </p:sp>
      </p:grp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1A40E26B-2F7A-D5CA-9ED0-99DB1184FB45}"/>
              </a:ext>
            </a:extLst>
          </p:cNvPr>
          <p:cNvGrpSpPr/>
          <p:nvPr/>
        </p:nvGrpSpPr>
        <p:grpSpPr>
          <a:xfrm>
            <a:off x="5936141" y="1372761"/>
            <a:ext cx="3090606" cy="2378533"/>
            <a:chOff x="6631507" y="1127496"/>
            <a:chExt cx="3090606" cy="2378533"/>
          </a:xfrm>
        </p:grpSpPr>
        <p:graphicFrame>
          <p:nvGraphicFramePr>
            <p:cNvPr id="15" name="Diagramm 14">
              <a:extLst>
                <a:ext uri="{FF2B5EF4-FFF2-40B4-BE49-F238E27FC236}">
                  <a16:creationId xmlns:a16="http://schemas.microsoft.com/office/drawing/2014/main" id="{6C3479BB-E045-B1D0-F88D-8AD6757348C8}"/>
                </a:ext>
              </a:extLst>
            </p:cNvPr>
            <p:cNvGraphicFramePr/>
            <p:nvPr/>
          </p:nvGraphicFramePr>
          <p:xfrm>
            <a:off x="6631507" y="1127496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CF91C069-630D-D227-725E-9DCBAC827CB5}"/>
                </a:ext>
              </a:extLst>
            </p:cNvPr>
            <p:cNvSpPr txBox="1"/>
            <p:nvPr/>
          </p:nvSpPr>
          <p:spPr>
            <a:xfrm>
              <a:off x="7801581" y="2045877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18</a:t>
              </a: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F04BDAD3-65C3-B14A-4F9F-61305E2B2358}"/>
                </a:ext>
              </a:extLst>
            </p:cNvPr>
            <p:cNvSpPr txBox="1"/>
            <p:nvPr/>
          </p:nvSpPr>
          <p:spPr>
            <a:xfrm>
              <a:off x="7812973" y="3167475"/>
              <a:ext cx="83439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Herzog</a:t>
              </a:r>
            </a:p>
          </p:txBody>
        </p:sp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117F0E26-B4D7-2F75-D295-B7CD6A674714}"/>
              </a:ext>
            </a:extLst>
          </p:cNvPr>
          <p:cNvGrpSpPr/>
          <p:nvPr/>
        </p:nvGrpSpPr>
        <p:grpSpPr>
          <a:xfrm>
            <a:off x="-246448" y="4032000"/>
            <a:ext cx="3090606" cy="2426746"/>
            <a:chOff x="34331" y="4041089"/>
            <a:chExt cx="3090606" cy="2426746"/>
          </a:xfrm>
        </p:grpSpPr>
        <p:graphicFrame>
          <p:nvGraphicFramePr>
            <p:cNvPr id="19" name="Diagramm 18">
              <a:extLst>
                <a:ext uri="{FF2B5EF4-FFF2-40B4-BE49-F238E27FC236}">
                  <a16:creationId xmlns:a16="http://schemas.microsoft.com/office/drawing/2014/main" id="{6A945AFE-A7AB-DBE0-9485-CB94E32A35E8}"/>
                </a:ext>
              </a:extLst>
            </p:cNvPr>
            <p:cNvGraphicFramePr/>
            <p:nvPr/>
          </p:nvGraphicFramePr>
          <p:xfrm>
            <a:off x="34331" y="4041089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47361861-524A-FA34-2146-2A13BE335AAB}"/>
                </a:ext>
              </a:extLst>
            </p:cNvPr>
            <p:cNvSpPr txBox="1"/>
            <p:nvPr/>
          </p:nvSpPr>
          <p:spPr>
            <a:xfrm>
              <a:off x="1213187" y="4980756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16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9CB50B87-54CD-6C10-F934-BE0E7084A678}"/>
                </a:ext>
              </a:extLst>
            </p:cNvPr>
            <p:cNvSpPr txBox="1"/>
            <p:nvPr/>
          </p:nvSpPr>
          <p:spPr>
            <a:xfrm>
              <a:off x="1041190" y="6129281"/>
              <a:ext cx="100822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Bauer, K.</a:t>
              </a:r>
            </a:p>
          </p:txBody>
        </p:sp>
      </p:grp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02161446-35D0-3D24-4D74-A1BA6FCF748B}"/>
              </a:ext>
            </a:extLst>
          </p:cNvPr>
          <p:cNvGrpSpPr/>
          <p:nvPr/>
        </p:nvGrpSpPr>
        <p:grpSpPr>
          <a:xfrm>
            <a:off x="2220361" y="7780737"/>
            <a:ext cx="3090606" cy="2672967"/>
            <a:chOff x="4365171" y="4041089"/>
            <a:chExt cx="3090606" cy="2672967"/>
          </a:xfrm>
        </p:grpSpPr>
        <p:graphicFrame>
          <p:nvGraphicFramePr>
            <p:cNvPr id="23" name="Diagramm 22">
              <a:extLst>
                <a:ext uri="{FF2B5EF4-FFF2-40B4-BE49-F238E27FC236}">
                  <a16:creationId xmlns:a16="http://schemas.microsoft.com/office/drawing/2014/main" id="{FB01791F-3F08-27A5-DD05-6BA9918C56B3}"/>
                </a:ext>
              </a:extLst>
            </p:cNvPr>
            <p:cNvGraphicFramePr/>
            <p:nvPr/>
          </p:nvGraphicFramePr>
          <p:xfrm>
            <a:off x="4365171" y="4041089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E0C307CB-E2DD-9A6D-71C1-F057E67D6B16}"/>
                </a:ext>
              </a:extLst>
            </p:cNvPr>
            <p:cNvSpPr txBox="1"/>
            <p:nvPr/>
          </p:nvSpPr>
          <p:spPr>
            <a:xfrm>
              <a:off x="5540185" y="4959469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15</a:t>
              </a:r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7B144485-A67D-70CF-1129-8D466164DBF3}"/>
                </a:ext>
              </a:extLst>
            </p:cNvPr>
            <p:cNvSpPr txBox="1"/>
            <p:nvPr/>
          </p:nvSpPr>
          <p:spPr>
            <a:xfrm>
              <a:off x="5310967" y="6129281"/>
              <a:ext cx="135165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Much, T.</a:t>
              </a:r>
            </a:p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Escherich, R.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309C0F67-2CDF-F952-45D9-70B4E4E28924}"/>
              </a:ext>
            </a:extLst>
          </p:cNvPr>
          <p:cNvGrpSpPr/>
          <p:nvPr/>
        </p:nvGrpSpPr>
        <p:grpSpPr>
          <a:xfrm>
            <a:off x="13832160" y="1127869"/>
            <a:ext cx="2709298" cy="5339966"/>
            <a:chOff x="9289657" y="1254265"/>
            <a:chExt cx="2709298" cy="5339966"/>
          </a:xfrm>
        </p:grpSpPr>
        <p:sp>
          <p:nvSpPr>
            <p:cNvPr id="18" name="Geschweifte Klammer rechts 17">
              <a:extLst>
                <a:ext uri="{FF2B5EF4-FFF2-40B4-BE49-F238E27FC236}">
                  <a16:creationId xmlns:a16="http://schemas.microsoft.com/office/drawing/2014/main" id="{84E775EC-1A28-6EC1-C671-42B59C95E4CC}"/>
                </a:ext>
              </a:extLst>
            </p:cNvPr>
            <p:cNvSpPr/>
            <p:nvPr/>
          </p:nvSpPr>
          <p:spPr>
            <a:xfrm>
              <a:off x="9289657" y="1254265"/>
              <a:ext cx="540782" cy="5339966"/>
            </a:xfrm>
            <a:prstGeom prst="rightBrace">
              <a:avLst/>
            </a:prstGeom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88071DA3-2B31-491B-225D-0054EC32CE60}"/>
                </a:ext>
              </a:extLst>
            </p:cNvPr>
            <p:cNvSpPr txBox="1"/>
            <p:nvPr/>
          </p:nvSpPr>
          <p:spPr>
            <a:xfrm>
              <a:off x="9920835" y="2308421"/>
              <a:ext cx="2078120" cy="32316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5400" b="1" dirty="0">
                  <a:solidFill>
                    <a:schemeClr val="bg1"/>
                  </a:solidFill>
                </a:rPr>
                <a:t>171</a:t>
              </a:r>
              <a:r>
                <a:rPr lang="de-DE" sz="3200" b="1" dirty="0">
                  <a:solidFill>
                    <a:schemeClr val="bg1"/>
                  </a:solidFill>
                </a:rPr>
                <a:t> Kinder,</a:t>
              </a:r>
            </a:p>
            <a:p>
              <a:pPr algn="ctr"/>
              <a:r>
                <a:rPr lang="de-DE" sz="5400" b="1" dirty="0">
                  <a:solidFill>
                    <a:schemeClr val="bg1"/>
                  </a:solidFill>
                </a:rPr>
                <a:t>79</a:t>
              </a:r>
              <a:r>
                <a:rPr lang="de-DE" sz="3200" b="1" dirty="0">
                  <a:solidFill>
                    <a:schemeClr val="bg1"/>
                  </a:solidFill>
                </a:rPr>
                <a:t> </a:t>
              </a:r>
            </a:p>
            <a:p>
              <a:pPr algn="ctr"/>
              <a:r>
                <a:rPr lang="de-DE" sz="3200" b="1" dirty="0">
                  <a:solidFill>
                    <a:schemeClr val="bg1"/>
                  </a:solidFill>
                </a:rPr>
                <a:t>aus Böhmfeld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59265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7CBEA-95F8-C3D9-87FB-1EB756BA8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6DED19-94B7-A26F-DD4A-1E2641459487}"/>
              </a:ext>
            </a:extLst>
          </p:cNvPr>
          <p:cNvSpPr txBox="1">
            <a:spLocks/>
          </p:cNvSpPr>
          <p:nvPr/>
        </p:nvSpPr>
        <p:spPr>
          <a:xfrm>
            <a:off x="193044" y="-1308015"/>
            <a:ext cx="11805911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Fußballjugend – Teams &amp; Trainer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0FC44732-6BDF-C646-6B2B-77A1E252281E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C483F921-28C3-F2DF-AF3A-0789C5C44F20}"/>
              </a:ext>
            </a:extLst>
          </p:cNvPr>
          <p:cNvGrpSpPr/>
          <p:nvPr/>
        </p:nvGrpSpPr>
        <p:grpSpPr>
          <a:xfrm>
            <a:off x="1755698" y="4032000"/>
            <a:ext cx="3090606" cy="2240011"/>
            <a:chOff x="2215249" y="4037590"/>
            <a:chExt cx="3090606" cy="2240011"/>
          </a:xfrm>
        </p:grpSpPr>
        <p:graphicFrame>
          <p:nvGraphicFramePr>
            <p:cNvPr id="21" name="Diagramm 20">
              <a:extLst>
                <a:ext uri="{FF2B5EF4-FFF2-40B4-BE49-F238E27FC236}">
                  <a16:creationId xmlns:a16="http://schemas.microsoft.com/office/drawing/2014/main" id="{D149BB4B-2F9F-0B9F-A8AC-BB1C297C558B}"/>
                </a:ext>
              </a:extLst>
            </p:cNvPr>
            <p:cNvGraphicFramePr/>
            <p:nvPr/>
          </p:nvGraphicFramePr>
          <p:xfrm>
            <a:off x="2215249" y="4037590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AE4F86A1-B295-A371-B69A-0F3FA23A24A9}"/>
                </a:ext>
              </a:extLst>
            </p:cNvPr>
            <p:cNvSpPr txBox="1"/>
            <p:nvPr/>
          </p:nvSpPr>
          <p:spPr>
            <a:xfrm>
              <a:off x="3399601" y="4959470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23</a:t>
              </a:r>
            </a:p>
          </p:txBody>
        </p:sp>
      </p:grp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835C8E71-D0E6-755F-3E19-7A3F72DCB3DD}"/>
              </a:ext>
            </a:extLst>
          </p:cNvPr>
          <p:cNvGrpSpPr/>
          <p:nvPr/>
        </p:nvGrpSpPr>
        <p:grpSpPr>
          <a:xfrm>
            <a:off x="6691456" y="4500000"/>
            <a:ext cx="1579976" cy="1932246"/>
            <a:chOff x="7513928" y="4285888"/>
            <a:chExt cx="1579976" cy="1932246"/>
          </a:xfrm>
        </p:grpSpPr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62FAA6E3-5B1B-FD78-0528-96D5448935DE}"/>
                </a:ext>
              </a:extLst>
            </p:cNvPr>
            <p:cNvSpPr/>
            <p:nvPr/>
          </p:nvSpPr>
          <p:spPr>
            <a:xfrm>
              <a:off x="7513929" y="4285888"/>
              <a:ext cx="1557299" cy="398253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Böhmfeld</a:t>
              </a:r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6871FFF7-57EE-BD55-8A7F-6A9E24B18559}"/>
                </a:ext>
              </a:extLst>
            </p:cNvPr>
            <p:cNvSpPr/>
            <p:nvPr/>
          </p:nvSpPr>
          <p:spPr>
            <a:xfrm>
              <a:off x="7513928" y="4795738"/>
              <a:ext cx="1557299" cy="398253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Hofstetten</a:t>
              </a:r>
            </a:p>
          </p:txBody>
        </p:sp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045F5DF2-E9E6-5E49-FB95-B2B4E4B4E4B6}"/>
                </a:ext>
              </a:extLst>
            </p:cNvPr>
            <p:cNvSpPr/>
            <p:nvPr/>
          </p:nvSpPr>
          <p:spPr>
            <a:xfrm>
              <a:off x="7531493" y="5305588"/>
              <a:ext cx="1557299" cy="39825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Lippertshofen</a:t>
              </a:r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DFE37239-0305-E3ED-38AD-24D610520528}"/>
                </a:ext>
              </a:extLst>
            </p:cNvPr>
            <p:cNvSpPr/>
            <p:nvPr/>
          </p:nvSpPr>
          <p:spPr>
            <a:xfrm>
              <a:off x="7536605" y="5819881"/>
              <a:ext cx="1557299" cy="398253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Arnsberg</a:t>
              </a:r>
            </a:p>
          </p:txBody>
        </p:sp>
      </p:grp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1B9A3F52-BCCB-7B69-8D99-BCE847AA3B54}"/>
              </a:ext>
            </a:extLst>
          </p:cNvPr>
          <p:cNvGrpSpPr/>
          <p:nvPr/>
        </p:nvGrpSpPr>
        <p:grpSpPr>
          <a:xfrm>
            <a:off x="-255230" y="1216043"/>
            <a:ext cx="3090606" cy="2869670"/>
            <a:chOff x="-2805920" y="467082"/>
            <a:chExt cx="3090606" cy="2869670"/>
          </a:xfrm>
        </p:grpSpPr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6A48EC98-C39F-F7DE-FE8F-FCC5199CC637}"/>
                </a:ext>
              </a:extLst>
            </p:cNvPr>
            <p:cNvSpPr txBox="1"/>
            <p:nvPr/>
          </p:nvSpPr>
          <p:spPr>
            <a:xfrm>
              <a:off x="-1618282" y="1377268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37</a:t>
              </a:r>
            </a:p>
          </p:txBody>
        </p:sp>
        <p:grpSp>
          <p:nvGrpSpPr>
            <p:cNvPr id="30" name="Gruppieren 29">
              <a:extLst>
                <a:ext uri="{FF2B5EF4-FFF2-40B4-BE49-F238E27FC236}">
                  <a16:creationId xmlns:a16="http://schemas.microsoft.com/office/drawing/2014/main" id="{1FA7E749-9181-13E4-65E8-C9279EE2B8A4}"/>
                </a:ext>
              </a:extLst>
            </p:cNvPr>
            <p:cNvGrpSpPr/>
            <p:nvPr/>
          </p:nvGrpSpPr>
          <p:grpSpPr>
            <a:xfrm>
              <a:off x="-2805920" y="467082"/>
              <a:ext cx="3090606" cy="2869670"/>
              <a:chOff x="49989" y="1127496"/>
              <a:chExt cx="3090606" cy="2869670"/>
            </a:xfrm>
          </p:grpSpPr>
          <p:graphicFrame>
            <p:nvGraphicFramePr>
              <p:cNvPr id="6" name="Diagramm 5">
                <a:extLst>
                  <a:ext uri="{FF2B5EF4-FFF2-40B4-BE49-F238E27FC236}">
                    <a16:creationId xmlns:a16="http://schemas.microsoft.com/office/drawing/2014/main" id="{E93ACA66-2569-5397-DE38-B21B0B186379}"/>
                  </a:ext>
                </a:extLst>
              </p:cNvPr>
              <p:cNvGraphicFramePr/>
              <p:nvPr/>
            </p:nvGraphicFramePr>
            <p:xfrm>
              <a:off x="49989" y="1127496"/>
              <a:ext cx="3090606" cy="224001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4" name="Textfeld 3">
                <a:extLst>
                  <a:ext uri="{FF2B5EF4-FFF2-40B4-BE49-F238E27FC236}">
                    <a16:creationId xmlns:a16="http://schemas.microsoft.com/office/drawing/2014/main" id="{8EEDFAD3-6F54-4CCB-7711-97F900729F08}"/>
                  </a:ext>
                </a:extLst>
              </p:cNvPr>
              <p:cNvSpPr txBox="1"/>
              <p:nvPr/>
            </p:nvSpPr>
            <p:spPr>
              <a:xfrm>
                <a:off x="894681" y="3166169"/>
                <a:ext cx="1418786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de-DE" sz="1600" dirty="0">
                    <a:solidFill>
                      <a:schemeClr val="bg1"/>
                    </a:solidFill>
                  </a:rPr>
                  <a:t>Kok, A.</a:t>
                </a:r>
              </a:p>
              <a:p>
                <a:pPr algn="ctr"/>
                <a:r>
                  <a:rPr lang="de-DE" sz="1600" dirty="0">
                    <a:solidFill>
                      <a:schemeClr val="bg1"/>
                    </a:solidFill>
                  </a:rPr>
                  <a:t>Schimmer, C. </a:t>
                </a:r>
              </a:p>
              <a:p>
                <a:pPr algn="ctr"/>
                <a:r>
                  <a:rPr lang="de-DE" sz="1600" dirty="0">
                    <a:solidFill>
                      <a:schemeClr val="bg1"/>
                    </a:solidFill>
                  </a:rPr>
                  <a:t>Escherich, L.</a:t>
                </a:r>
              </a:p>
            </p:txBody>
          </p:sp>
        </p:grp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3F08EF0E-0FF6-7798-C3C5-CE0C151226FE}"/>
              </a:ext>
            </a:extLst>
          </p:cNvPr>
          <p:cNvGrpSpPr/>
          <p:nvPr/>
        </p:nvGrpSpPr>
        <p:grpSpPr>
          <a:xfrm>
            <a:off x="1764480" y="1324421"/>
            <a:ext cx="3090606" cy="2623448"/>
            <a:chOff x="2207580" y="1127496"/>
            <a:chExt cx="3090606" cy="2623448"/>
          </a:xfrm>
        </p:grpSpPr>
        <p:graphicFrame>
          <p:nvGraphicFramePr>
            <p:cNvPr id="11" name="Diagramm 10">
              <a:extLst>
                <a:ext uri="{FF2B5EF4-FFF2-40B4-BE49-F238E27FC236}">
                  <a16:creationId xmlns:a16="http://schemas.microsoft.com/office/drawing/2014/main" id="{DE49E47D-7008-E53D-ECFB-6EF47CAB0870}"/>
                </a:ext>
              </a:extLst>
            </p:cNvPr>
            <p:cNvGraphicFramePr/>
            <p:nvPr/>
          </p:nvGraphicFramePr>
          <p:xfrm>
            <a:off x="2207580" y="1127496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6A14950F-9D2F-3949-6016-009453F2D955}"/>
                </a:ext>
              </a:extLst>
            </p:cNvPr>
            <p:cNvSpPr txBox="1"/>
            <p:nvPr/>
          </p:nvSpPr>
          <p:spPr>
            <a:xfrm>
              <a:off x="3395218" y="2045877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38</a:t>
              </a:r>
            </a:p>
          </p:txBody>
        </p: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5F6367CD-7AFF-2108-A07B-E6C5051B7DCB}"/>
                </a:ext>
              </a:extLst>
            </p:cNvPr>
            <p:cNvSpPr txBox="1"/>
            <p:nvPr/>
          </p:nvSpPr>
          <p:spPr>
            <a:xfrm>
              <a:off x="3146235" y="3166169"/>
              <a:ext cx="12046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Goschy, M.</a:t>
              </a:r>
            </a:p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Kraus, T.</a:t>
              </a:r>
            </a:p>
          </p:txBody>
        </p: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15749598-635A-AF27-33D1-5C5CBAF881DA}"/>
              </a:ext>
            </a:extLst>
          </p:cNvPr>
          <p:cNvGrpSpPr/>
          <p:nvPr/>
        </p:nvGrpSpPr>
        <p:grpSpPr>
          <a:xfrm>
            <a:off x="3784190" y="1324421"/>
            <a:ext cx="3090606" cy="2623448"/>
            <a:chOff x="4365171" y="1127496"/>
            <a:chExt cx="3090606" cy="2623448"/>
          </a:xfrm>
        </p:grpSpPr>
        <p:graphicFrame>
          <p:nvGraphicFramePr>
            <p:cNvPr id="13" name="Diagramm 12">
              <a:extLst>
                <a:ext uri="{FF2B5EF4-FFF2-40B4-BE49-F238E27FC236}">
                  <a16:creationId xmlns:a16="http://schemas.microsoft.com/office/drawing/2014/main" id="{DCE2A68B-AE54-6229-41C8-7EA70DC5164E}"/>
                </a:ext>
              </a:extLst>
            </p:cNvPr>
            <p:cNvGraphicFramePr/>
            <p:nvPr/>
          </p:nvGraphicFramePr>
          <p:xfrm>
            <a:off x="4365171" y="1127496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891AE058-89E2-233E-45B8-CF3E4ECB0EE6}"/>
                </a:ext>
              </a:extLst>
            </p:cNvPr>
            <p:cNvSpPr txBox="1"/>
            <p:nvPr/>
          </p:nvSpPr>
          <p:spPr>
            <a:xfrm>
              <a:off x="5552809" y="2045877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24</a:t>
              </a: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A0FC941E-6045-EFD8-2CB1-5017BC32ADC7}"/>
                </a:ext>
              </a:extLst>
            </p:cNvPr>
            <p:cNvSpPr txBox="1"/>
            <p:nvPr/>
          </p:nvSpPr>
          <p:spPr>
            <a:xfrm>
              <a:off x="5384875" y="3166169"/>
              <a:ext cx="121776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 err="1">
                  <a:solidFill>
                    <a:schemeClr val="bg1"/>
                  </a:solidFill>
                </a:rPr>
                <a:t>Schlinke</a:t>
              </a:r>
              <a:r>
                <a:rPr lang="de-DE" sz="1600" dirty="0">
                  <a:solidFill>
                    <a:schemeClr val="bg1"/>
                  </a:solidFill>
                </a:rPr>
                <a:t>, A.</a:t>
              </a:r>
            </a:p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Bauer, V.</a:t>
              </a:r>
            </a:p>
          </p:txBody>
        </p:sp>
      </p:grp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21D5A108-31E0-536B-F466-938AC0BB9F14}"/>
              </a:ext>
            </a:extLst>
          </p:cNvPr>
          <p:cNvGrpSpPr/>
          <p:nvPr/>
        </p:nvGrpSpPr>
        <p:grpSpPr>
          <a:xfrm>
            <a:off x="5936141" y="1372761"/>
            <a:ext cx="3090606" cy="2378533"/>
            <a:chOff x="6631507" y="1127496"/>
            <a:chExt cx="3090606" cy="2378533"/>
          </a:xfrm>
        </p:grpSpPr>
        <p:graphicFrame>
          <p:nvGraphicFramePr>
            <p:cNvPr id="15" name="Diagramm 14">
              <a:extLst>
                <a:ext uri="{FF2B5EF4-FFF2-40B4-BE49-F238E27FC236}">
                  <a16:creationId xmlns:a16="http://schemas.microsoft.com/office/drawing/2014/main" id="{6FDE6DB5-7727-52BA-8089-808170742D27}"/>
                </a:ext>
              </a:extLst>
            </p:cNvPr>
            <p:cNvGraphicFramePr/>
            <p:nvPr/>
          </p:nvGraphicFramePr>
          <p:xfrm>
            <a:off x="6631507" y="1127496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5B450982-3466-ABFA-A58D-6AE5E7E44831}"/>
                </a:ext>
              </a:extLst>
            </p:cNvPr>
            <p:cNvSpPr txBox="1"/>
            <p:nvPr/>
          </p:nvSpPr>
          <p:spPr>
            <a:xfrm>
              <a:off x="7801581" y="2045877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18</a:t>
              </a: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748C4460-5383-049B-26B8-85A9BAA3FDEF}"/>
                </a:ext>
              </a:extLst>
            </p:cNvPr>
            <p:cNvSpPr txBox="1"/>
            <p:nvPr/>
          </p:nvSpPr>
          <p:spPr>
            <a:xfrm>
              <a:off x="7812973" y="3167475"/>
              <a:ext cx="83439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Herzog</a:t>
              </a:r>
            </a:p>
          </p:txBody>
        </p:sp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0CAC78AE-F2E4-3FC9-A3D8-BF403E74DD94}"/>
              </a:ext>
            </a:extLst>
          </p:cNvPr>
          <p:cNvGrpSpPr/>
          <p:nvPr/>
        </p:nvGrpSpPr>
        <p:grpSpPr>
          <a:xfrm>
            <a:off x="-246448" y="4032000"/>
            <a:ext cx="3090606" cy="2426746"/>
            <a:chOff x="34331" y="4041089"/>
            <a:chExt cx="3090606" cy="2426746"/>
          </a:xfrm>
        </p:grpSpPr>
        <p:graphicFrame>
          <p:nvGraphicFramePr>
            <p:cNvPr id="19" name="Diagramm 18">
              <a:extLst>
                <a:ext uri="{FF2B5EF4-FFF2-40B4-BE49-F238E27FC236}">
                  <a16:creationId xmlns:a16="http://schemas.microsoft.com/office/drawing/2014/main" id="{4EAC99DF-C184-0867-6AAB-ED766A47B119}"/>
                </a:ext>
              </a:extLst>
            </p:cNvPr>
            <p:cNvGraphicFramePr/>
            <p:nvPr/>
          </p:nvGraphicFramePr>
          <p:xfrm>
            <a:off x="34331" y="4041089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B506A7D2-5466-776D-60C1-8FBABD91C7DA}"/>
                </a:ext>
              </a:extLst>
            </p:cNvPr>
            <p:cNvSpPr txBox="1"/>
            <p:nvPr/>
          </p:nvSpPr>
          <p:spPr>
            <a:xfrm>
              <a:off x="1213187" y="4980756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16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DEA6D17F-E83A-4B30-AE09-1D02A8AB2954}"/>
                </a:ext>
              </a:extLst>
            </p:cNvPr>
            <p:cNvSpPr txBox="1"/>
            <p:nvPr/>
          </p:nvSpPr>
          <p:spPr>
            <a:xfrm>
              <a:off x="1041190" y="6129281"/>
              <a:ext cx="100822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Bauer, K.</a:t>
              </a:r>
            </a:p>
          </p:txBody>
        </p:sp>
      </p:grp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6985F8F4-9BDC-A673-790A-1BEB0EFD1118}"/>
              </a:ext>
            </a:extLst>
          </p:cNvPr>
          <p:cNvGrpSpPr/>
          <p:nvPr/>
        </p:nvGrpSpPr>
        <p:grpSpPr>
          <a:xfrm>
            <a:off x="3784190" y="4032000"/>
            <a:ext cx="3090606" cy="2672967"/>
            <a:chOff x="4365171" y="4041089"/>
            <a:chExt cx="3090606" cy="2672967"/>
          </a:xfrm>
        </p:grpSpPr>
        <p:graphicFrame>
          <p:nvGraphicFramePr>
            <p:cNvPr id="23" name="Diagramm 22">
              <a:extLst>
                <a:ext uri="{FF2B5EF4-FFF2-40B4-BE49-F238E27FC236}">
                  <a16:creationId xmlns:a16="http://schemas.microsoft.com/office/drawing/2014/main" id="{FC37A85C-6B6E-63A4-B158-ED774B865A9C}"/>
                </a:ext>
              </a:extLst>
            </p:cNvPr>
            <p:cNvGraphicFramePr/>
            <p:nvPr/>
          </p:nvGraphicFramePr>
          <p:xfrm>
            <a:off x="4365171" y="4041089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7E0E7CF4-3FA0-DF86-5CDC-0BB866A928BA}"/>
                </a:ext>
              </a:extLst>
            </p:cNvPr>
            <p:cNvSpPr txBox="1"/>
            <p:nvPr/>
          </p:nvSpPr>
          <p:spPr>
            <a:xfrm>
              <a:off x="5540185" y="4959469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15</a:t>
              </a:r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BA93F98E-4720-D43C-4943-84167CD53756}"/>
                </a:ext>
              </a:extLst>
            </p:cNvPr>
            <p:cNvSpPr txBox="1"/>
            <p:nvPr/>
          </p:nvSpPr>
          <p:spPr>
            <a:xfrm>
              <a:off x="5310967" y="6129281"/>
              <a:ext cx="135165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Much, T.</a:t>
              </a:r>
            </a:p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Escherich, R.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DD0CBFB6-8707-7720-25D3-7C28486DC59B}"/>
              </a:ext>
            </a:extLst>
          </p:cNvPr>
          <p:cNvGrpSpPr/>
          <p:nvPr/>
        </p:nvGrpSpPr>
        <p:grpSpPr>
          <a:xfrm>
            <a:off x="13832160" y="1127869"/>
            <a:ext cx="2709298" cy="5339966"/>
            <a:chOff x="9289657" y="1254265"/>
            <a:chExt cx="2709298" cy="5339966"/>
          </a:xfrm>
        </p:grpSpPr>
        <p:sp>
          <p:nvSpPr>
            <p:cNvPr id="18" name="Geschweifte Klammer rechts 17">
              <a:extLst>
                <a:ext uri="{FF2B5EF4-FFF2-40B4-BE49-F238E27FC236}">
                  <a16:creationId xmlns:a16="http://schemas.microsoft.com/office/drawing/2014/main" id="{78777F6F-091E-E6AB-F42E-78E93B4F2001}"/>
                </a:ext>
              </a:extLst>
            </p:cNvPr>
            <p:cNvSpPr/>
            <p:nvPr/>
          </p:nvSpPr>
          <p:spPr>
            <a:xfrm>
              <a:off x="9289657" y="1254265"/>
              <a:ext cx="540782" cy="5339966"/>
            </a:xfrm>
            <a:prstGeom prst="rightBrace">
              <a:avLst/>
            </a:prstGeom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30530816-D33B-D2E5-573D-62ECAA9E8F85}"/>
                </a:ext>
              </a:extLst>
            </p:cNvPr>
            <p:cNvSpPr txBox="1"/>
            <p:nvPr/>
          </p:nvSpPr>
          <p:spPr>
            <a:xfrm>
              <a:off x="9920835" y="2308421"/>
              <a:ext cx="2078120" cy="32316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5400" b="1" dirty="0">
                  <a:solidFill>
                    <a:schemeClr val="bg1"/>
                  </a:solidFill>
                </a:rPr>
                <a:t>171</a:t>
              </a:r>
              <a:r>
                <a:rPr lang="de-DE" sz="3200" b="1" dirty="0">
                  <a:solidFill>
                    <a:schemeClr val="bg1"/>
                  </a:solidFill>
                </a:rPr>
                <a:t> Kinder,</a:t>
              </a:r>
            </a:p>
            <a:p>
              <a:pPr algn="ctr"/>
              <a:r>
                <a:rPr lang="de-DE" sz="5400" b="1" dirty="0">
                  <a:solidFill>
                    <a:schemeClr val="bg1"/>
                  </a:solidFill>
                </a:rPr>
                <a:t>79</a:t>
              </a:r>
              <a:r>
                <a:rPr lang="de-DE" sz="3200" b="1" dirty="0">
                  <a:solidFill>
                    <a:schemeClr val="bg1"/>
                  </a:solidFill>
                </a:rPr>
                <a:t> </a:t>
              </a:r>
            </a:p>
            <a:p>
              <a:pPr algn="ctr"/>
              <a:r>
                <a:rPr lang="de-DE" sz="3200" b="1" dirty="0">
                  <a:solidFill>
                    <a:schemeClr val="bg1"/>
                  </a:solidFill>
                </a:rPr>
                <a:t>aus Böhmfeld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94026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7603B-46B4-8147-2E74-2071918EC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2D324E-AB9A-3446-4EBD-3CE84889F2B5}"/>
              </a:ext>
            </a:extLst>
          </p:cNvPr>
          <p:cNvSpPr txBox="1">
            <a:spLocks/>
          </p:cNvSpPr>
          <p:nvPr/>
        </p:nvSpPr>
        <p:spPr>
          <a:xfrm>
            <a:off x="193044" y="-1308015"/>
            <a:ext cx="11805911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Fußballjugend – Teams &amp; Trainer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71432F92-9672-967D-A03B-3A151A21622E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C054301D-A431-D2C8-0DA2-926F5AE2EB5F}"/>
              </a:ext>
            </a:extLst>
          </p:cNvPr>
          <p:cNvGrpSpPr/>
          <p:nvPr/>
        </p:nvGrpSpPr>
        <p:grpSpPr>
          <a:xfrm>
            <a:off x="1755698" y="4032000"/>
            <a:ext cx="3090606" cy="2240011"/>
            <a:chOff x="2215249" y="4037590"/>
            <a:chExt cx="3090606" cy="2240011"/>
          </a:xfrm>
        </p:grpSpPr>
        <p:graphicFrame>
          <p:nvGraphicFramePr>
            <p:cNvPr id="21" name="Diagramm 20">
              <a:extLst>
                <a:ext uri="{FF2B5EF4-FFF2-40B4-BE49-F238E27FC236}">
                  <a16:creationId xmlns:a16="http://schemas.microsoft.com/office/drawing/2014/main" id="{37636978-F59F-DAC1-0477-9C92B62E107C}"/>
                </a:ext>
              </a:extLst>
            </p:cNvPr>
            <p:cNvGraphicFramePr/>
            <p:nvPr/>
          </p:nvGraphicFramePr>
          <p:xfrm>
            <a:off x="2215249" y="4037590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57C7B5B3-E850-D79C-20FA-2DD39E7EFA5B}"/>
                </a:ext>
              </a:extLst>
            </p:cNvPr>
            <p:cNvSpPr txBox="1"/>
            <p:nvPr/>
          </p:nvSpPr>
          <p:spPr>
            <a:xfrm>
              <a:off x="3399601" y="4959470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23</a:t>
              </a:r>
            </a:p>
          </p:txBody>
        </p:sp>
      </p:grp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DBFAE11C-CF4A-1DEF-6A79-9DABAEFF08B2}"/>
              </a:ext>
            </a:extLst>
          </p:cNvPr>
          <p:cNvGrpSpPr/>
          <p:nvPr/>
        </p:nvGrpSpPr>
        <p:grpSpPr>
          <a:xfrm>
            <a:off x="6691456" y="4500000"/>
            <a:ext cx="1579976" cy="1932246"/>
            <a:chOff x="7513928" y="4285888"/>
            <a:chExt cx="1579976" cy="1932246"/>
          </a:xfrm>
        </p:grpSpPr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410EF569-AEF4-2B4B-66F2-433D2E3C1F5B}"/>
                </a:ext>
              </a:extLst>
            </p:cNvPr>
            <p:cNvSpPr/>
            <p:nvPr/>
          </p:nvSpPr>
          <p:spPr>
            <a:xfrm>
              <a:off x="7513929" y="4285888"/>
              <a:ext cx="1557299" cy="398253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Böhmfeld</a:t>
              </a:r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22A1694B-5022-CADB-6FF9-DC2A30861933}"/>
                </a:ext>
              </a:extLst>
            </p:cNvPr>
            <p:cNvSpPr/>
            <p:nvPr/>
          </p:nvSpPr>
          <p:spPr>
            <a:xfrm>
              <a:off x="7513928" y="4795738"/>
              <a:ext cx="1557299" cy="398253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Hofstetten</a:t>
              </a:r>
            </a:p>
          </p:txBody>
        </p:sp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E3C8D573-EFDB-BB21-D31E-7A608AD7BBC4}"/>
                </a:ext>
              </a:extLst>
            </p:cNvPr>
            <p:cNvSpPr/>
            <p:nvPr/>
          </p:nvSpPr>
          <p:spPr>
            <a:xfrm>
              <a:off x="7531493" y="5305588"/>
              <a:ext cx="1557299" cy="39825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Lippertshofen</a:t>
              </a:r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CCE8B67C-8111-26C7-0525-925C58663188}"/>
                </a:ext>
              </a:extLst>
            </p:cNvPr>
            <p:cNvSpPr/>
            <p:nvPr/>
          </p:nvSpPr>
          <p:spPr>
            <a:xfrm>
              <a:off x="7536605" y="5819881"/>
              <a:ext cx="1557299" cy="398253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Arnsberg</a:t>
              </a:r>
            </a:p>
          </p:txBody>
        </p:sp>
      </p:grp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153272B2-6AA2-35D1-4DA6-0D01C411CBF3}"/>
              </a:ext>
            </a:extLst>
          </p:cNvPr>
          <p:cNvGrpSpPr/>
          <p:nvPr/>
        </p:nvGrpSpPr>
        <p:grpSpPr>
          <a:xfrm>
            <a:off x="-255230" y="1216043"/>
            <a:ext cx="3090606" cy="2869670"/>
            <a:chOff x="-2805920" y="467082"/>
            <a:chExt cx="3090606" cy="2869670"/>
          </a:xfrm>
        </p:grpSpPr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49B9FA2E-FADA-600B-3910-8FC2B7209CB4}"/>
                </a:ext>
              </a:extLst>
            </p:cNvPr>
            <p:cNvSpPr txBox="1"/>
            <p:nvPr/>
          </p:nvSpPr>
          <p:spPr>
            <a:xfrm>
              <a:off x="-1618282" y="1377268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37</a:t>
              </a:r>
            </a:p>
          </p:txBody>
        </p:sp>
        <p:grpSp>
          <p:nvGrpSpPr>
            <p:cNvPr id="30" name="Gruppieren 29">
              <a:extLst>
                <a:ext uri="{FF2B5EF4-FFF2-40B4-BE49-F238E27FC236}">
                  <a16:creationId xmlns:a16="http://schemas.microsoft.com/office/drawing/2014/main" id="{C0260E2A-9925-A846-49C6-38C35C3806F3}"/>
                </a:ext>
              </a:extLst>
            </p:cNvPr>
            <p:cNvGrpSpPr/>
            <p:nvPr/>
          </p:nvGrpSpPr>
          <p:grpSpPr>
            <a:xfrm>
              <a:off x="-2805920" y="467082"/>
              <a:ext cx="3090606" cy="2869670"/>
              <a:chOff x="49989" y="1127496"/>
              <a:chExt cx="3090606" cy="2869670"/>
            </a:xfrm>
          </p:grpSpPr>
          <p:graphicFrame>
            <p:nvGraphicFramePr>
              <p:cNvPr id="6" name="Diagramm 5">
                <a:extLst>
                  <a:ext uri="{FF2B5EF4-FFF2-40B4-BE49-F238E27FC236}">
                    <a16:creationId xmlns:a16="http://schemas.microsoft.com/office/drawing/2014/main" id="{C5E14A65-716B-1F7C-7C2C-D2AAE1AD4CC8}"/>
                  </a:ext>
                </a:extLst>
              </p:cNvPr>
              <p:cNvGraphicFramePr/>
              <p:nvPr/>
            </p:nvGraphicFramePr>
            <p:xfrm>
              <a:off x="49989" y="1127496"/>
              <a:ext cx="3090606" cy="224001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4" name="Textfeld 3">
                <a:extLst>
                  <a:ext uri="{FF2B5EF4-FFF2-40B4-BE49-F238E27FC236}">
                    <a16:creationId xmlns:a16="http://schemas.microsoft.com/office/drawing/2014/main" id="{E4739C20-E411-1E11-3EC9-0915985432A7}"/>
                  </a:ext>
                </a:extLst>
              </p:cNvPr>
              <p:cNvSpPr txBox="1"/>
              <p:nvPr/>
            </p:nvSpPr>
            <p:spPr>
              <a:xfrm>
                <a:off x="894681" y="3166169"/>
                <a:ext cx="1418786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de-DE" sz="1600" dirty="0">
                    <a:solidFill>
                      <a:schemeClr val="bg1"/>
                    </a:solidFill>
                  </a:rPr>
                  <a:t>Kok, A.</a:t>
                </a:r>
              </a:p>
              <a:p>
                <a:pPr algn="ctr"/>
                <a:r>
                  <a:rPr lang="de-DE" sz="1600" dirty="0">
                    <a:solidFill>
                      <a:schemeClr val="bg1"/>
                    </a:solidFill>
                  </a:rPr>
                  <a:t>Schimmer, C. </a:t>
                </a:r>
              </a:p>
              <a:p>
                <a:pPr algn="ctr"/>
                <a:r>
                  <a:rPr lang="de-DE" sz="1600" dirty="0">
                    <a:solidFill>
                      <a:schemeClr val="bg1"/>
                    </a:solidFill>
                  </a:rPr>
                  <a:t>Escherich, L.</a:t>
                </a:r>
              </a:p>
            </p:txBody>
          </p:sp>
        </p:grp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2D0C2F57-FDCD-C455-5ED9-E2832FACAE1C}"/>
              </a:ext>
            </a:extLst>
          </p:cNvPr>
          <p:cNvGrpSpPr/>
          <p:nvPr/>
        </p:nvGrpSpPr>
        <p:grpSpPr>
          <a:xfrm>
            <a:off x="1764480" y="1324421"/>
            <a:ext cx="3090606" cy="2623448"/>
            <a:chOff x="2207580" y="1127496"/>
            <a:chExt cx="3090606" cy="2623448"/>
          </a:xfrm>
        </p:grpSpPr>
        <p:graphicFrame>
          <p:nvGraphicFramePr>
            <p:cNvPr id="11" name="Diagramm 10">
              <a:extLst>
                <a:ext uri="{FF2B5EF4-FFF2-40B4-BE49-F238E27FC236}">
                  <a16:creationId xmlns:a16="http://schemas.microsoft.com/office/drawing/2014/main" id="{5A8A09D4-A1F9-A428-FFB5-ECA7E1459490}"/>
                </a:ext>
              </a:extLst>
            </p:cNvPr>
            <p:cNvGraphicFramePr/>
            <p:nvPr/>
          </p:nvGraphicFramePr>
          <p:xfrm>
            <a:off x="2207580" y="1127496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56895533-30BC-CEA6-9296-D5EED86E8472}"/>
                </a:ext>
              </a:extLst>
            </p:cNvPr>
            <p:cNvSpPr txBox="1"/>
            <p:nvPr/>
          </p:nvSpPr>
          <p:spPr>
            <a:xfrm>
              <a:off x="3395218" y="2045877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38</a:t>
              </a:r>
            </a:p>
          </p:txBody>
        </p: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B59F73CF-217B-5544-AF88-C3B4877C5BE8}"/>
                </a:ext>
              </a:extLst>
            </p:cNvPr>
            <p:cNvSpPr txBox="1"/>
            <p:nvPr/>
          </p:nvSpPr>
          <p:spPr>
            <a:xfrm>
              <a:off x="3146235" y="3166169"/>
              <a:ext cx="12046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Goschy, M.</a:t>
              </a:r>
            </a:p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Kraus, T.</a:t>
              </a:r>
            </a:p>
          </p:txBody>
        </p: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FE90B5CC-38DB-2B63-445D-673046199E8B}"/>
              </a:ext>
            </a:extLst>
          </p:cNvPr>
          <p:cNvGrpSpPr/>
          <p:nvPr/>
        </p:nvGrpSpPr>
        <p:grpSpPr>
          <a:xfrm>
            <a:off x="3784190" y="1324421"/>
            <a:ext cx="3090606" cy="2623448"/>
            <a:chOff x="4365171" y="1127496"/>
            <a:chExt cx="3090606" cy="2623448"/>
          </a:xfrm>
        </p:grpSpPr>
        <p:graphicFrame>
          <p:nvGraphicFramePr>
            <p:cNvPr id="13" name="Diagramm 12">
              <a:extLst>
                <a:ext uri="{FF2B5EF4-FFF2-40B4-BE49-F238E27FC236}">
                  <a16:creationId xmlns:a16="http://schemas.microsoft.com/office/drawing/2014/main" id="{6C5965D3-7A61-68EC-CA02-253DE4CC62EB}"/>
                </a:ext>
              </a:extLst>
            </p:cNvPr>
            <p:cNvGraphicFramePr/>
            <p:nvPr/>
          </p:nvGraphicFramePr>
          <p:xfrm>
            <a:off x="4365171" y="1127496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EFF4B92C-DE4C-5D01-405F-A9B5F3BAE8E5}"/>
                </a:ext>
              </a:extLst>
            </p:cNvPr>
            <p:cNvSpPr txBox="1"/>
            <p:nvPr/>
          </p:nvSpPr>
          <p:spPr>
            <a:xfrm>
              <a:off x="5552809" y="2045877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24</a:t>
              </a: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DC83646C-87A7-82D3-C57E-6BAFC5D436C1}"/>
                </a:ext>
              </a:extLst>
            </p:cNvPr>
            <p:cNvSpPr txBox="1"/>
            <p:nvPr/>
          </p:nvSpPr>
          <p:spPr>
            <a:xfrm>
              <a:off x="5384875" y="3166169"/>
              <a:ext cx="121776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 err="1">
                  <a:solidFill>
                    <a:schemeClr val="bg1"/>
                  </a:solidFill>
                </a:rPr>
                <a:t>Schlinke</a:t>
              </a:r>
              <a:r>
                <a:rPr lang="de-DE" sz="1600" dirty="0">
                  <a:solidFill>
                    <a:schemeClr val="bg1"/>
                  </a:solidFill>
                </a:rPr>
                <a:t>, A.</a:t>
              </a:r>
            </a:p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Bauer, V.</a:t>
              </a:r>
            </a:p>
          </p:txBody>
        </p:sp>
      </p:grp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E4864F81-D1F2-EAB9-D8A5-719A7155309C}"/>
              </a:ext>
            </a:extLst>
          </p:cNvPr>
          <p:cNvGrpSpPr/>
          <p:nvPr/>
        </p:nvGrpSpPr>
        <p:grpSpPr>
          <a:xfrm>
            <a:off x="5936141" y="1372761"/>
            <a:ext cx="3090606" cy="2378533"/>
            <a:chOff x="6631507" y="1127496"/>
            <a:chExt cx="3090606" cy="2378533"/>
          </a:xfrm>
        </p:grpSpPr>
        <p:graphicFrame>
          <p:nvGraphicFramePr>
            <p:cNvPr id="15" name="Diagramm 14">
              <a:extLst>
                <a:ext uri="{FF2B5EF4-FFF2-40B4-BE49-F238E27FC236}">
                  <a16:creationId xmlns:a16="http://schemas.microsoft.com/office/drawing/2014/main" id="{CC530BD4-3500-A193-41A7-9F871A180C67}"/>
                </a:ext>
              </a:extLst>
            </p:cNvPr>
            <p:cNvGraphicFramePr/>
            <p:nvPr/>
          </p:nvGraphicFramePr>
          <p:xfrm>
            <a:off x="6631507" y="1127496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76F0C720-39C8-A2BA-C0A5-11CEBC9F249A}"/>
                </a:ext>
              </a:extLst>
            </p:cNvPr>
            <p:cNvSpPr txBox="1"/>
            <p:nvPr/>
          </p:nvSpPr>
          <p:spPr>
            <a:xfrm>
              <a:off x="7801581" y="2045877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18</a:t>
              </a: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AC83BE94-1AB3-B68C-EEBC-55894907680A}"/>
                </a:ext>
              </a:extLst>
            </p:cNvPr>
            <p:cNvSpPr txBox="1"/>
            <p:nvPr/>
          </p:nvSpPr>
          <p:spPr>
            <a:xfrm>
              <a:off x="7812973" y="3167475"/>
              <a:ext cx="83439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Herzog</a:t>
              </a:r>
            </a:p>
          </p:txBody>
        </p:sp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F86B027C-7CD0-EFB2-DF04-3830B28CE056}"/>
              </a:ext>
            </a:extLst>
          </p:cNvPr>
          <p:cNvGrpSpPr/>
          <p:nvPr/>
        </p:nvGrpSpPr>
        <p:grpSpPr>
          <a:xfrm>
            <a:off x="-246448" y="4032000"/>
            <a:ext cx="3090606" cy="2426746"/>
            <a:chOff x="34331" y="4041089"/>
            <a:chExt cx="3090606" cy="2426746"/>
          </a:xfrm>
        </p:grpSpPr>
        <p:graphicFrame>
          <p:nvGraphicFramePr>
            <p:cNvPr id="19" name="Diagramm 18">
              <a:extLst>
                <a:ext uri="{FF2B5EF4-FFF2-40B4-BE49-F238E27FC236}">
                  <a16:creationId xmlns:a16="http://schemas.microsoft.com/office/drawing/2014/main" id="{92D1A050-06FC-A80B-CC96-02F3776DE954}"/>
                </a:ext>
              </a:extLst>
            </p:cNvPr>
            <p:cNvGraphicFramePr/>
            <p:nvPr/>
          </p:nvGraphicFramePr>
          <p:xfrm>
            <a:off x="34331" y="4041089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718F0E85-6084-ABB0-F928-3EFD211F9D60}"/>
                </a:ext>
              </a:extLst>
            </p:cNvPr>
            <p:cNvSpPr txBox="1"/>
            <p:nvPr/>
          </p:nvSpPr>
          <p:spPr>
            <a:xfrm>
              <a:off x="1213187" y="4980756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16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F24F3341-3D53-E67C-940B-D1397C43C907}"/>
                </a:ext>
              </a:extLst>
            </p:cNvPr>
            <p:cNvSpPr txBox="1"/>
            <p:nvPr/>
          </p:nvSpPr>
          <p:spPr>
            <a:xfrm>
              <a:off x="1041190" y="6129281"/>
              <a:ext cx="100822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Bauer, K.</a:t>
              </a:r>
            </a:p>
          </p:txBody>
        </p:sp>
      </p:grp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90617DF6-2651-F3A1-3080-AC1BBB4F5500}"/>
              </a:ext>
            </a:extLst>
          </p:cNvPr>
          <p:cNvGrpSpPr/>
          <p:nvPr/>
        </p:nvGrpSpPr>
        <p:grpSpPr>
          <a:xfrm>
            <a:off x="3784190" y="4032000"/>
            <a:ext cx="3090606" cy="2672967"/>
            <a:chOff x="4365171" y="4041089"/>
            <a:chExt cx="3090606" cy="2672967"/>
          </a:xfrm>
        </p:grpSpPr>
        <p:graphicFrame>
          <p:nvGraphicFramePr>
            <p:cNvPr id="23" name="Diagramm 22">
              <a:extLst>
                <a:ext uri="{FF2B5EF4-FFF2-40B4-BE49-F238E27FC236}">
                  <a16:creationId xmlns:a16="http://schemas.microsoft.com/office/drawing/2014/main" id="{C0FD9A65-8D5D-2C8E-78BD-40DBA060F992}"/>
                </a:ext>
              </a:extLst>
            </p:cNvPr>
            <p:cNvGraphicFramePr/>
            <p:nvPr/>
          </p:nvGraphicFramePr>
          <p:xfrm>
            <a:off x="4365171" y="4041089"/>
            <a:ext cx="3090606" cy="22400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0F4917C7-B280-AD41-6A64-FAC2CEC742C4}"/>
                </a:ext>
              </a:extLst>
            </p:cNvPr>
            <p:cNvSpPr txBox="1"/>
            <p:nvPr/>
          </p:nvSpPr>
          <p:spPr>
            <a:xfrm>
              <a:off x="5540185" y="4959469"/>
              <a:ext cx="732894" cy="70788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de-DE" sz="4000" b="1" dirty="0">
                  <a:solidFill>
                    <a:schemeClr val="bg1"/>
                  </a:solidFill>
                </a:rPr>
                <a:t>15</a:t>
              </a:r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A64E1BF5-26AE-4D25-CE99-1258E68F2DBF}"/>
                </a:ext>
              </a:extLst>
            </p:cNvPr>
            <p:cNvSpPr txBox="1"/>
            <p:nvPr/>
          </p:nvSpPr>
          <p:spPr>
            <a:xfrm>
              <a:off x="5310967" y="6129281"/>
              <a:ext cx="135165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Much, T.</a:t>
              </a:r>
            </a:p>
            <a:p>
              <a:pPr algn="ctr"/>
              <a:r>
                <a:rPr lang="de-DE" sz="1600" dirty="0">
                  <a:solidFill>
                    <a:schemeClr val="bg1"/>
                  </a:solidFill>
                </a:rPr>
                <a:t>Escherich, R.</a:t>
              </a:r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6EAB72DD-1BFA-4DE5-EF6C-3FBC0B872C49}"/>
              </a:ext>
            </a:extLst>
          </p:cNvPr>
          <p:cNvGrpSpPr/>
          <p:nvPr/>
        </p:nvGrpSpPr>
        <p:grpSpPr>
          <a:xfrm>
            <a:off x="8935053" y="1277886"/>
            <a:ext cx="2709298" cy="5339966"/>
            <a:chOff x="9289657" y="1254265"/>
            <a:chExt cx="2709298" cy="5339966"/>
          </a:xfrm>
        </p:grpSpPr>
        <p:sp>
          <p:nvSpPr>
            <p:cNvPr id="18" name="Geschweifte Klammer rechts 17">
              <a:extLst>
                <a:ext uri="{FF2B5EF4-FFF2-40B4-BE49-F238E27FC236}">
                  <a16:creationId xmlns:a16="http://schemas.microsoft.com/office/drawing/2014/main" id="{7594BE6C-63BF-87B7-C3B5-93812E03095B}"/>
                </a:ext>
              </a:extLst>
            </p:cNvPr>
            <p:cNvSpPr/>
            <p:nvPr/>
          </p:nvSpPr>
          <p:spPr>
            <a:xfrm>
              <a:off x="9289657" y="1254265"/>
              <a:ext cx="540782" cy="5339966"/>
            </a:xfrm>
            <a:prstGeom prst="rightBrace">
              <a:avLst/>
            </a:prstGeom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A5F4C890-7EF7-4275-CA87-880688EE359E}"/>
                </a:ext>
              </a:extLst>
            </p:cNvPr>
            <p:cNvSpPr txBox="1"/>
            <p:nvPr/>
          </p:nvSpPr>
          <p:spPr>
            <a:xfrm>
              <a:off x="9920835" y="2308421"/>
              <a:ext cx="2078120" cy="32316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DE" sz="5400" b="1" dirty="0">
                  <a:solidFill>
                    <a:schemeClr val="bg1"/>
                  </a:solidFill>
                </a:rPr>
                <a:t>171</a:t>
              </a:r>
              <a:r>
                <a:rPr lang="de-DE" sz="3200" b="1" dirty="0">
                  <a:solidFill>
                    <a:schemeClr val="bg1"/>
                  </a:solidFill>
                </a:rPr>
                <a:t> Kinder,</a:t>
              </a:r>
            </a:p>
            <a:p>
              <a:pPr algn="ctr"/>
              <a:r>
                <a:rPr lang="de-DE" sz="5400" b="1" dirty="0">
                  <a:solidFill>
                    <a:schemeClr val="bg1"/>
                  </a:solidFill>
                </a:rPr>
                <a:t>79</a:t>
              </a:r>
              <a:r>
                <a:rPr lang="de-DE" sz="3200" b="1" dirty="0">
                  <a:solidFill>
                    <a:schemeClr val="bg1"/>
                  </a:solidFill>
                </a:rPr>
                <a:t> </a:t>
              </a:r>
            </a:p>
            <a:p>
              <a:pPr algn="ctr"/>
              <a:r>
                <a:rPr lang="de-DE" sz="3200" b="1" dirty="0">
                  <a:solidFill>
                    <a:schemeClr val="bg1"/>
                  </a:solidFill>
                </a:rPr>
                <a:t>aus Böhmfeld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74929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A8C94-50FC-8E80-AB5B-91A96ADF0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2E6243-EFCD-F905-5617-0E2BEB77D37A}"/>
              </a:ext>
            </a:extLst>
          </p:cNvPr>
          <p:cNvSpPr txBox="1">
            <a:spLocks/>
          </p:cNvSpPr>
          <p:nvPr/>
        </p:nvSpPr>
        <p:spPr>
          <a:xfrm>
            <a:off x="193044" y="-1308015"/>
            <a:ext cx="11805911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Fußballjugend – Highlights aus 2025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63C66121-74E0-A5EE-1454-F2C289E6E3AB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</p:spTree>
    <p:extLst>
      <p:ext uri="{BB962C8B-B14F-4D97-AF65-F5344CB8AC3E}">
        <p14:creationId xmlns:p14="http://schemas.microsoft.com/office/powerpoint/2010/main" val="18531282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960E3F-5E78-F636-EA5A-BF7B6D486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>
            <a:extLst>
              <a:ext uri="{FF2B5EF4-FFF2-40B4-BE49-F238E27FC236}">
                <a16:creationId xmlns:a16="http://schemas.microsoft.com/office/drawing/2014/main" id="{D7D20920-2D00-AACE-D6AC-50AF03674EA9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pic>
        <p:nvPicPr>
          <p:cNvPr id="4" name="Grafik 3" descr="Ein Bild, das Person, Schuhwerk, Kleidung, Sport enthält.&#10;&#10;KI-generierte Inhalte können fehlerhaft sein.">
            <a:extLst>
              <a:ext uri="{FF2B5EF4-FFF2-40B4-BE49-F238E27FC236}">
                <a16:creationId xmlns:a16="http://schemas.microsoft.com/office/drawing/2014/main" id="{7935B1BE-ABEC-B545-395D-6448F6B9F9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8310"/>
            <a:ext cx="6549118" cy="4403563"/>
          </a:xfrm>
          <a:prstGeom prst="rect">
            <a:avLst/>
          </a:prstGeom>
        </p:spPr>
      </p:pic>
      <p:pic>
        <p:nvPicPr>
          <p:cNvPr id="6" name="Grafik 5" descr="Ein Bild, das Person, Gras, Sport, Sportspiele enthält.&#10;&#10;KI-generierte Inhalte können fehlerhaft sein.">
            <a:extLst>
              <a:ext uri="{FF2B5EF4-FFF2-40B4-BE49-F238E27FC236}">
                <a16:creationId xmlns:a16="http://schemas.microsoft.com/office/drawing/2014/main" id="{242A7C26-D111-3F6F-009D-8B5C3984CC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32" y="1856522"/>
            <a:ext cx="6035262" cy="4403563"/>
          </a:xfrm>
          <a:prstGeom prst="rect">
            <a:avLst/>
          </a:prstGeom>
        </p:spPr>
      </p:pic>
      <p:pic>
        <p:nvPicPr>
          <p:cNvPr id="8" name="Grafik 7" descr="Ein Bild, das Person, Schuhwerk, Mann, Sportspiele enthält.&#10;&#10;KI-generierte Inhalte können fehlerhaft sein.">
            <a:extLst>
              <a:ext uri="{FF2B5EF4-FFF2-40B4-BE49-F238E27FC236}">
                <a16:creationId xmlns:a16="http://schemas.microsoft.com/office/drawing/2014/main" id="{18E03F24-438C-B1EC-00AD-71DBD970CB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8"/>
          <a:stretch>
            <a:fillRect/>
          </a:stretch>
        </p:blipFill>
        <p:spPr>
          <a:xfrm>
            <a:off x="5943600" y="1858311"/>
            <a:ext cx="6248399" cy="4403563"/>
          </a:xfrm>
          <a:prstGeom prst="rect">
            <a:avLst/>
          </a:prstGeom>
        </p:spPr>
      </p:pic>
      <p:pic>
        <p:nvPicPr>
          <p:cNvPr id="10" name="Grafik 9" descr="Ein Bild, das Gras, Person, Sport, draußen enthält.&#10;&#10;KI-generierte Inhalte können fehlerhaft sein.">
            <a:extLst>
              <a:ext uri="{FF2B5EF4-FFF2-40B4-BE49-F238E27FC236}">
                <a16:creationId xmlns:a16="http://schemas.microsoft.com/office/drawing/2014/main" id="{D501070F-9B69-11B6-FA65-BCEFC18F09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009" y="1842159"/>
            <a:ext cx="6605990" cy="4403563"/>
          </a:xfrm>
          <a:prstGeom prst="rect">
            <a:avLst/>
          </a:prstGeom>
        </p:spPr>
      </p:pic>
      <p:pic>
        <p:nvPicPr>
          <p:cNvPr id="12" name="Grafik 11" descr="Ein Bild, das Kleidung, Person, Schuhwerk, Mann enthält.&#10;&#10;KI-generierte Inhalte können fehlerhaft sein.">
            <a:extLst>
              <a:ext uri="{FF2B5EF4-FFF2-40B4-BE49-F238E27FC236}">
                <a16:creationId xmlns:a16="http://schemas.microsoft.com/office/drawing/2014/main" id="{B54DE48C-C0FB-4CD0-8032-202FB02FAB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11432" y="-596125"/>
            <a:ext cx="9144000" cy="6858000"/>
          </a:xfrm>
          <a:prstGeom prst="rect">
            <a:avLst/>
          </a:prstGeom>
        </p:spPr>
      </p:pic>
      <p:pic>
        <p:nvPicPr>
          <p:cNvPr id="15" name="Grafik 14" descr="Ein Bild, das Sport, Schuhwerk, Person, Gruppe enthält.&#10;&#10;KI-generierte Inhalte können fehlerhaft sein.">
            <a:extLst>
              <a:ext uri="{FF2B5EF4-FFF2-40B4-BE49-F238E27FC236}">
                <a16:creationId xmlns:a16="http://schemas.microsoft.com/office/drawing/2014/main" id="{7FF31B4E-12AD-F927-27AB-C5B69A5606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61432" y="-446125"/>
            <a:ext cx="9144000" cy="6858000"/>
          </a:xfrm>
          <a:prstGeom prst="rect">
            <a:avLst/>
          </a:prstGeom>
        </p:spPr>
      </p:pic>
      <p:pic>
        <p:nvPicPr>
          <p:cNvPr id="17" name="Grafik 16" descr="Ein Bild, das Person, draußen, Kleidung, Team enthält.&#10;&#10;KI-generierte Inhalte können fehlerhaft sein.">
            <a:extLst>
              <a:ext uri="{FF2B5EF4-FFF2-40B4-BE49-F238E27FC236}">
                <a16:creationId xmlns:a16="http://schemas.microsoft.com/office/drawing/2014/main" id="{A1239F74-49D2-D035-BFAE-80F4851ACAB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26128" y="-296125"/>
            <a:ext cx="11773391" cy="6858000"/>
          </a:xfrm>
          <a:prstGeom prst="rect">
            <a:avLst/>
          </a:prstGeom>
        </p:spPr>
      </p:pic>
      <p:pic>
        <p:nvPicPr>
          <p:cNvPr id="19" name="Grafik 18" descr="Ein Bild, das Gras, Person, draußen, Junge enthält.&#10;&#10;KI-generierte Inhalte können fehlerhaft sein.">
            <a:extLst>
              <a:ext uri="{FF2B5EF4-FFF2-40B4-BE49-F238E27FC236}">
                <a16:creationId xmlns:a16="http://schemas.microsoft.com/office/drawing/2014/main" id="{61B37BF6-B61F-40A2-2BA9-600CC60596D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04220" y="487287"/>
            <a:ext cx="8029575" cy="5591175"/>
          </a:xfrm>
          <a:prstGeom prst="rect">
            <a:avLst/>
          </a:prstGeom>
        </p:spPr>
      </p:pic>
      <p:pic>
        <p:nvPicPr>
          <p:cNvPr id="21" name="Grafik 20" descr="Ein Bild, das Person, Menschliches Gesicht, draußen, Kleidung enthält.&#10;&#10;KI-generierte Inhalte können fehlerhaft sein.">
            <a:extLst>
              <a:ext uri="{FF2B5EF4-FFF2-40B4-BE49-F238E27FC236}">
                <a16:creationId xmlns:a16="http://schemas.microsoft.com/office/drawing/2014/main" id="{E46BDD66-BE80-AD50-88C2-10ECC4530E9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89235" y="3875"/>
            <a:ext cx="10099605" cy="6858000"/>
          </a:xfrm>
          <a:prstGeom prst="rect">
            <a:avLst/>
          </a:prstGeom>
        </p:spPr>
      </p:pic>
      <p:pic>
        <p:nvPicPr>
          <p:cNvPr id="23" name="Grafik 22" descr="Ein Bild, das draußen, Gras, Himmel, Baum enthält.&#10;&#10;KI-generierte Inhalte können fehlerhaft sein.">
            <a:extLst>
              <a:ext uri="{FF2B5EF4-FFF2-40B4-BE49-F238E27FC236}">
                <a16:creationId xmlns:a16="http://schemas.microsoft.com/office/drawing/2014/main" id="{1333720F-7078-6906-F867-E2BF130C1F5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61432" y="153875"/>
            <a:ext cx="9144000" cy="6858000"/>
          </a:xfrm>
          <a:prstGeom prst="rect">
            <a:avLst/>
          </a:prstGeom>
        </p:spPr>
      </p:pic>
      <p:pic>
        <p:nvPicPr>
          <p:cNvPr id="25" name="Grafik 24" descr="Ein Bild, das Gras, draußen, Gebäude, Spielplatz enthält.&#10;&#10;KI-generierte Inhalte können fehlerhaft sein.">
            <a:extLst>
              <a:ext uri="{FF2B5EF4-FFF2-40B4-BE49-F238E27FC236}">
                <a16:creationId xmlns:a16="http://schemas.microsoft.com/office/drawing/2014/main" id="{887CCDE9-4D16-9BC4-BB6D-D20FE200471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35432" y="303875"/>
            <a:ext cx="12192000" cy="6858000"/>
          </a:xfrm>
          <a:prstGeom prst="rect">
            <a:avLst/>
          </a:prstGeom>
        </p:spPr>
      </p:pic>
      <p:pic>
        <p:nvPicPr>
          <p:cNvPr id="27" name="Grafik 26" descr="Ein Bild, das Person, draußen, Gras, Gruppe enthält.&#10;&#10;KI-generierte Inhalte können fehlerhaft sein.">
            <a:extLst>
              <a:ext uri="{FF2B5EF4-FFF2-40B4-BE49-F238E27FC236}">
                <a16:creationId xmlns:a16="http://schemas.microsoft.com/office/drawing/2014/main" id="{35A3D03E-C82B-D223-04A7-C1C19FF7672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85432" y="453875"/>
            <a:ext cx="12192000" cy="6858000"/>
          </a:xfrm>
          <a:prstGeom prst="rect">
            <a:avLst/>
          </a:prstGeom>
        </p:spPr>
      </p:pic>
      <p:sp>
        <p:nvSpPr>
          <p:cNvPr id="28" name="Titel 1">
            <a:extLst>
              <a:ext uri="{FF2B5EF4-FFF2-40B4-BE49-F238E27FC236}">
                <a16:creationId xmlns:a16="http://schemas.microsoft.com/office/drawing/2014/main" id="{A94BD6E7-3249-C47A-F3E1-511DE430A1E5}"/>
              </a:ext>
            </a:extLst>
          </p:cNvPr>
          <p:cNvSpPr txBox="1">
            <a:spLocks/>
          </p:cNvSpPr>
          <p:nvPr/>
        </p:nvSpPr>
        <p:spPr>
          <a:xfrm>
            <a:off x="168844" y="1276587"/>
            <a:ext cx="11805911" cy="5477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solidFill>
                  <a:schemeClr val="bg1"/>
                </a:solidFill>
                <a:latin typeface="Aptos Black" panose="020B0004020202020204" pitchFamily="34" charset="0"/>
              </a:rPr>
              <a:t>Unsere G- und F- Jugend beim Saisonauftakt des FC Ingolstadt als Einlaufkids</a:t>
            </a:r>
            <a:br>
              <a:rPr lang="de-DE" sz="24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endParaRPr lang="de-DE" sz="24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31" name="Titel 1">
            <a:extLst>
              <a:ext uri="{FF2B5EF4-FFF2-40B4-BE49-F238E27FC236}">
                <a16:creationId xmlns:a16="http://schemas.microsoft.com/office/drawing/2014/main" id="{8D1D3E20-DD26-CD52-8896-5DA798E5BF5B}"/>
              </a:ext>
            </a:extLst>
          </p:cNvPr>
          <p:cNvSpPr txBox="1">
            <a:spLocks/>
          </p:cNvSpPr>
          <p:nvPr/>
        </p:nvSpPr>
        <p:spPr>
          <a:xfrm>
            <a:off x="265949" y="-1285546"/>
            <a:ext cx="1180591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400" dirty="0">
                <a:solidFill>
                  <a:schemeClr val="bg1"/>
                </a:solidFill>
                <a:latin typeface="Aptos Black" panose="020B0004020202020204" pitchFamily="34" charset="0"/>
              </a:rPr>
              <a:t>Fußballjugend – Highlights aus 2025</a:t>
            </a:r>
          </a:p>
        </p:txBody>
      </p:sp>
      <p:sp>
        <p:nvSpPr>
          <p:cNvPr id="32" name="Titel 1">
            <a:extLst>
              <a:ext uri="{FF2B5EF4-FFF2-40B4-BE49-F238E27FC236}">
                <a16:creationId xmlns:a16="http://schemas.microsoft.com/office/drawing/2014/main" id="{27BB86D7-745E-9422-0263-3EC8332171D4}"/>
              </a:ext>
            </a:extLst>
          </p:cNvPr>
          <p:cNvSpPr txBox="1">
            <a:spLocks/>
          </p:cNvSpPr>
          <p:nvPr/>
        </p:nvSpPr>
        <p:spPr>
          <a:xfrm>
            <a:off x="-316947" y="-2587770"/>
            <a:ext cx="11805911" cy="5477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err="1">
                <a:solidFill>
                  <a:schemeClr val="bg1"/>
                </a:solidFill>
                <a:latin typeface="Aptos Black" panose="020B0004020202020204" pitchFamily="34" charset="0"/>
              </a:rPr>
              <a:t>Funinoturniere</a:t>
            </a:r>
            <a:r>
              <a:rPr lang="de-DE" dirty="0">
                <a:solidFill>
                  <a:schemeClr val="bg1"/>
                </a:solidFill>
                <a:latin typeface="Aptos Black" panose="020B0004020202020204" pitchFamily="34" charset="0"/>
              </a:rPr>
              <a:t> in </a:t>
            </a:r>
            <a:r>
              <a:rPr lang="de-DE" dirty="0" err="1">
                <a:solidFill>
                  <a:schemeClr val="bg1"/>
                </a:solidFill>
                <a:latin typeface="Aptos Black" panose="020B0004020202020204" pitchFamily="34" charset="0"/>
              </a:rPr>
              <a:t>Böhmfeld</a:t>
            </a:r>
            <a:r>
              <a:rPr lang="de-DE" dirty="0">
                <a:solidFill>
                  <a:schemeClr val="bg1"/>
                </a:solidFill>
                <a:latin typeface="Aptos Black" panose="020B0004020202020204" pitchFamily="34" charset="0"/>
              </a:rPr>
              <a:t>/Hofstetten</a:t>
            </a:r>
            <a:endParaRPr lang="de-DE" sz="44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33" name="Titel 1">
            <a:extLst>
              <a:ext uri="{FF2B5EF4-FFF2-40B4-BE49-F238E27FC236}">
                <a16:creationId xmlns:a16="http://schemas.microsoft.com/office/drawing/2014/main" id="{65766C12-9006-42D6-9348-7449B669CBCE}"/>
              </a:ext>
            </a:extLst>
          </p:cNvPr>
          <p:cNvSpPr txBox="1">
            <a:spLocks/>
          </p:cNvSpPr>
          <p:nvPr/>
        </p:nvSpPr>
        <p:spPr>
          <a:xfrm>
            <a:off x="-19432" y="-1886510"/>
            <a:ext cx="11805911" cy="5477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3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chemeClr val="bg1"/>
                </a:solidFill>
                <a:latin typeface="Aptos Black" panose="020B0004020202020204" pitchFamily="34" charset="0"/>
              </a:rPr>
              <a:t>Internationales Turnier und Mannschaftsausflug der D- und C-Jugend nach Salzburg</a:t>
            </a:r>
            <a:endParaRPr lang="de-DE" sz="44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34" name="Titel 1">
            <a:extLst>
              <a:ext uri="{FF2B5EF4-FFF2-40B4-BE49-F238E27FC236}">
                <a16:creationId xmlns:a16="http://schemas.microsoft.com/office/drawing/2014/main" id="{110FA7D0-FD98-83A9-866C-64421272EEC9}"/>
              </a:ext>
            </a:extLst>
          </p:cNvPr>
          <p:cNvSpPr txBox="1">
            <a:spLocks/>
          </p:cNvSpPr>
          <p:nvPr/>
        </p:nvSpPr>
        <p:spPr>
          <a:xfrm>
            <a:off x="40644" y="-1240052"/>
            <a:ext cx="11805911" cy="547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solidFill>
                  <a:schemeClr val="bg1"/>
                </a:solidFill>
                <a:latin typeface="Aptos Black" panose="020B0004020202020204" pitchFamily="34" charset="0"/>
              </a:rPr>
              <a:t>Das DFB-Mobile beim FC </a:t>
            </a:r>
            <a:r>
              <a:rPr lang="de-DE" sz="2400" dirty="0" err="1">
                <a:solidFill>
                  <a:schemeClr val="bg1"/>
                </a:solidFill>
                <a:latin typeface="Aptos Black" panose="020B0004020202020204" pitchFamily="34" charset="0"/>
              </a:rPr>
              <a:t>Böhmfeld</a:t>
            </a:r>
            <a:endParaRPr lang="de-DE" sz="24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35" name="Titel 1">
            <a:extLst>
              <a:ext uri="{FF2B5EF4-FFF2-40B4-BE49-F238E27FC236}">
                <a16:creationId xmlns:a16="http://schemas.microsoft.com/office/drawing/2014/main" id="{4E4EAC0D-2A97-96FB-81CA-467107E016FD}"/>
              </a:ext>
            </a:extLst>
          </p:cNvPr>
          <p:cNvSpPr txBox="1">
            <a:spLocks/>
          </p:cNvSpPr>
          <p:nvPr/>
        </p:nvSpPr>
        <p:spPr>
          <a:xfrm>
            <a:off x="-643432" y="-3722038"/>
            <a:ext cx="11805911" cy="5477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chemeClr val="bg1"/>
                </a:solidFill>
                <a:latin typeface="Aptos Black" panose="020B0004020202020204" pitchFamily="34" charset="0"/>
              </a:rPr>
              <a:t>C-Jugend wurde Meister! </a:t>
            </a:r>
            <a:endParaRPr lang="de-DE" sz="44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5034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C1F82-B76B-23F0-0FCB-D3C635555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>
            <a:extLst>
              <a:ext uri="{FF2B5EF4-FFF2-40B4-BE49-F238E27FC236}">
                <a16:creationId xmlns:a16="http://schemas.microsoft.com/office/drawing/2014/main" id="{598B3287-4A27-F9BD-36C0-085A58386B1D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pic>
        <p:nvPicPr>
          <p:cNvPr id="4" name="Grafik 3" descr="Ein Bild, das Person, Schuhwerk, Kleidung, Sport enthält.&#10;&#10;KI-generierte Inhalte können fehlerhaft sein.">
            <a:extLst>
              <a:ext uri="{FF2B5EF4-FFF2-40B4-BE49-F238E27FC236}">
                <a16:creationId xmlns:a16="http://schemas.microsoft.com/office/drawing/2014/main" id="{1558C131-D2A4-2CF6-A118-3834715054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051" y="8827548"/>
            <a:ext cx="6549118" cy="4403563"/>
          </a:xfrm>
          <a:prstGeom prst="rect">
            <a:avLst/>
          </a:prstGeom>
        </p:spPr>
      </p:pic>
      <p:pic>
        <p:nvPicPr>
          <p:cNvPr id="6" name="Grafik 5" descr="Ein Bild, das Person, Gras, Sport, Sportspiele enthält.&#10;&#10;KI-generierte Inhalte können fehlerhaft sein.">
            <a:extLst>
              <a:ext uri="{FF2B5EF4-FFF2-40B4-BE49-F238E27FC236}">
                <a16:creationId xmlns:a16="http://schemas.microsoft.com/office/drawing/2014/main" id="{0C5E0E12-7148-17F3-81A0-1AC8FD256B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327" y="7838222"/>
            <a:ext cx="6035262" cy="4403563"/>
          </a:xfrm>
          <a:prstGeom prst="rect">
            <a:avLst/>
          </a:prstGeom>
        </p:spPr>
      </p:pic>
      <p:pic>
        <p:nvPicPr>
          <p:cNvPr id="8" name="Grafik 7" descr="Ein Bild, das Person, Schuhwerk, Mann, Sportspiele enthält.&#10;&#10;KI-generierte Inhalte können fehlerhaft sein.">
            <a:extLst>
              <a:ext uri="{FF2B5EF4-FFF2-40B4-BE49-F238E27FC236}">
                <a16:creationId xmlns:a16="http://schemas.microsoft.com/office/drawing/2014/main" id="{6B1DD4F8-37C7-D5BB-2F7E-A87E000E9C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8"/>
          <a:stretch>
            <a:fillRect/>
          </a:stretch>
        </p:blipFill>
        <p:spPr>
          <a:xfrm>
            <a:off x="5849935" y="9126387"/>
            <a:ext cx="6248399" cy="4403563"/>
          </a:xfrm>
          <a:prstGeom prst="rect">
            <a:avLst/>
          </a:prstGeom>
        </p:spPr>
      </p:pic>
      <p:pic>
        <p:nvPicPr>
          <p:cNvPr id="10" name="Grafik 9" descr="Ein Bild, das Gras, Person, Sport, draußen enthält.&#10;&#10;KI-generierte Inhalte können fehlerhaft sein.">
            <a:extLst>
              <a:ext uri="{FF2B5EF4-FFF2-40B4-BE49-F238E27FC236}">
                <a16:creationId xmlns:a16="http://schemas.microsoft.com/office/drawing/2014/main" id="{BA85406D-7B39-4674-8ADD-0DF28FAA22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935" y="8528709"/>
            <a:ext cx="6605990" cy="4403563"/>
          </a:xfrm>
          <a:prstGeom prst="rect">
            <a:avLst/>
          </a:prstGeom>
        </p:spPr>
      </p:pic>
      <p:pic>
        <p:nvPicPr>
          <p:cNvPr id="12" name="Grafik 11" descr="Ein Bild, das Kleidung, Person, Schuhwerk, Mann enthält.&#10;&#10;KI-generierte Inhalte können fehlerhaft sein.">
            <a:extLst>
              <a:ext uri="{FF2B5EF4-FFF2-40B4-BE49-F238E27FC236}">
                <a16:creationId xmlns:a16="http://schemas.microsoft.com/office/drawing/2014/main" id="{DE1D7CEB-C7A8-A399-894A-879E4E836F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605" y="1706217"/>
            <a:ext cx="6329395" cy="4747046"/>
          </a:xfrm>
          <a:prstGeom prst="rect">
            <a:avLst/>
          </a:prstGeom>
        </p:spPr>
      </p:pic>
      <p:pic>
        <p:nvPicPr>
          <p:cNvPr id="15" name="Grafik 14" descr="Ein Bild, das Sport, Schuhwerk, Person, Gruppe enthält.&#10;&#10;KI-generierte Inhalte können fehlerhaft sein.">
            <a:extLst>
              <a:ext uri="{FF2B5EF4-FFF2-40B4-BE49-F238E27FC236}">
                <a16:creationId xmlns:a16="http://schemas.microsoft.com/office/drawing/2014/main" id="{68B3E165-0A40-4D6B-B083-7161A82087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32" y="1706217"/>
            <a:ext cx="6329395" cy="4747046"/>
          </a:xfrm>
          <a:prstGeom prst="rect">
            <a:avLst/>
          </a:prstGeom>
        </p:spPr>
      </p:pic>
      <p:pic>
        <p:nvPicPr>
          <p:cNvPr id="17" name="Grafik 16" descr="Ein Bild, das Person, draußen, Kleidung, Team enthält.&#10;&#10;KI-generierte Inhalte können fehlerhaft sein.">
            <a:extLst>
              <a:ext uri="{FF2B5EF4-FFF2-40B4-BE49-F238E27FC236}">
                <a16:creationId xmlns:a16="http://schemas.microsoft.com/office/drawing/2014/main" id="{552A25B6-1A73-7D3E-4C17-1B392A398B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26128" y="-296125"/>
            <a:ext cx="11773391" cy="6858000"/>
          </a:xfrm>
          <a:prstGeom prst="rect">
            <a:avLst/>
          </a:prstGeom>
        </p:spPr>
      </p:pic>
      <p:pic>
        <p:nvPicPr>
          <p:cNvPr id="19" name="Grafik 18" descr="Ein Bild, das Gras, Person, draußen, Junge enthält.&#10;&#10;KI-generierte Inhalte können fehlerhaft sein.">
            <a:extLst>
              <a:ext uri="{FF2B5EF4-FFF2-40B4-BE49-F238E27FC236}">
                <a16:creationId xmlns:a16="http://schemas.microsoft.com/office/drawing/2014/main" id="{3D1A4169-1858-EF9B-A1F6-F4216147993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04220" y="487287"/>
            <a:ext cx="8029575" cy="5591175"/>
          </a:xfrm>
          <a:prstGeom prst="rect">
            <a:avLst/>
          </a:prstGeom>
        </p:spPr>
      </p:pic>
      <p:pic>
        <p:nvPicPr>
          <p:cNvPr id="21" name="Grafik 20" descr="Ein Bild, das Person, Menschliches Gesicht, draußen, Kleidung enthält.&#10;&#10;KI-generierte Inhalte können fehlerhaft sein.">
            <a:extLst>
              <a:ext uri="{FF2B5EF4-FFF2-40B4-BE49-F238E27FC236}">
                <a16:creationId xmlns:a16="http://schemas.microsoft.com/office/drawing/2014/main" id="{01CE372F-31F0-C7DE-CAD5-5B248F776D1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89235" y="3875"/>
            <a:ext cx="10099605" cy="6858000"/>
          </a:xfrm>
          <a:prstGeom prst="rect">
            <a:avLst/>
          </a:prstGeom>
        </p:spPr>
      </p:pic>
      <p:pic>
        <p:nvPicPr>
          <p:cNvPr id="23" name="Grafik 22" descr="Ein Bild, das draußen, Gras, Himmel, Baum enthält.&#10;&#10;KI-generierte Inhalte können fehlerhaft sein.">
            <a:extLst>
              <a:ext uri="{FF2B5EF4-FFF2-40B4-BE49-F238E27FC236}">
                <a16:creationId xmlns:a16="http://schemas.microsoft.com/office/drawing/2014/main" id="{155B0014-2FDE-925C-A9E7-5BE2F61276B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61432" y="153875"/>
            <a:ext cx="9144000" cy="6858000"/>
          </a:xfrm>
          <a:prstGeom prst="rect">
            <a:avLst/>
          </a:prstGeom>
        </p:spPr>
      </p:pic>
      <p:pic>
        <p:nvPicPr>
          <p:cNvPr id="25" name="Grafik 24" descr="Ein Bild, das Gras, draußen, Gebäude, Spielplatz enthält.&#10;&#10;KI-generierte Inhalte können fehlerhaft sein.">
            <a:extLst>
              <a:ext uri="{FF2B5EF4-FFF2-40B4-BE49-F238E27FC236}">
                <a16:creationId xmlns:a16="http://schemas.microsoft.com/office/drawing/2014/main" id="{D4EBD8F7-2851-C491-F2A7-9DD4D62573D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35432" y="303875"/>
            <a:ext cx="12192000" cy="6858000"/>
          </a:xfrm>
          <a:prstGeom prst="rect">
            <a:avLst/>
          </a:prstGeom>
        </p:spPr>
      </p:pic>
      <p:pic>
        <p:nvPicPr>
          <p:cNvPr id="27" name="Grafik 26" descr="Ein Bild, das Person, draußen, Gras, Gruppe enthält.&#10;&#10;KI-generierte Inhalte können fehlerhaft sein.">
            <a:extLst>
              <a:ext uri="{FF2B5EF4-FFF2-40B4-BE49-F238E27FC236}">
                <a16:creationId xmlns:a16="http://schemas.microsoft.com/office/drawing/2014/main" id="{5C400057-62C4-800F-5CAC-6513B585E75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85432" y="453875"/>
            <a:ext cx="12192000" cy="6858000"/>
          </a:xfrm>
          <a:prstGeom prst="rect">
            <a:avLst/>
          </a:prstGeom>
        </p:spPr>
      </p:pic>
      <p:sp>
        <p:nvSpPr>
          <p:cNvPr id="28" name="Titel 1">
            <a:extLst>
              <a:ext uri="{FF2B5EF4-FFF2-40B4-BE49-F238E27FC236}">
                <a16:creationId xmlns:a16="http://schemas.microsoft.com/office/drawing/2014/main" id="{62847BCF-9AE1-E1F3-074C-8BAD923EF620}"/>
              </a:ext>
            </a:extLst>
          </p:cNvPr>
          <p:cNvSpPr txBox="1">
            <a:spLocks/>
          </p:cNvSpPr>
          <p:nvPr/>
        </p:nvSpPr>
        <p:spPr>
          <a:xfrm>
            <a:off x="13181194" y="1598537"/>
            <a:ext cx="11805911" cy="5477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solidFill>
                  <a:schemeClr val="bg1"/>
                </a:solidFill>
                <a:latin typeface="Aptos Black" panose="020B0004020202020204" pitchFamily="34" charset="0"/>
              </a:rPr>
              <a:t>Unsere G- und F- Jugend beim Saisonauftakt des FC Ingolstadt als Einlaufkids</a:t>
            </a:r>
            <a:br>
              <a:rPr lang="de-DE" sz="24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endParaRPr lang="de-DE" sz="24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31" name="Titel 1">
            <a:extLst>
              <a:ext uri="{FF2B5EF4-FFF2-40B4-BE49-F238E27FC236}">
                <a16:creationId xmlns:a16="http://schemas.microsoft.com/office/drawing/2014/main" id="{996719EB-E45A-090F-C7A1-B172C515C120}"/>
              </a:ext>
            </a:extLst>
          </p:cNvPr>
          <p:cNvSpPr txBox="1">
            <a:spLocks/>
          </p:cNvSpPr>
          <p:nvPr/>
        </p:nvSpPr>
        <p:spPr>
          <a:xfrm>
            <a:off x="193043" y="511504"/>
            <a:ext cx="1180591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400" dirty="0">
                <a:solidFill>
                  <a:schemeClr val="bg1"/>
                </a:solidFill>
                <a:latin typeface="Aptos Black" panose="020B0004020202020204" pitchFamily="34" charset="0"/>
              </a:rPr>
              <a:t>Fußballjugend – Highlights aus 2025</a:t>
            </a:r>
          </a:p>
          <a:p>
            <a:b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b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endParaRPr lang="de-DE" sz="44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32" name="Titel 1">
            <a:extLst>
              <a:ext uri="{FF2B5EF4-FFF2-40B4-BE49-F238E27FC236}">
                <a16:creationId xmlns:a16="http://schemas.microsoft.com/office/drawing/2014/main" id="{BCF7CF8C-0D88-335C-4196-E6E4F6E614C1}"/>
              </a:ext>
            </a:extLst>
          </p:cNvPr>
          <p:cNvSpPr txBox="1">
            <a:spLocks/>
          </p:cNvSpPr>
          <p:nvPr/>
        </p:nvSpPr>
        <p:spPr>
          <a:xfrm>
            <a:off x="-316947" y="-2587770"/>
            <a:ext cx="11805911" cy="5477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err="1">
                <a:solidFill>
                  <a:schemeClr val="bg1"/>
                </a:solidFill>
                <a:latin typeface="Aptos Black" panose="020B0004020202020204" pitchFamily="34" charset="0"/>
              </a:rPr>
              <a:t>Funinoturniere</a:t>
            </a:r>
            <a:r>
              <a:rPr lang="de-DE" dirty="0">
                <a:solidFill>
                  <a:schemeClr val="bg1"/>
                </a:solidFill>
                <a:latin typeface="Aptos Black" panose="020B0004020202020204" pitchFamily="34" charset="0"/>
              </a:rPr>
              <a:t> in </a:t>
            </a:r>
            <a:r>
              <a:rPr lang="de-DE" dirty="0" err="1">
                <a:solidFill>
                  <a:schemeClr val="bg1"/>
                </a:solidFill>
                <a:latin typeface="Aptos Black" panose="020B0004020202020204" pitchFamily="34" charset="0"/>
              </a:rPr>
              <a:t>Böhmfeld</a:t>
            </a:r>
            <a:r>
              <a:rPr lang="de-DE" dirty="0">
                <a:solidFill>
                  <a:schemeClr val="bg1"/>
                </a:solidFill>
                <a:latin typeface="Aptos Black" panose="020B0004020202020204" pitchFamily="34" charset="0"/>
              </a:rPr>
              <a:t>/Hofstetten</a:t>
            </a:r>
            <a:endParaRPr lang="de-DE" sz="44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33" name="Titel 1">
            <a:extLst>
              <a:ext uri="{FF2B5EF4-FFF2-40B4-BE49-F238E27FC236}">
                <a16:creationId xmlns:a16="http://schemas.microsoft.com/office/drawing/2014/main" id="{45E9BBE8-95ED-32BE-5457-54E72A1723FF}"/>
              </a:ext>
            </a:extLst>
          </p:cNvPr>
          <p:cNvSpPr txBox="1">
            <a:spLocks/>
          </p:cNvSpPr>
          <p:nvPr/>
        </p:nvSpPr>
        <p:spPr>
          <a:xfrm>
            <a:off x="-19432" y="-1886510"/>
            <a:ext cx="11805911" cy="5477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3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chemeClr val="bg1"/>
                </a:solidFill>
                <a:latin typeface="Aptos Black" panose="020B0004020202020204" pitchFamily="34" charset="0"/>
              </a:rPr>
              <a:t>Internationales Turnier und Mannschaftsausflug der D- und C-Jugend nach Salzburg</a:t>
            </a:r>
            <a:endParaRPr lang="de-DE" sz="44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34" name="Titel 1">
            <a:extLst>
              <a:ext uri="{FF2B5EF4-FFF2-40B4-BE49-F238E27FC236}">
                <a16:creationId xmlns:a16="http://schemas.microsoft.com/office/drawing/2014/main" id="{426EFCA4-E798-997A-7E11-E828D5A09276}"/>
              </a:ext>
            </a:extLst>
          </p:cNvPr>
          <p:cNvSpPr txBox="1">
            <a:spLocks/>
          </p:cNvSpPr>
          <p:nvPr/>
        </p:nvSpPr>
        <p:spPr>
          <a:xfrm>
            <a:off x="218445" y="1075348"/>
            <a:ext cx="11805911" cy="547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solidFill>
                  <a:schemeClr val="bg1"/>
                </a:solidFill>
                <a:latin typeface="Aptos Black" panose="020B0004020202020204" pitchFamily="34" charset="0"/>
              </a:rPr>
              <a:t>Das DFB-Mobile beim FC </a:t>
            </a:r>
            <a:r>
              <a:rPr lang="de-DE" sz="2400" dirty="0" err="1">
                <a:solidFill>
                  <a:schemeClr val="bg1"/>
                </a:solidFill>
                <a:latin typeface="Aptos Black" panose="020B0004020202020204" pitchFamily="34" charset="0"/>
              </a:rPr>
              <a:t>Böhmfeld</a:t>
            </a:r>
            <a:endParaRPr lang="de-DE" sz="24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35" name="Titel 1">
            <a:extLst>
              <a:ext uri="{FF2B5EF4-FFF2-40B4-BE49-F238E27FC236}">
                <a16:creationId xmlns:a16="http://schemas.microsoft.com/office/drawing/2014/main" id="{E655976A-4DB9-4944-13B6-CF1A4F918EFB}"/>
              </a:ext>
            </a:extLst>
          </p:cNvPr>
          <p:cNvSpPr txBox="1">
            <a:spLocks/>
          </p:cNvSpPr>
          <p:nvPr/>
        </p:nvSpPr>
        <p:spPr>
          <a:xfrm>
            <a:off x="-643432" y="-3722038"/>
            <a:ext cx="11805911" cy="5477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chemeClr val="bg1"/>
                </a:solidFill>
                <a:latin typeface="Aptos Black" panose="020B0004020202020204" pitchFamily="34" charset="0"/>
              </a:rPr>
              <a:t>C-Jugend wurde Meister! </a:t>
            </a:r>
            <a:endParaRPr lang="de-DE" sz="44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8194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89CDD-A5CB-63F5-C0B5-3AEBBEA19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>
            <a:extLst>
              <a:ext uri="{FF2B5EF4-FFF2-40B4-BE49-F238E27FC236}">
                <a16:creationId xmlns:a16="http://schemas.microsoft.com/office/drawing/2014/main" id="{55A7C928-3867-F66B-64C9-E7C0932F96ED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pic>
        <p:nvPicPr>
          <p:cNvPr id="4" name="Grafik 3" descr="Ein Bild, das Person, Schuhwerk, Kleidung, Sport enthält.&#10;&#10;KI-generierte Inhalte können fehlerhaft sein.">
            <a:extLst>
              <a:ext uri="{FF2B5EF4-FFF2-40B4-BE49-F238E27FC236}">
                <a16:creationId xmlns:a16="http://schemas.microsoft.com/office/drawing/2014/main" id="{4E763005-71FC-E93B-AA4A-A08DD7B29E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051" y="8827548"/>
            <a:ext cx="6549118" cy="4403563"/>
          </a:xfrm>
          <a:prstGeom prst="rect">
            <a:avLst/>
          </a:prstGeom>
        </p:spPr>
      </p:pic>
      <p:pic>
        <p:nvPicPr>
          <p:cNvPr id="6" name="Grafik 5" descr="Ein Bild, das Person, Gras, Sport, Sportspiele enthält.&#10;&#10;KI-generierte Inhalte können fehlerhaft sein.">
            <a:extLst>
              <a:ext uri="{FF2B5EF4-FFF2-40B4-BE49-F238E27FC236}">
                <a16:creationId xmlns:a16="http://schemas.microsoft.com/office/drawing/2014/main" id="{11AE6A5C-158E-8630-D970-DB35920357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327" y="7838222"/>
            <a:ext cx="6035262" cy="4403563"/>
          </a:xfrm>
          <a:prstGeom prst="rect">
            <a:avLst/>
          </a:prstGeom>
        </p:spPr>
      </p:pic>
      <p:pic>
        <p:nvPicPr>
          <p:cNvPr id="8" name="Grafik 7" descr="Ein Bild, das Person, Schuhwerk, Mann, Sportspiele enthält.&#10;&#10;KI-generierte Inhalte können fehlerhaft sein.">
            <a:extLst>
              <a:ext uri="{FF2B5EF4-FFF2-40B4-BE49-F238E27FC236}">
                <a16:creationId xmlns:a16="http://schemas.microsoft.com/office/drawing/2014/main" id="{F2F6F187-6C18-D95D-8399-CC253F4831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8"/>
          <a:stretch>
            <a:fillRect/>
          </a:stretch>
        </p:blipFill>
        <p:spPr>
          <a:xfrm>
            <a:off x="5849935" y="9126387"/>
            <a:ext cx="6248399" cy="4403563"/>
          </a:xfrm>
          <a:prstGeom prst="rect">
            <a:avLst/>
          </a:prstGeom>
        </p:spPr>
      </p:pic>
      <p:pic>
        <p:nvPicPr>
          <p:cNvPr id="10" name="Grafik 9" descr="Ein Bild, das Gras, Person, Sport, draußen enthält.&#10;&#10;KI-generierte Inhalte können fehlerhaft sein.">
            <a:extLst>
              <a:ext uri="{FF2B5EF4-FFF2-40B4-BE49-F238E27FC236}">
                <a16:creationId xmlns:a16="http://schemas.microsoft.com/office/drawing/2014/main" id="{3BEFCA18-F568-1C3E-E954-881B632156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935" y="8528709"/>
            <a:ext cx="6605990" cy="4403563"/>
          </a:xfrm>
          <a:prstGeom prst="rect">
            <a:avLst/>
          </a:prstGeom>
        </p:spPr>
      </p:pic>
      <p:pic>
        <p:nvPicPr>
          <p:cNvPr id="12" name="Grafik 11" descr="Ein Bild, das Kleidung, Person, Schuhwerk, Mann enthält.&#10;&#10;KI-generierte Inhalte können fehlerhaft sein.">
            <a:extLst>
              <a:ext uri="{FF2B5EF4-FFF2-40B4-BE49-F238E27FC236}">
                <a16:creationId xmlns:a16="http://schemas.microsoft.com/office/drawing/2014/main" id="{DFE6395D-1F04-386A-FBE1-B4D166BB9F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4505" y="5983444"/>
            <a:ext cx="6329395" cy="4747046"/>
          </a:xfrm>
          <a:prstGeom prst="rect">
            <a:avLst/>
          </a:prstGeom>
        </p:spPr>
      </p:pic>
      <p:pic>
        <p:nvPicPr>
          <p:cNvPr id="15" name="Grafik 14" descr="Ein Bild, das Sport, Schuhwerk, Person, Gruppe enthält.&#10;&#10;KI-generierte Inhalte können fehlerhaft sein.">
            <a:extLst>
              <a:ext uri="{FF2B5EF4-FFF2-40B4-BE49-F238E27FC236}">
                <a16:creationId xmlns:a16="http://schemas.microsoft.com/office/drawing/2014/main" id="{0970AF5B-1245-8A98-4705-A1E3976F70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2517" y="8416508"/>
            <a:ext cx="6329395" cy="4747046"/>
          </a:xfrm>
          <a:prstGeom prst="rect">
            <a:avLst/>
          </a:prstGeom>
        </p:spPr>
      </p:pic>
      <p:pic>
        <p:nvPicPr>
          <p:cNvPr id="19" name="Grafik 18" descr="Ein Bild, das Gras, Person, draußen, Junge enthält.&#10;&#10;KI-generierte Inhalte können fehlerhaft sein.">
            <a:extLst>
              <a:ext uri="{FF2B5EF4-FFF2-40B4-BE49-F238E27FC236}">
                <a16:creationId xmlns:a16="http://schemas.microsoft.com/office/drawing/2014/main" id="{A20ADE27-6A17-A887-908A-EE4FE3B31D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1977203"/>
            <a:ext cx="6087516" cy="4101259"/>
          </a:xfrm>
          <a:prstGeom prst="rect">
            <a:avLst/>
          </a:prstGeom>
        </p:spPr>
      </p:pic>
      <p:pic>
        <p:nvPicPr>
          <p:cNvPr id="21" name="Grafik 20" descr="Ein Bild, das Person, Menschliches Gesicht, draußen, Kleidung enthält.&#10;&#10;KI-generierte Inhalte können fehlerhaft sein.">
            <a:extLst>
              <a:ext uri="{FF2B5EF4-FFF2-40B4-BE49-F238E27FC236}">
                <a16:creationId xmlns:a16="http://schemas.microsoft.com/office/drawing/2014/main" id="{33AE36BA-6BF3-8CE0-FDDD-F64F05DB4DB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3" y="2012799"/>
            <a:ext cx="6133349" cy="4065663"/>
          </a:xfrm>
          <a:prstGeom prst="rect">
            <a:avLst/>
          </a:prstGeom>
        </p:spPr>
      </p:pic>
      <p:pic>
        <p:nvPicPr>
          <p:cNvPr id="17" name="Grafik 16" descr="Ein Bild, das Person, draußen, Kleidung, Team enthält.&#10;&#10;KI-generierte Inhalte können fehlerhaft sein.">
            <a:extLst>
              <a:ext uri="{FF2B5EF4-FFF2-40B4-BE49-F238E27FC236}">
                <a16:creationId xmlns:a16="http://schemas.microsoft.com/office/drawing/2014/main" id="{77518A66-33F7-23EF-7C6D-628A560C639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581" y="1622200"/>
            <a:ext cx="8810486" cy="5132108"/>
          </a:xfrm>
          <a:prstGeom prst="rect">
            <a:avLst/>
          </a:prstGeom>
        </p:spPr>
      </p:pic>
      <p:pic>
        <p:nvPicPr>
          <p:cNvPr id="23" name="Grafik 22" descr="Ein Bild, das draußen, Gras, Himmel, Baum enthält.&#10;&#10;KI-generierte Inhalte können fehlerhaft sein.">
            <a:extLst>
              <a:ext uri="{FF2B5EF4-FFF2-40B4-BE49-F238E27FC236}">
                <a16:creationId xmlns:a16="http://schemas.microsoft.com/office/drawing/2014/main" id="{168D1FBA-344C-9D3C-D55E-7041304742B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85816" y="6192097"/>
            <a:ext cx="9144000" cy="6858000"/>
          </a:xfrm>
          <a:prstGeom prst="rect">
            <a:avLst/>
          </a:prstGeom>
        </p:spPr>
      </p:pic>
      <p:pic>
        <p:nvPicPr>
          <p:cNvPr id="25" name="Grafik 24" descr="Ein Bild, das Gras, draußen, Gebäude, Spielplatz enthält.&#10;&#10;KI-generierte Inhalte können fehlerhaft sein.">
            <a:extLst>
              <a:ext uri="{FF2B5EF4-FFF2-40B4-BE49-F238E27FC236}">
                <a16:creationId xmlns:a16="http://schemas.microsoft.com/office/drawing/2014/main" id="{9570F7CB-8D58-FE5A-D217-D3E1F48CE27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04882" y="6373111"/>
            <a:ext cx="12192000" cy="6858000"/>
          </a:xfrm>
          <a:prstGeom prst="rect">
            <a:avLst/>
          </a:prstGeom>
        </p:spPr>
      </p:pic>
      <p:pic>
        <p:nvPicPr>
          <p:cNvPr id="27" name="Grafik 26" descr="Ein Bild, das Person, draußen, Gras, Gruppe enthält.&#10;&#10;KI-generierte Inhalte können fehlerhaft sein.">
            <a:extLst>
              <a:ext uri="{FF2B5EF4-FFF2-40B4-BE49-F238E27FC236}">
                <a16:creationId xmlns:a16="http://schemas.microsoft.com/office/drawing/2014/main" id="{47846E72-41AA-4B25-D837-14BDFAC7E62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74612" y="6554125"/>
            <a:ext cx="12192000" cy="6858000"/>
          </a:xfrm>
          <a:prstGeom prst="rect">
            <a:avLst/>
          </a:prstGeom>
        </p:spPr>
      </p:pic>
      <p:sp>
        <p:nvSpPr>
          <p:cNvPr id="28" name="Titel 1">
            <a:extLst>
              <a:ext uri="{FF2B5EF4-FFF2-40B4-BE49-F238E27FC236}">
                <a16:creationId xmlns:a16="http://schemas.microsoft.com/office/drawing/2014/main" id="{2EA854E6-9370-382C-3332-F7E4D47FB01A}"/>
              </a:ext>
            </a:extLst>
          </p:cNvPr>
          <p:cNvSpPr txBox="1">
            <a:spLocks/>
          </p:cNvSpPr>
          <p:nvPr/>
        </p:nvSpPr>
        <p:spPr>
          <a:xfrm>
            <a:off x="13181194" y="1598537"/>
            <a:ext cx="11805911" cy="5477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solidFill>
                  <a:schemeClr val="bg1"/>
                </a:solidFill>
                <a:latin typeface="Aptos Black" panose="020B0004020202020204" pitchFamily="34" charset="0"/>
              </a:rPr>
              <a:t>Unsere G- und F- Jugend beim Saisonauftakt des FC Ingolstadt als Einlaufkids</a:t>
            </a:r>
            <a:br>
              <a:rPr lang="de-DE" sz="24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endParaRPr lang="de-DE" sz="24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31" name="Titel 1">
            <a:extLst>
              <a:ext uri="{FF2B5EF4-FFF2-40B4-BE49-F238E27FC236}">
                <a16:creationId xmlns:a16="http://schemas.microsoft.com/office/drawing/2014/main" id="{CF613839-ED6D-FC64-7686-FDDE09311B81}"/>
              </a:ext>
            </a:extLst>
          </p:cNvPr>
          <p:cNvSpPr txBox="1">
            <a:spLocks/>
          </p:cNvSpPr>
          <p:nvPr/>
        </p:nvSpPr>
        <p:spPr>
          <a:xfrm>
            <a:off x="238876" y="-1243003"/>
            <a:ext cx="1180591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400" dirty="0">
                <a:solidFill>
                  <a:schemeClr val="bg1"/>
                </a:solidFill>
                <a:latin typeface="Aptos Black" panose="020B0004020202020204" pitchFamily="34" charset="0"/>
              </a:rPr>
              <a:t>Fußballjugend – Highlights aus 2025</a:t>
            </a:r>
          </a:p>
        </p:txBody>
      </p:sp>
      <p:sp>
        <p:nvSpPr>
          <p:cNvPr id="32" name="Titel 1">
            <a:extLst>
              <a:ext uri="{FF2B5EF4-FFF2-40B4-BE49-F238E27FC236}">
                <a16:creationId xmlns:a16="http://schemas.microsoft.com/office/drawing/2014/main" id="{14D9B868-D980-4304-EF3A-222B9284AA96}"/>
              </a:ext>
            </a:extLst>
          </p:cNvPr>
          <p:cNvSpPr txBox="1">
            <a:spLocks/>
          </p:cNvSpPr>
          <p:nvPr/>
        </p:nvSpPr>
        <p:spPr>
          <a:xfrm>
            <a:off x="-316947" y="-2587770"/>
            <a:ext cx="11805911" cy="5477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err="1">
                <a:solidFill>
                  <a:schemeClr val="bg1"/>
                </a:solidFill>
                <a:latin typeface="Aptos Black" panose="020B0004020202020204" pitchFamily="34" charset="0"/>
              </a:rPr>
              <a:t>Funinoturniere</a:t>
            </a:r>
            <a:r>
              <a:rPr lang="de-DE" dirty="0">
                <a:solidFill>
                  <a:schemeClr val="bg1"/>
                </a:solidFill>
                <a:latin typeface="Aptos Black" panose="020B0004020202020204" pitchFamily="34" charset="0"/>
              </a:rPr>
              <a:t> in </a:t>
            </a:r>
            <a:r>
              <a:rPr lang="de-DE" dirty="0" err="1">
                <a:solidFill>
                  <a:schemeClr val="bg1"/>
                </a:solidFill>
                <a:latin typeface="Aptos Black" panose="020B0004020202020204" pitchFamily="34" charset="0"/>
              </a:rPr>
              <a:t>Böhmfeld</a:t>
            </a:r>
            <a:r>
              <a:rPr lang="de-DE" dirty="0">
                <a:solidFill>
                  <a:schemeClr val="bg1"/>
                </a:solidFill>
                <a:latin typeface="Aptos Black" panose="020B0004020202020204" pitchFamily="34" charset="0"/>
              </a:rPr>
              <a:t>/Hofstetten</a:t>
            </a:r>
            <a:endParaRPr lang="de-DE" sz="44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33" name="Titel 1">
            <a:extLst>
              <a:ext uri="{FF2B5EF4-FFF2-40B4-BE49-F238E27FC236}">
                <a16:creationId xmlns:a16="http://schemas.microsoft.com/office/drawing/2014/main" id="{5052CF76-DBD2-AEE7-A4DE-C46461461911}"/>
              </a:ext>
            </a:extLst>
          </p:cNvPr>
          <p:cNvSpPr txBox="1">
            <a:spLocks/>
          </p:cNvSpPr>
          <p:nvPr/>
        </p:nvSpPr>
        <p:spPr>
          <a:xfrm>
            <a:off x="217857" y="1050780"/>
            <a:ext cx="11805911" cy="5477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3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chemeClr val="bg1"/>
                </a:solidFill>
                <a:latin typeface="Aptos Black" panose="020B0004020202020204" pitchFamily="34" charset="0"/>
              </a:rPr>
              <a:t>Internationales Turnier und Mannschaftsausflug der D- und C-Jugend nach Salzburg</a:t>
            </a:r>
            <a:endParaRPr lang="de-DE" sz="44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34" name="Titel 1">
            <a:extLst>
              <a:ext uri="{FF2B5EF4-FFF2-40B4-BE49-F238E27FC236}">
                <a16:creationId xmlns:a16="http://schemas.microsoft.com/office/drawing/2014/main" id="{F2770E50-52C5-4875-09AB-0D20C484ADBD}"/>
              </a:ext>
            </a:extLst>
          </p:cNvPr>
          <p:cNvSpPr txBox="1">
            <a:spLocks/>
          </p:cNvSpPr>
          <p:nvPr/>
        </p:nvSpPr>
        <p:spPr>
          <a:xfrm>
            <a:off x="10975345" y="866449"/>
            <a:ext cx="11805911" cy="547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solidFill>
                  <a:schemeClr val="bg1"/>
                </a:solidFill>
                <a:latin typeface="Aptos Black" panose="020B0004020202020204" pitchFamily="34" charset="0"/>
              </a:rPr>
              <a:t>Das DFB-Mobile beim FC </a:t>
            </a:r>
            <a:r>
              <a:rPr lang="de-DE" sz="2400" dirty="0" err="1">
                <a:solidFill>
                  <a:schemeClr val="bg1"/>
                </a:solidFill>
                <a:latin typeface="Aptos Black" panose="020B0004020202020204" pitchFamily="34" charset="0"/>
              </a:rPr>
              <a:t>Böhmfeld</a:t>
            </a:r>
            <a:endParaRPr lang="de-DE" sz="24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35" name="Titel 1">
            <a:extLst>
              <a:ext uri="{FF2B5EF4-FFF2-40B4-BE49-F238E27FC236}">
                <a16:creationId xmlns:a16="http://schemas.microsoft.com/office/drawing/2014/main" id="{EB24CF28-4F71-8176-DA95-53F7049649E7}"/>
              </a:ext>
            </a:extLst>
          </p:cNvPr>
          <p:cNvSpPr txBox="1">
            <a:spLocks/>
          </p:cNvSpPr>
          <p:nvPr/>
        </p:nvSpPr>
        <p:spPr>
          <a:xfrm>
            <a:off x="-643432" y="-3722038"/>
            <a:ext cx="11805911" cy="5477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chemeClr val="bg1"/>
                </a:solidFill>
                <a:latin typeface="Aptos Black" panose="020B0004020202020204" pitchFamily="34" charset="0"/>
              </a:rPr>
              <a:t>C-Jugend wurde Meister! </a:t>
            </a:r>
            <a:endParaRPr lang="de-DE" sz="44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7381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217C2-62E3-C264-37C4-5BB649D67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>
            <a:extLst>
              <a:ext uri="{FF2B5EF4-FFF2-40B4-BE49-F238E27FC236}">
                <a16:creationId xmlns:a16="http://schemas.microsoft.com/office/drawing/2014/main" id="{A3379C3F-6336-766E-7138-0DB7BAC496E5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pic>
        <p:nvPicPr>
          <p:cNvPr id="4" name="Grafik 3" descr="Ein Bild, das Person, Schuhwerk, Kleidung, Sport enthält.&#10;&#10;KI-generierte Inhalte können fehlerhaft sein.">
            <a:extLst>
              <a:ext uri="{FF2B5EF4-FFF2-40B4-BE49-F238E27FC236}">
                <a16:creationId xmlns:a16="http://schemas.microsoft.com/office/drawing/2014/main" id="{70E470CE-A2C0-1B70-D3D7-582DF1202B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051" y="8827548"/>
            <a:ext cx="6549118" cy="4403563"/>
          </a:xfrm>
          <a:prstGeom prst="rect">
            <a:avLst/>
          </a:prstGeom>
        </p:spPr>
      </p:pic>
      <p:pic>
        <p:nvPicPr>
          <p:cNvPr id="6" name="Grafik 5" descr="Ein Bild, das Person, Gras, Sport, Sportspiele enthält.&#10;&#10;KI-generierte Inhalte können fehlerhaft sein.">
            <a:extLst>
              <a:ext uri="{FF2B5EF4-FFF2-40B4-BE49-F238E27FC236}">
                <a16:creationId xmlns:a16="http://schemas.microsoft.com/office/drawing/2014/main" id="{06BFEE8A-787D-241D-3608-9548981B2B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327" y="7838222"/>
            <a:ext cx="6035262" cy="4403563"/>
          </a:xfrm>
          <a:prstGeom prst="rect">
            <a:avLst/>
          </a:prstGeom>
        </p:spPr>
      </p:pic>
      <p:pic>
        <p:nvPicPr>
          <p:cNvPr id="8" name="Grafik 7" descr="Ein Bild, das Person, Schuhwerk, Mann, Sportspiele enthält.&#10;&#10;KI-generierte Inhalte können fehlerhaft sein.">
            <a:extLst>
              <a:ext uri="{FF2B5EF4-FFF2-40B4-BE49-F238E27FC236}">
                <a16:creationId xmlns:a16="http://schemas.microsoft.com/office/drawing/2014/main" id="{626FD680-568D-D285-21FF-0D14B3502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8"/>
          <a:stretch>
            <a:fillRect/>
          </a:stretch>
        </p:blipFill>
        <p:spPr>
          <a:xfrm>
            <a:off x="5849935" y="9126387"/>
            <a:ext cx="6248399" cy="4403563"/>
          </a:xfrm>
          <a:prstGeom prst="rect">
            <a:avLst/>
          </a:prstGeom>
        </p:spPr>
      </p:pic>
      <p:pic>
        <p:nvPicPr>
          <p:cNvPr id="10" name="Grafik 9" descr="Ein Bild, das Gras, Person, Sport, draußen enthält.&#10;&#10;KI-generierte Inhalte können fehlerhaft sein.">
            <a:extLst>
              <a:ext uri="{FF2B5EF4-FFF2-40B4-BE49-F238E27FC236}">
                <a16:creationId xmlns:a16="http://schemas.microsoft.com/office/drawing/2014/main" id="{2FB68954-70FE-97D8-7134-3D84F57BB8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935" y="8528709"/>
            <a:ext cx="6605990" cy="4403563"/>
          </a:xfrm>
          <a:prstGeom prst="rect">
            <a:avLst/>
          </a:prstGeom>
        </p:spPr>
      </p:pic>
      <p:pic>
        <p:nvPicPr>
          <p:cNvPr id="12" name="Grafik 11" descr="Ein Bild, das Kleidung, Person, Schuhwerk, Mann enthält.&#10;&#10;KI-generierte Inhalte können fehlerhaft sein.">
            <a:extLst>
              <a:ext uri="{FF2B5EF4-FFF2-40B4-BE49-F238E27FC236}">
                <a16:creationId xmlns:a16="http://schemas.microsoft.com/office/drawing/2014/main" id="{614621E1-DACD-7119-A6DF-1F13536D56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4505" y="5983444"/>
            <a:ext cx="6329395" cy="4747046"/>
          </a:xfrm>
          <a:prstGeom prst="rect">
            <a:avLst/>
          </a:prstGeom>
        </p:spPr>
      </p:pic>
      <p:pic>
        <p:nvPicPr>
          <p:cNvPr id="15" name="Grafik 14" descr="Ein Bild, das Sport, Schuhwerk, Person, Gruppe enthält.&#10;&#10;KI-generierte Inhalte können fehlerhaft sein.">
            <a:extLst>
              <a:ext uri="{FF2B5EF4-FFF2-40B4-BE49-F238E27FC236}">
                <a16:creationId xmlns:a16="http://schemas.microsoft.com/office/drawing/2014/main" id="{10DA2DC8-63CC-D8D2-EF24-804DB94739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2517" y="8416508"/>
            <a:ext cx="6329395" cy="4747046"/>
          </a:xfrm>
          <a:prstGeom prst="rect">
            <a:avLst/>
          </a:prstGeom>
        </p:spPr>
      </p:pic>
      <p:pic>
        <p:nvPicPr>
          <p:cNvPr id="19" name="Grafik 18" descr="Ein Bild, das Gras, Person, draußen, Junge enthält.&#10;&#10;KI-generierte Inhalte können fehlerhaft sein.">
            <a:extLst>
              <a:ext uri="{FF2B5EF4-FFF2-40B4-BE49-F238E27FC236}">
                <a16:creationId xmlns:a16="http://schemas.microsoft.com/office/drawing/2014/main" id="{2C2C5FA6-234E-BF25-402C-DD7507999C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791" y="7838222"/>
            <a:ext cx="6087516" cy="4101259"/>
          </a:xfrm>
          <a:prstGeom prst="rect">
            <a:avLst/>
          </a:prstGeom>
        </p:spPr>
      </p:pic>
      <p:pic>
        <p:nvPicPr>
          <p:cNvPr id="21" name="Grafik 20" descr="Ein Bild, das Person, Menschliches Gesicht, draußen, Kleidung enthält.&#10;&#10;KI-generierte Inhalte können fehlerhaft sein.">
            <a:extLst>
              <a:ext uri="{FF2B5EF4-FFF2-40B4-BE49-F238E27FC236}">
                <a16:creationId xmlns:a16="http://schemas.microsoft.com/office/drawing/2014/main" id="{81C2E190-0328-227A-CEFB-EF2B543EEE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45" y="7282240"/>
            <a:ext cx="6133349" cy="4065663"/>
          </a:xfrm>
          <a:prstGeom prst="rect">
            <a:avLst/>
          </a:prstGeom>
        </p:spPr>
      </p:pic>
      <p:pic>
        <p:nvPicPr>
          <p:cNvPr id="17" name="Grafik 16" descr="Ein Bild, das Person, draußen, Kleidung, Team enthält.&#10;&#10;KI-generierte Inhalte können fehlerhaft sein.">
            <a:extLst>
              <a:ext uri="{FF2B5EF4-FFF2-40B4-BE49-F238E27FC236}">
                <a16:creationId xmlns:a16="http://schemas.microsoft.com/office/drawing/2014/main" id="{6C813E31-BD51-A96C-F543-83ED6049EA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269" y="8065225"/>
            <a:ext cx="8810486" cy="5132108"/>
          </a:xfrm>
          <a:prstGeom prst="rect">
            <a:avLst/>
          </a:prstGeom>
        </p:spPr>
      </p:pic>
      <p:pic>
        <p:nvPicPr>
          <p:cNvPr id="25" name="Grafik 24" descr="Ein Bild, das Gras, draußen, Gebäude, Spielplatz enthält.&#10;&#10;KI-generierte Inhalte können fehlerhaft sein.">
            <a:extLst>
              <a:ext uri="{FF2B5EF4-FFF2-40B4-BE49-F238E27FC236}">
                <a16:creationId xmlns:a16="http://schemas.microsoft.com/office/drawing/2014/main" id="{0B3AF537-1775-3C25-C40A-C7F10476FBE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866" y="1871604"/>
            <a:ext cx="7635134" cy="4549241"/>
          </a:xfrm>
          <a:prstGeom prst="rect">
            <a:avLst/>
          </a:prstGeom>
        </p:spPr>
      </p:pic>
      <p:pic>
        <p:nvPicPr>
          <p:cNvPr id="23" name="Grafik 22" descr="Ein Bild, das draußen, Gras, Himmel, Baum enthält.&#10;&#10;KI-generierte Inhalte können fehlerhaft sein.">
            <a:extLst>
              <a:ext uri="{FF2B5EF4-FFF2-40B4-BE49-F238E27FC236}">
                <a16:creationId xmlns:a16="http://schemas.microsoft.com/office/drawing/2014/main" id="{35C7CB11-EF34-159E-9861-DA6020EEB94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8458"/>
            <a:ext cx="6035262" cy="4526447"/>
          </a:xfrm>
          <a:prstGeom prst="rect">
            <a:avLst/>
          </a:prstGeom>
        </p:spPr>
      </p:pic>
      <p:pic>
        <p:nvPicPr>
          <p:cNvPr id="27" name="Grafik 26" descr="Ein Bild, das Person, draußen, Gras, Gruppe enthält.&#10;&#10;KI-generierte Inhalte können fehlerhaft sein.">
            <a:extLst>
              <a:ext uri="{FF2B5EF4-FFF2-40B4-BE49-F238E27FC236}">
                <a16:creationId xmlns:a16="http://schemas.microsoft.com/office/drawing/2014/main" id="{1267C879-E695-1964-8989-B8BAE42085C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74612" y="6554125"/>
            <a:ext cx="12192000" cy="6858000"/>
          </a:xfrm>
          <a:prstGeom prst="rect">
            <a:avLst/>
          </a:prstGeom>
        </p:spPr>
      </p:pic>
      <p:sp>
        <p:nvSpPr>
          <p:cNvPr id="28" name="Titel 1">
            <a:extLst>
              <a:ext uri="{FF2B5EF4-FFF2-40B4-BE49-F238E27FC236}">
                <a16:creationId xmlns:a16="http://schemas.microsoft.com/office/drawing/2014/main" id="{49A0654E-2450-8E4E-9116-A00CFB8D3A22}"/>
              </a:ext>
            </a:extLst>
          </p:cNvPr>
          <p:cNvSpPr txBox="1">
            <a:spLocks/>
          </p:cNvSpPr>
          <p:nvPr/>
        </p:nvSpPr>
        <p:spPr>
          <a:xfrm>
            <a:off x="13181194" y="1598537"/>
            <a:ext cx="11805911" cy="5477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solidFill>
                  <a:schemeClr val="bg1"/>
                </a:solidFill>
                <a:latin typeface="Aptos Black" panose="020B0004020202020204" pitchFamily="34" charset="0"/>
              </a:rPr>
              <a:t>Unsere G- und F- Jugend beim Saisonauftakt des FC Ingolstadt als Einlaufkids</a:t>
            </a:r>
            <a:br>
              <a:rPr lang="de-DE" sz="24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endParaRPr lang="de-DE" sz="24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31" name="Titel 1">
            <a:extLst>
              <a:ext uri="{FF2B5EF4-FFF2-40B4-BE49-F238E27FC236}">
                <a16:creationId xmlns:a16="http://schemas.microsoft.com/office/drawing/2014/main" id="{4D9C9DE5-5880-5253-64FE-C8E5C064CE02}"/>
              </a:ext>
            </a:extLst>
          </p:cNvPr>
          <p:cNvSpPr txBox="1">
            <a:spLocks/>
          </p:cNvSpPr>
          <p:nvPr/>
        </p:nvSpPr>
        <p:spPr>
          <a:xfrm>
            <a:off x="268134" y="-1294771"/>
            <a:ext cx="1180591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400" dirty="0">
                <a:solidFill>
                  <a:schemeClr val="bg1"/>
                </a:solidFill>
                <a:latin typeface="Aptos Black" panose="020B0004020202020204" pitchFamily="34" charset="0"/>
              </a:rPr>
              <a:t>Fußballjugend – Highlights aus 2025</a:t>
            </a:r>
          </a:p>
        </p:txBody>
      </p:sp>
      <p:sp>
        <p:nvSpPr>
          <p:cNvPr id="32" name="Titel 1">
            <a:extLst>
              <a:ext uri="{FF2B5EF4-FFF2-40B4-BE49-F238E27FC236}">
                <a16:creationId xmlns:a16="http://schemas.microsoft.com/office/drawing/2014/main" id="{B2A49ABA-5263-A700-17E1-97C1816A9033}"/>
              </a:ext>
            </a:extLst>
          </p:cNvPr>
          <p:cNvSpPr txBox="1">
            <a:spLocks/>
          </p:cNvSpPr>
          <p:nvPr/>
        </p:nvSpPr>
        <p:spPr>
          <a:xfrm>
            <a:off x="268134" y="1182543"/>
            <a:ext cx="11805911" cy="5477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err="1">
                <a:solidFill>
                  <a:schemeClr val="bg1"/>
                </a:solidFill>
                <a:latin typeface="Aptos Black" panose="020B0004020202020204" pitchFamily="34" charset="0"/>
              </a:rPr>
              <a:t>Funinoturniere</a:t>
            </a:r>
            <a:r>
              <a:rPr lang="de-DE" dirty="0">
                <a:solidFill>
                  <a:schemeClr val="bg1"/>
                </a:solidFill>
                <a:latin typeface="Aptos Black" panose="020B0004020202020204" pitchFamily="34" charset="0"/>
              </a:rPr>
              <a:t> in </a:t>
            </a:r>
            <a:r>
              <a:rPr lang="de-DE" dirty="0" err="1">
                <a:solidFill>
                  <a:schemeClr val="bg1"/>
                </a:solidFill>
                <a:latin typeface="Aptos Black" panose="020B0004020202020204" pitchFamily="34" charset="0"/>
              </a:rPr>
              <a:t>Böhmfeld</a:t>
            </a:r>
            <a:r>
              <a:rPr lang="de-DE" dirty="0">
                <a:solidFill>
                  <a:schemeClr val="bg1"/>
                </a:solidFill>
                <a:latin typeface="Aptos Black" panose="020B0004020202020204" pitchFamily="34" charset="0"/>
              </a:rPr>
              <a:t>/Hofstetten</a:t>
            </a:r>
            <a:endParaRPr lang="de-DE" sz="44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33" name="Titel 1">
            <a:extLst>
              <a:ext uri="{FF2B5EF4-FFF2-40B4-BE49-F238E27FC236}">
                <a16:creationId xmlns:a16="http://schemas.microsoft.com/office/drawing/2014/main" id="{8F17161F-63E6-2050-D80C-87066834E3D6}"/>
              </a:ext>
            </a:extLst>
          </p:cNvPr>
          <p:cNvSpPr txBox="1">
            <a:spLocks/>
          </p:cNvSpPr>
          <p:nvPr/>
        </p:nvSpPr>
        <p:spPr>
          <a:xfrm>
            <a:off x="12764869" y="866448"/>
            <a:ext cx="11805911" cy="5477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3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chemeClr val="bg1"/>
                </a:solidFill>
                <a:latin typeface="Aptos Black" panose="020B0004020202020204" pitchFamily="34" charset="0"/>
              </a:rPr>
              <a:t>Internationales Turnier und Mannschaftsausflug der D- und C-Jugend nach Salzburg</a:t>
            </a:r>
            <a:endParaRPr lang="de-DE" sz="44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34" name="Titel 1">
            <a:extLst>
              <a:ext uri="{FF2B5EF4-FFF2-40B4-BE49-F238E27FC236}">
                <a16:creationId xmlns:a16="http://schemas.microsoft.com/office/drawing/2014/main" id="{4765B558-B5E2-416B-920F-FD4DFBBBDA7B}"/>
              </a:ext>
            </a:extLst>
          </p:cNvPr>
          <p:cNvSpPr txBox="1">
            <a:spLocks/>
          </p:cNvSpPr>
          <p:nvPr/>
        </p:nvSpPr>
        <p:spPr>
          <a:xfrm>
            <a:off x="10975345" y="866449"/>
            <a:ext cx="11805911" cy="547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solidFill>
                  <a:schemeClr val="bg1"/>
                </a:solidFill>
                <a:latin typeface="Aptos Black" panose="020B0004020202020204" pitchFamily="34" charset="0"/>
              </a:rPr>
              <a:t>Das DFB-Mobile beim FC </a:t>
            </a:r>
            <a:r>
              <a:rPr lang="de-DE" sz="2400" dirty="0" err="1">
                <a:solidFill>
                  <a:schemeClr val="bg1"/>
                </a:solidFill>
                <a:latin typeface="Aptos Black" panose="020B0004020202020204" pitchFamily="34" charset="0"/>
              </a:rPr>
              <a:t>Böhmfeld</a:t>
            </a:r>
            <a:endParaRPr lang="de-DE" sz="24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35" name="Titel 1">
            <a:extLst>
              <a:ext uri="{FF2B5EF4-FFF2-40B4-BE49-F238E27FC236}">
                <a16:creationId xmlns:a16="http://schemas.microsoft.com/office/drawing/2014/main" id="{51916754-73C0-647A-DDD5-1A70D27BABD4}"/>
              </a:ext>
            </a:extLst>
          </p:cNvPr>
          <p:cNvSpPr txBox="1">
            <a:spLocks/>
          </p:cNvSpPr>
          <p:nvPr/>
        </p:nvSpPr>
        <p:spPr>
          <a:xfrm>
            <a:off x="-643432" y="-3722038"/>
            <a:ext cx="11805911" cy="5477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chemeClr val="bg1"/>
                </a:solidFill>
                <a:latin typeface="Aptos Black" panose="020B0004020202020204" pitchFamily="34" charset="0"/>
              </a:rPr>
              <a:t>C-Jugend wurde Meister! </a:t>
            </a:r>
            <a:endParaRPr lang="de-DE" sz="44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7371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C3A95-18DA-3BEA-883F-DE0C8B38A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E03F3D74-7DEA-7AB7-42B7-02AB37D04B04}"/>
              </a:ext>
            </a:extLst>
          </p:cNvPr>
          <p:cNvSpPr/>
          <p:nvPr/>
        </p:nvSpPr>
        <p:spPr>
          <a:xfrm>
            <a:off x="-345407" y="-64914"/>
            <a:ext cx="125374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000" cap="none" spc="50" dirty="0">
                <a:ln w="952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/>
                <a:latin typeface="Aptos Black" panose="020B0004020202020204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Agenda</a:t>
            </a:r>
            <a:r>
              <a:rPr lang="de-DE" sz="100" b="1" u="sng" cap="none" spc="50" dirty="0">
                <a:ln w="9525" cmpd="sng">
                  <a:solidFill>
                    <a:srgbClr val="80849D">
                      <a:alpha val="0"/>
                    </a:srgb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rgbClr val="526486"/>
                  </a:outerShdw>
                </a:effectLst>
                <a:latin typeface="Aptos Black" panose="020B0004020202020204" pitchFamily="34" charset="0"/>
              </a:rPr>
              <a:t>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3304474-7FDB-A5BC-DA35-B50CAD1CD769}"/>
              </a:ext>
            </a:extLst>
          </p:cNvPr>
          <p:cNvSpPr txBox="1"/>
          <p:nvPr/>
        </p:nvSpPr>
        <p:spPr>
          <a:xfrm>
            <a:off x="2520000" y="3196166"/>
            <a:ext cx="923337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5. </a:t>
            </a:r>
            <a:r>
              <a:rPr lang="de-DE" sz="3600" dirty="0">
                <a:solidFill>
                  <a:schemeClr val="bg1"/>
                </a:solidFill>
              </a:rPr>
              <a:t>Berichte der Abteilungsleiter </a:t>
            </a:r>
          </a:p>
          <a:p>
            <a:r>
              <a:rPr lang="de-DE" sz="3600" dirty="0">
                <a:solidFill>
                  <a:schemeClr val="bg1"/>
                </a:solidFill>
              </a:rPr>
              <a:t>      </a:t>
            </a:r>
            <a:r>
              <a:rPr lang="de-DE" sz="2800" dirty="0">
                <a:solidFill>
                  <a:schemeClr val="bg1"/>
                </a:solidFill>
              </a:rPr>
              <a:t>Fitness – Fußball – Karate – Ski – Tennis – Volleyball </a:t>
            </a:r>
          </a:p>
          <a:p>
            <a:endParaRPr lang="de-DE" sz="2800" dirty="0">
              <a:solidFill>
                <a:schemeClr val="bg1"/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845655B-EEAD-634C-786F-5A9FDFAA9854}"/>
              </a:ext>
            </a:extLst>
          </p:cNvPr>
          <p:cNvSpPr txBox="1"/>
          <p:nvPr/>
        </p:nvSpPr>
        <p:spPr>
          <a:xfrm>
            <a:off x="1080000" y="607518"/>
            <a:ext cx="4633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1. Begrüßung 1. Vorsitzender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3F44444-D636-184A-B732-738346DF27C7}"/>
              </a:ext>
            </a:extLst>
          </p:cNvPr>
          <p:cNvSpPr txBox="1"/>
          <p:nvPr/>
        </p:nvSpPr>
        <p:spPr>
          <a:xfrm>
            <a:off x="1800000" y="1747954"/>
            <a:ext cx="4893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3.  Bericht des 1. Vorsitzenden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FAE315A-F60C-FEAE-487A-A82C633A70AC}"/>
              </a:ext>
            </a:extLst>
          </p:cNvPr>
          <p:cNvSpPr txBox="1"/>
          <p:nvPr/>
        </p:nvSpPr>
        <p:spPr>
          <a:xfrm>
            <a:off x="2160000" y="2318172"/>
            <a:ext cx="48938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4"/>
            </a:pPr>
            <a:r>
              <a:rPr lang="de-DE" sz="2800" dirty="0">
                <a:solidFill>
                  <a:schemeClr val="bg1"/>
                </a:solidFill>
              </a:rPr>
              <a:t>Bericht des Hauptkassiers </a:t>
            </a:r>
          </a:p>
          <a:p>
            <a:r>
              <a:rPr lang="de-DE" sz="2000" dirty="0">
                <a:solidFill>
                  <a:schemeClr val="bg1"/>
                </a:solidFill>
              </a:rPr>
              <a:t>         – mit Entlastung der Vorstandschaft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39BF148-D4AA-CAFA-F7B0-D808F08A686B}"/>
              </a:ext>
            </a:extLst>
          </p:cNvPr>
          <p:cNvSpPr txBox="1"/>
          <p:nvPr/>
        </p:nvSpPr>
        <p:spPr>
          <a:xfrm>
            <a:off x="2880000" y="4254150"/>
            <a:ext cx="6204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6"/>
            </a:pPr>
            <a:r>
              <a:rPr lang="de-DE" sz="2800" dirty="0">
                <a:solidFill>
                  <a:schemeClr val="bg1"/>
                </a:solidFill>
              </a:rPr>
              <a:t>Ehrungen</a:t>
            </a:r>
            <a:endParaRPr lang="de-DE" sz="2000" dirty="0">
              <a:solidFill>
                <a:schemeClr val="bg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D611EC9-4953-9C08-5F96-D0FB313816DB}"/>
              </a:ext>
            </a:extLst>
          </p:cNvPr>
          <p:cNvSpPr txBox="1"/>
          <p:nvPr/>
        </p:nvSpPr>
        <p:spPr>
          <a:xfrm>
            <a:off x="3240000" y="4767490"/>
            <a:ext cx="498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7. Wahlen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98971152-CBE9-7088-E522-F0D8ED45A38B}"/>
              </a:ext>
            </a:extLst>
          </p:cNvPr>
          <p:cNvSpPr txBox="1"/>
          <p:nvPr/>
        </p:nvSpPr>
        <p:spPr>
          <a:xfrm>
            <a:off x="1440000" y="1177736"/>
            <a:ext cx="4616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2. Protokoll vom 05.04.2025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0004653-EF1F-7875-5DB0-1E4294A4E20D}"/>
              </a:ext>
            </a:extLst>
          </p:cNvPr>
          <p:cNvSpPr txBox="1"/>
          <p:nvPr/>
        </p:nvSpPr>
        <p:spPr>
          <a:xfrm>
            <a:off x="-6513969" y="5337707"/>
            <a:ext cx="498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8. Verschiedenes und Anfragen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13E5E407-4772-84C2-81F2-B9E97F822DBB}"/>
              </a:ext>
            </a:extLst>
          </p:cNvPr>
          <p:cNvSpPr/>
          <p:nvPr/>
        </p:nvSpPr>
        <p:spPr>
          <a:xfrm>
            <a:off x="0" y="6337050"/>
            <a:ext cx="12192000" cy="540000"/>
          </a:xfrm>
          <a:prstGeom prst="rect">
            <a:avLst/>
          </a:prstGeom>
          <a:solidFill>
            <a:srgbClr val="FF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8C39ABEA-9405-C997-2D1D-EC0EDB1DA7D6}"/>
              </a:ext>
            </a:extLst>
          </p:cNvPr>
          <p:cNvGrpSpPr/>
          <p:nvPr/>
        </p:nvGrpSpPr>
        <p:grpSpPr>
          <a:xfrm>
            <a:off x="268497" y="6337050"/>
            <a:ext cx="540000" cy="540000"/>
            <a:chOff x="184104" y="6072437"/>
            <a:chExt cx="720000" cy="720000"/>
          </a:xfrm>
        </p:grpSpPr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B727DB29-0C9F-6FCB-A5EF-99EAAE15900D}"/>
                </a:ext>
              </a:extLst>
            </p:cNvPr>
            <p:cNvSpPr/>
            <p:nvPr/>
          </p:nvSpPr>
          <p:spPr>
            <a:xfrm>
              <a:off x="184104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114B45F8-12C7-A64A-84DD-3620C1A6AD5A}"/>
                </a:ext>
              </a:extLst>
            </p:cNvPr>
            <p:cNvSpPr txBox="1"/>
            <p:nvPr/>
          </p:nvSpPr>
          <p:spPr>
            <a:xfrm>
              <a:off x="341341" y="6186212"/>
              <a:ext cx="435428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20837705-D395-EE92-0DB6-F0534E4CFC73}"/>
              </a:ext>
            </a:extLst>
          </p:cNvPr>
          <p:cNvGrpSpPr/>
          <p:nvPr/>
        </p:nvGrpSpPr>
        <p:grpSpPr>
          <a:xfrm>
            <a:off x="1865967" y="6352170"/>
            <a:ext cx="540000" cy="540000"/>
            <a:chOff x="1563545" y="6072437"/>
            <a:chExt cx="720000" cy="720000"/>
          </a:xfrm>
        </p:grpSpPr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CE04681D-BEF8-02F6-D083-427D8ADB30B3}"/>
                </a:ext>
              </a:extLst>
            </p:cNvPr>
            <p:cNvSpPr/>
            <p:nvPr/>
          </p:nvSpPr>
          <p:spPr>
            <a:xfrm>
              <a:off x="1563545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FB3E8045-414C-FADB-E2F7-85A6F40FF4F6}"/>
                </a:ext>
              </a:extLst>
            </p:cNvPr>
            <p:cNvSpPr txBox="1"/>
            <p:nvPr/>
          </p:nvSpPr>
          <p:spPr>
            <a:xfrm>
              <a:off x="1720782" y="618621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B0BC6B75-1636-2469-3CF3-27E61D0735B8}"/>
              </a:ext>
            </a:extLst>
          </p:cNvPr>
          <p:cNvGrpSpPr/>
          <p:nvPr/>
        </p:nvGrpSpPr>
        <p:grpSpPr>
          <a:xfrm>
            <a:off x="3463437" y="6352170"/>
            <a:ext cx="540000" cy="540000"/>
            <a:chOff x="2942986" y="6072437"/>
            <a:chExt cx="720000" cy="720000"/>
          </a:xfrm>
        </p:grpSpPr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C08CCD3C-5A13-15B8-CECD-E02FDAEB323D}"/>
                </a:ext>
              </a:extLst>
            </p:cNvPr>
            <p:cNvSpPr/>
            <p:nvPr/>
          </p:nvSpPr>
          <p:spPr>
            <a:xfrm>
              <a:off x="2942986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2FDBBD90-BC84-5718-9B9A-88AA0D5AC154}"/>
                </a:ext>
              </a:extLst>
            </p:cNvPr>
            <p:cNvSpPr txBox="1"/>
            <p:nvPr/>
          </p:nvSpPr>
          <p:spPr>
            <a:xfrm>
              <a:off x="3092747" y="6206384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EBDA6366-CB2F-A2DB-3DA0-6CB3B7CB3826}"/>
              </a:ext>
            </a:extLst>
          </p:cNvPr>
          <p:cNvGrpSpPr/>
          <p:nvPr/>
        </p:nvGrpSpPr>
        <p:grpSpPr>
          <a:xfrm>
            <a:off x="5038480" y="6321930"/>
            <a:ext cx="540000" cy="540000"/>
            <a:chOff x="4322427" y="6072437"/>
            <a:chExt cx="720000" cy="720000"/>
          </a:xfrm>
        </p:grpSpPr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61B49F72-45DD-6B5F-6059-6E547A050E8D}"/>
                </a:ext>
              </a:extLst>
            </p:cNvPr>
            <p:cNvSpPr/>
            <p:nvPr/>
          </p:nvSpPr>
          <p:spPr>
            <a:xfrm>
              <a:off x="4322427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EFA11A27-4FA3-0EE5-0AD4-F6BD65C5F989}"/>
                </a:ext>
              </a:extLst>
            </p:cNvPr>
            <p:cNvSpPr txBox="1"/>
            <p:nvPr/>
          </p:nvSpPr>
          <p:spPr>
            <a:xfrm>
              <a:off x="4464712" y="618621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4</a:t>
              </a:r>
            </a:p>
          </p:txBody>
        </p:sp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9AC4D0D8-2367-9D7D-91E8-035836E7C6F7}"/>
              </a:ext>
            </a:extLst>
          </p:cNvPr>
          <p:cNvGrpSpPr/>
          <p:nvPr/>
        </p:nvGrpSpPr>
        <p:grpSpPr>
          <a:xfrm>
            <a:off x="6613522" y="6344610"/>
            <a:ext cx="540000" cy="540000"/>
            <a:chOff x="5701868" y="6072437"/>
            <a:chExt cx="720000" cy="720000"/>
          </a:xfrm>
        </p:grpSpPr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65944CC8-F223-E256-943E-35F3C25866C0}"/>
                </a:ext>
              </a:extLst>
            </p:cNvPr>
            <p:cNvSpPr/>
            <p:nvPr/>
          </p:nvSpPr>
          <p:spPr>
            <a:xfrm>
              <a:off x="5701868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2AE4C565-3CC7-57AD-3149-58A8D8715FAC}"/>
                </a:ext>
              </a:extLst>
            </p:cNvPr>
            <p:cNvSpPr txBox="1"/>
            <p:nvPr/>
          </p:nvSpPr>
          <p:spPr>
            <a:xfrm>
              <a:off x="5844153" y="618621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65435678-8E9E-4D69-58D8-2AF865DA4FC8}"/>
              </a:ext>
            </a:extLst>
          </p:cNvPr>
          <p:cNvGrpSpPr/>
          <p:nvPr/>
        </p:nvGrpSpPr>
        <p:grpSpPr>
          <a:xfrm>
            <a:off x="9786033" y="6023852"/>
            <a:ext cx="540000" cy="540000"/>
            <a:chOff x="7081309" y="6072437"/>
            <a:chExt cx="720000" cy="720000"/>
          </a:xfrm>
        </p:grpSpPr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63D5C058-9E75-116E-81E5-077B8162126B}"/>
                </a:ext>
              </a:extLst>
            </p:cNvPr>
            <p:cNvSpPr/>
            <p:nvPr/>
          </p:nvSpPr>
          <p:spPr>
            <a:xfrm>
              <a:off x="7081309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4" name="Textfeld 33">
              <a:extLst>
                <a:ext uri="{FF2B5EF4-FFF2-40B4-BE49-F238E27FC236}">
                  <a16:creationId xmlns:a16="http://schemas.microsoft.com/office/drawing/2014/main" id="{98F73D44-1C80-852D-72C8-5C4F7EFD56FE}"/>
                </a:ext>
              </a:extLst>
            </p:cNvPr>
            <p:cNvSpPr txBox="1"/>
            <p:nvPr/>
          </p:nvSpPr>
          <p:spPr>
            <a:xfrm>
              <a:off x="7223594" y="6172926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/>
                <a:t>7</a:t>
              </a:r>
            </a:p>
          </p:txBody>
        </p:sp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308BF5AD-88AC-6E0B-1DE4-48E7BA476636}"/>
              </a:ext>
            </a:extLst>
          </p:cNvPr>
          <p:cNvGrpSpPr/>
          <p:nvPr/>
        </p:nvGrpSpPr>
        <p:grpSpPr>
          <a:xfrm>
            <a:off x="11372289" y="6337050"/>
            <a:ext cx="540000" cy="540000"/>
            <a:chOff x="8460750" y="6072437"/>
            <a:chExt cx="720000" cy="720000"/>
          </a:xfrm>
        </p:grpSpPr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8087DD81-C659-2595-2540-A1AD0120EA5F}"/>
                </a:ext>
              </a:extLst>
            </p:cNvPr>
            <p:cNvSpPr/>
            <p:nvPr/>
          </p:nvSpPr>
          <p:spPr>
            <a:xfrm>
              <a:off x="8460750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7" name="Textfeld 36">
              <a:extLst>
                <a:ext uri="{FF2B5EF4-FFF2-40B4-BE49-F238E27FC236}">
                  <a16:creationId xmlns:a16="http://schemas.microsoft.com/office/drawing/2014/main" id="{2A8F67A6-F9FB-4602-0604-10B60B483E9E}"/>
                </a:ext>
              </a:extLst>
            </p:cNvPr>
            <p:cNvSpPr txBox="1"/>
            <p:nvPr/>
          </p:nvSpPr>
          <p:spPr>
            <a:xfrm>
              <a:off x="8603037" y="624777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rgbClr val="FFFFFF"/>
                  </a:solidFill>
                </a:rPr>
                <a:t>8</a:t>
              </a:r>
            </a:p>
          </p:txBody>
        </p:sp>
      </p:grp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D048C456-582F-DE0D-88CC-4C29AD7716BA}"/>
              </a:ext>
            </a:extLst>
          </p:cNvPr>
          <p:cNvGrpSpPr/>
          <p:nvPr/>
        </p:nvGrpSpPr>
        <p:grpSpPr>
          <a:xfrm>
            <a:off x="8199777" y="6352170"/>
            <a:ext cx="540000" cy="540000"/>
            <a:chOff x="5701868" y="6072437"/>
            <a:chExt cx="720000" cy="720000"/>
          </a:xfrm>
        </p:grpSpPr>
        <p:sp>
          <p:nvSpPr>
            <p:cNvPr id="39" name="Ellipse 38">
              <a:extLst>
                <a:ext uri="{FF2B5EF4-FFF2-40B4-BE49-F238E27FC236}">
                  <a16:creationId xmlns:a16="http://schemas.microsoft.com/office/drawing/2014/main" id="{575F29D4-E5B5-3423-91B1-2FA6E755D98A}"/>
                </a:ext>
              </a:extLst>
            </p:cNvPr>
            <p:cNvSpPr/>
            <p:nvPr/>
          </p:nvSpPr>
          <p:spPr>
            <a:xfrm>
              <a:off x="5701868" y="6072437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  <a:effectLst>
              <a:glow rad="63500">
                <a:srgbClr val="FF0000">
                  <a:alpha val="6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0" name="Textfeld 39">
              <a:extLst>
                <a:ext uri="{FF2B5EF4-FFF2-40B4-BE49-F238E27FC236}">
                  <a16:creationId xmlns:a16="http://schemas.microsoft.com/office/drawing/2014/main" id="{71DD3071-4573-EA21-9CED-B4953DCEAAF4}"/>
                </a:ext>
              </a:extLst>
            </p:cNvPr>
            <p:cNvSpPr txBox="1"/>
            <p:nvPr/>
          </p:nvSpPr>
          <p:spPr>
            <a:xfrm>
              <a:off x="5844155" y="6166052"/>
              <a:ext cx="43542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28234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F755D-88DB-517D-ECB4-1B1A39510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>
            <a:extLst>
              <a:ext uri="{FF2B5EF4-FFF2-40B4-BE49-F238E27FC236}">
                <a16:creationId xmlns:a16="http://schemas.microsoft.com/office/drawing/2014/main" id="{5D03CA42-3A7C-4A07-4596-E2BA7A31AD9A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pic>
        <p:nvPicPr>
          <p:cNvPr id="4" name="Grafik 3" descr="Ein Bild, das Person, Schuhwerk, Kleidung, Sport enthält.&#10;&#10;KI-generierte Inhalte können fehlerhaft sein.">
            <a:extLst>
              <a:ext uri="{FF2B5EF4-FFF2-40B4-BE49-F238E27FC236}">
                <a16:creationId xmlns:a16="http://schemas.microsoft.com/office/drawing/2014/main" id="{AE139DCD-0979-EE2D-72B6-8BF8C3EB6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051" y="8827548"/>
            <a:ext cx="6549118" cy="4403563"/>
          </a:xfrm>
          <a:prstGeom prst="rect">
            <a:avLst/>
          </a:prstGeom>
        </p:spPr>
      </p:pic>
      <p:pic>
        <p:nvPicPr>
          <p:cNvPr id="6" name="Grafik 5" descr="Ein Bild, das Person, Gras, Sport, Sportspiele enthält.&#10;&#10;KI-generierte Inhalte können fehlerhaft sein.">
            <a:extLst>
              <a:ext uri="{FF2B5EF4-FFF2-40B4-BE49-F238E27FC236}">
                <a16:creationId xmlns:a16="http://schemas.microsoft.com/office/drawing/2014/main" id="{B95967FB-383A-2C67-5508-258EB94D26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327" y="7838222"/>
            <a:ext cx="6035262" cy="4403563"/>
          </a:xfrm>
          <a:prstGeom prst="rect">
            <a:avLst/>
          </a:prstGeom>
        </p:spPr>
      </p:pic>
      <p:pic>
        <p:nvPicPr>
          <p:cNvPr id="8" name="Grafik 7" descr="Ein Bild, das Person, Schuhwerk, Mann, Sportspiele enthält.&#10;&#10;KI-generierte Inhalte können fehlerhaft sein.">
            <a:extLst>
              <a:ext uri="{FF2B5EF4-FFF2-40B4-BE49-F238E27FC236}">
                <a16:creationId xmlns:a16="http://schemas.microsoft.com/office/drawing/2014/main" id="{7EA2FFDA-21E3-5892-44F2-DA9AD2E562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8"/>
          <a:stretch>
            <a:fillRect/>
          </a:stretch>
        </p:blipFill>
        <p:spPr>
          <a:xfrm>
            <a:off x="5849935" y="9126387"/>
            <a:ext cx="6248399" cy="4403563"/>
          </a:xfrm>
          <a:prstGeom prst="rect">
            <a:avLst/>
          </a:prstGeom>
        </p:spPr>
      </p:pic>
      <p:pic>
        <p:nvPicPr>
          <p:cNvPr id="10" name="Grafik 9" descr="Ein Bild, das Gras, Person, Sport, draußen enthält.&#10;&#10;KI-generierte Inhalte können fehlerhaft sein.">
            <a:extLst>
              <a:ext uri="{FF2B5EF4-FFF2-40B4-BE49-F238E27FC236}">
                <a16:creationId xmlns:a16="http://schemas.microsoft.com/office/drawing/2014/main" id="{05F02797-AAC1-836D-959C-02909C2DEC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935" y="8528709"/>
            <a:ext cx="6605990" cy="4403563"/>
          </a:xfrm>
          <a:prstGeom prst="rect">
            <a:avLst/>
          </a:prstGeom>
        </p:spPr>
      </p:pic>
      <p:pic>
        <p:nvPicPr>
          <p:cNvPr id="12" name="Grafik 11" descr="Ein Bild, das Kleidung, Person, Schuhwerk, Mann enthält.&#10;&#10;KI-generierte Inhalte können fehlerhaft sein.">
            <a:extLst>
              <a:ext uri="{FF2B5EF4-FFF2-40B4-BE49-F238E27FC236}">
                <a16:creationId xmlns:a16="http://schemas.microsoft.com/office/drawing/2014/main" id="{8096BC5A-EA76-0A8E-901D-384000D7D8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4505" y="5983444"/>
            <a:ext cx="6329395" cy="4747046"/>
          </a:xfrm>
          <a:prstGeom prst="rect">
            <a:avLst/>
          </a:prstGeom>
        </p:spPr>
      </p:pic>
      <p:pic>
        <p:nvPicPr>
          <p:cNvPr id="15" name="Grafik 14" descr="Ein Bild, das Sport, Schuhwerk, Person, Gruppe enthält.&#10;&#10;KI-generierte Inhalte können fehlerhaft sein.">
            <a:extLst>
              <a:ext uri="{FF2B5EF4-FFF2-40B4-BE49-F238E27FC236}">
                <a16:creationId xmlns:a16="http://schemas.microsoft.com/office/drawing/2014/main" id="{7D8FEC8E-6A0D-F096-63AF-09A29C913F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2517" y="8416508"/>
            <a:ext cx="6329395" cy="4747046"/>
          </a:xfrm>
          <a:prstGeom prst="rect">
            <a:avLst/>
          </a:prstGeom>
        </p:spPr>
      </p:pic>
      <p:pic>
        <p:nvPicPr>
          <p:cNvPr id="19" name="Grafik 18" descr="Ein Bild, das Gras, Person, draußen, Junge enthält.&#10;&#10;KI-generierte Inhalte können fehlerhaft sein.">
            <a:extLst>
              <a:ext uri="{FF2B5EF4-FFF2-40B4-BE49-F238E27FC236}">
                <a16:creationId xmlns:a16="http://schemas.microsoft.com/office/drawing/2014/main" id="{8011B994-9929-E0A3-E90F-90C33C1BC4B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791" y="7838222"/>
            <a:ext cx="6087516" cy="4101259"/>
          </a:xfrm>
          <a:prstGeom prst="rect">
            <a:avLst/>
          </a:prstGeom>
        </p:spPr>
      </p:pic>
      <p:pic>
        <p:nvPicPr>
          <p:cNvPr id="21" name="Grafik 20" descr="Ein Bild, das Person, Menschliches Gesicht, draußen, Kleidung enthält.&#10;&#10;KI-generierte Inhalte können fehlerhaft sein.">
            <a:extLst>
              <a:ext uri="{FF2B5EF4-FFF2-40B4-BE49-F238E27FC236}">
                <a16:creationId xmlns:a16="http://schemas.microsoft.com/office/drawing/2014/main" id="{F19C1827-BEC9-7DE0-B914-BD0EF48DA93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45" y="7282240"/>
            <a:ext cx="6133349" cy="4065663"/>
          </a:xfrm>
          <a:prstGeom prst="rect">
            <a:avLst/>
          </a:prstGeom>
        </p:spPr>
      </p:pic>
      <p:pic>
        <p:nvPicPr>
          <p:cNvPr id="17" name="Grafik 16" descr="Ein Bild, das Person, draußen, Kleidung, Team enthält.&#10;&#10;KI-generierte Inhalte können fehlerhaft sein.">
            <a:extLst>
              <a:ext uri="{FF2B5EF4-FFF2-40B4-BE49-F238E27FC236}">
                <a16:creationId xmlns:a16="http://schemas.microsoft.com/office/drawing/2014/main" id="{85034980-0B0B-4B96-D15A-9458FC96682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269" y="8065225"/>
            <a:ext cx="8810486" cy="5132108"/>
          </a:xfrm>
          <a:prstGeom prst="rect">
            <a:avLst/>
          </a:prstGeom>
        </p:spPr>
      </p:pic>
      <p:pic>
        <p:nvPicPr>
          <p:cNvPr id="25" name="Grafik 24" descr="Ein Bild, das Gras, draußen, Gebäude, Spielplatz enthält.&#10;&#10;KI-generierte Inhalte können fehlerhaft sein.">
            <a:extLst>
              <a:ext uri="{FF2B5EF4-FFF2-40B4-BE49-F238E27FC236}">
                <a16:creationId xmlns:a16="http://schemas.microsoft.com/office/drawing/2014/main" id="{E365CECD-AE78-9798-F9CF-DF03D47FC46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173" y="8754708"/>
            <a:ext cx="7635134" cy="4549241"/>
          </a:xfrm>
          <a:prstGeom prst="rect">
            <a:avLst/>
          </a:prstGeom>
        </p:spPr>
      </p:pic>
      <p:pic>
        <p:nvPicPr>
          <p:cNvPr id="23" name="Grafik 22" descr="Ein Bild, das draußen, Gras, Himmel, Baum enthält.&#10;&#10;KI-generierte Inhalte können fehlerhaft sein.">
            <a:extLst>
              <a:ext uri="{FF2B5EF4-FFF2-40B4-BE49-F238E27FC236}">
                <a16:creationId xmlns:a16="http://schemas.microsoft.com/office/drawing/2014/main" id="{069929CB-067B-704E-3CE6-5B2A8D53D7F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8" y="7282240"/>
            <a:ext cx="6035262" cy="4526447"/>
          </a:xfrm>
          <a:prstGeom prst="rect">
            <a:avLst/>
          </a:prstGeom>
        </p:spPr>
      </p:pic>
      <p:pic>
        <p:nvPicPr>
          <p:cNvPr id="27" name="Grafik 26" descr="Ein Bild, das Person, draußen, Gras, Gruppe enthält.&#10;&#10;KI-generierte Inhalte können fehlerhaft sein.">
            <a:extLst>
              <a:ext uri="{FF2B5EF4-FFF2-40B4-BE49-F238E27FC236}">
                <a16:creationId xmlns:a16="http://schemas.microsoft.com/office/drawing/2014/main" id="{BF7FD257-DF4E-8704-4800-5D4B6F2F45A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356" y="1981859"/>
            <a:ext cx="8376359" cy="4711702"/>
          </a:xfrm>
          <a:prstGeom prst="rect">
            <a:avLst/>
          </a:prstGeom>
        </p:spPr>
      </p:pic>
      <p:sp>
        <p:nvSpPr>
          <p:cNvPr id="28" name="Titel 1">
            <a:extLst>
              <a:ext uri="{FF2B5EF4-FFF2-40B4-BE49-F238E27FC236}">
                <a16:creationId xmlns:a16="http://schemas.microsoft.com/office/drawing/2014/main" id="{CC13BE4B-C056-A133-5F2D-91277428A58C}"/>
              </a:ext>
            </a:extLst>
          </p:cNvPr>
          <p:cNvSpPr txBox="1">
            <a:spLocks/>
          </p:cNvSpPr>
          <p:nvPr/>
        </p:nvSpPr>
        <p:spPr>
          <a:xfrm>
            <a:off x="13181194" y="1598537"/>
            <a:ext cx="11805911" cy="5477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solidFill>
                  <a:schemeClr val="bg1"/>
                </a:solidFill>
                <a:latin typeface="Aptos Black" panose="020B0004020202020204" pitchFamily="34" charset="0"/>
              </a:rPr>
              <a:t>Unsere G- und F- Jugend beim Saisonauftakt des FC Ingolstadt als Einlaufkids</a:t>
            </a:r>
            <a:br>
              <a:rPr lang="de-DE" sz="24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endParaRPr lang="de-DE" sz="24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31" name="Titel 1">
            <a:extLst>
              <a:ext uri="{FF2B5EF4-FFF2-40B4-BE49-F238E27FC236}">
                <a16:creationId xmlns:a16="http://schemas.microsoft.com/office/drawing/2014/main" id="{9A0115F2-FB03-4A3A-BAFA-F479555544CD}"/>
              </a:ext>
            </a:extLst>
          </p:cNvPr>
          <p:cNvSpPr txBox="1">
            <a:spLocks/>
          </p:cNvSpPr>
          <p:nvPr/>
        </p:nvSpPr>
        <p:spPr>
          <a:xfrm>
            <a:off x="193043" y="-1249120"/>
            <a:ext cx="1180591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400" dirty="0">
                <a:solidFill>
                  <a:schemeClr val="bg1"/>
                </a:solidFill>
                <a:latin typeface="Aptos Black" panose="020B0004020202020204" pitchFamily="34" charset="0"/>
              </a:rPr>
              <a:t>Fußballjugend – Highlights aus 2025</a:t>
            </a:r>
          </a:p>
        </p:txBody>
      </p:sp>
      <p:sp>
        <p:nvSpPr>
          <p:cNvPr id="32" name="Titel 1">
            <a:extLst>
              <a:ext uri="{FF2B5EF4-FFF2-40B4-BE49-F238E27FC236}">
                <a16:creationId xmlns:a16="http://schemas.microsoft.com/office/drawing/2014/main" id="{6408041F-C029-BAB3-9305-73AD23D7C81B}"/>
              </a:ext>
            </a:extLst>
          </p:cNvPr>
          <p:cNvSpPr txBox="1">
            <a:spLocks/>
          </p:cNvSpPr>
          <p:nvPr/>
        </p:nvSpPr>
        <p:spPr>
          <a:xfrm>
            <a:off x="12106784" y="1050779"/>
            <a:ext cx="11805911" cy="5477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err="1">
                <a:solidFill>
                  <a:schemeClr val="bg1"/>
                </a:solidFill>
                <a:latin typeface="Aptos Black" panose="020B0004020202020204" pitchFamily="34" charset="0"/>
              </a:rPr>
              <a:t>Funinoturniere</a:t>
            </a:r>
            <a:r>
              <a:rPr lang="de-DE" dirty="0">
                <a:solidFill>
                  <a:schemeClr val="bg1"/>
                </a:solidFill>
                <a:latin typeface="Aptos Black" panose="020B0004020202020204" pitchFamily="34" charset="0"/>
              </a:rPr>
              <a:t> in </a:t>
            </a:r>
            <a:r>
              <a:rPr lang="de-DE" dirty="0" err="1">
                <a:solidFill>
                  <a:schemeClr val="bg1"/>
                </a:solidFill>
                <a:latin typeface="Aptos Black" panose="020B0004020202020204" pitchFamily="34" charset="0"/>
              </a:rPr>
              <a:t>Böhmfeld</a:t>
            </a:r>
            <a:r>
              <a:rPr lang="de-DE" dirty="0">
                <a:solidFill>
                  <a:schemeClr val="bg1"/>
                </a:solidFill>
                <a:latin typeface="Aptos Black" panose="020B0004020202020204" pitchFamily="34" charset="0"/>
              </a:rPr>
              <a:t>/Hofstetten</a:t>
            </a:r>
            <a:endParaRPr lang="de-DE" sz="44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33" name="Titel 1">
            <a:extLst>
              <a:ext uri="{FF2B5EF4-FFF2-40B4-BE49-F238E27FC236}">
                <a16:creationId xmlns:a16="http://schemas.microsoft.com/office/drawing/2014/main" id="{5E1C2BCC-7163-9AE9-793B-EB172A7D1439}"/>
              </a:ext>
            </a:extLst>
          </p:cNvPr>
          <p:cNvSpPr txBox="1">
            <a:spLocks/>
          </p:cNvSpPr>
          <p:nvPr/>
        </p:nvSpPr>
        <p:spPr>
          <a:xfrm>
            <a:off x="12764869" y="866448"/>
            <a:ext cx="11805911" cy="5477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3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chemeClr val="bg1"/>
                </a:solidFill>
                <a:latin typeface="Aptos Black" panose="020B0004020202020204" pitchFamily="34" charset="0"/>
              </a:rPr>
              <a:t>Internationales Turnier und Mannschaftsausflug der D- und C-Jugend nach Salzburg</a:t>
            </a:r>
            <a:endParaRPr lang="de-DE" sz="44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34" name="Titel 1">
            <a:extLst>
              <a:ext uri="{FF2B5EF4-FFF2-40B4-BE49-F238E27FC236}">
                <a16:creationId xmlns:a16="http://schemas.microsoft.com/office/drawing/2014/main" id="{5F9AAB3C-33CF-0812-19E8-2CBD01A2321E}"/>
              </a:ext>
            </a:extLst>
          </p:cNvPr>
          <p:cNvSpPr txBox="1">
            <a:spLocks/>
          </p:cNvSpPr>
          <p:nvPr/>
        </p:nvSpPr>
        <p:spPr>
          <a:xfrm>
            <a:off x="10975345" y="866449"/>
            <a:ext cx="11805911" cy="547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solidFill>
                  <a:schemeClr val="bg1"/>
                </a:solidFill>
                <a:latin typeface="Aptos Black" panose="020B0004020202020204" pitchFamily="34" charset="0"/>
              </a:rPr>
              <a:t>Das DFB-Mobile beim FC </a:t>
            </a:r>
            <a:r>
              <a:rPr lang="de-DE" sz="2400" dirty="0" err="1">
                <a:solidFill>
                  <a:schemeClr val="bg1"/>
                </a:solidFill>
                <a:latin typeface="Aptos Black" panose="020B0004020202020204" pitchFamily="34" charset="0"/>
              </a:rPr>
              <a:t>Böhmfeld</a:t>
            </a:r>
            <a:endParaRPr lang="de-DE" sz="24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35" name="Titel 1">
            <a:extLst>
              <a:ext uri="{FF2B5EF4-FFF2-40B4-BE49-F238E27FC236}">
                <a16:creationId xmlns:a16="http://schemas.microsoft.com/office/drawing/2014/main" id="{A723F18E-B41B-75D6-834A-96CF00EFC8A6}"/>
              </a:ext>
            </a:extLst>
          </p:cNvPr>
          <p:cNvSpPr txBox="1">
            <a:spLocks/>
          </p:cNvSpPr>
          <p:nvPr/>
        </p:nvSpPr>
        <p:spPr>
          <a:xfrm>
            <a:off x="93580" y="1277489"/>
            <a:ext cx="11805911" cy="5477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chemeClr val="bg1"/>
                </a:solidFill>
                <a:latin typeface="Aptos Black" panose="020B0004020202020204" pitchFamily="34" charset="0"/>
              </a:rPr>
              <a:t>C-Jugend wurde Meister! </a:t>
            </a:r>
            <a:endParaRPr lang="de-DE" sz="44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645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C03F9-3F68-4725-E22B-CD4EFD958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AFF893-134D-FF6D-11F1-6634194063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222" y="2235200"/>
            <a:ext cx="11805911" cy="2387600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  <a:t>Karate</a:t>
            </a:r>
            <a:b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b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r>
              <a:rPr lang="de-DE" sz="4400" dirty="0">
                <a:solidFill>
                  <a:schemeClr val="bg1"/>
                </a:solidFill>
                <a:latin typeface="Aptos Black" panose="020B0004020202020204" pitchFamily="34" charset="0"/>
              </a:rPr>
              <a:t>Manfred Wild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4D131E61-4B7E-B461-6255-4FAD2F4FCCA2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</p:spTree>
    <p:extLst>
      <p:ext uri="{BB962C8B-B14F-4D97-AF65-F5344CB8AC3E}">
        <p14:creationId xmlns:p14="http://schemas.microsoft.com/office/powerpoint/2010/main" val="19985053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BE896F-51B6-0ACB-D9E5-3C9622C39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11A40F-E4A2-6436-2909-C7E6C8F240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3" y="2235200"/>
            <a:ext cx="11805911" cy="2387600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  <a:t>Ski</a:t>
            </a:r>
            <a:b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b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r>
              <a:rPr lang="de-DE" sz="4400" dirty="0">
                <a:solidFill>
                  <a:schemeClr val="bg1"/>
                </a:solidFill>
                <a:latin typeface="Aptos Black" panose="020B0004020202020204" pitchFamily="34" charset="0"/>
              </a:rPr>
              <a:t>Christian Schimmer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819BBE3F-6AF8-5921-F080-204C809F569D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</p:spTree>
    <p:extLst>
      <p:ext uri="{BB962C8B-B14F-4D97-AF65-F5344CB8AC3E}">
        <p14:creationId xmlns:p14="http://schemas.microsoft.com/office/powerpoint/2010/main" val="18491507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B419F8-BEBD-3354-A192-E601A91ED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92229B-886B-8BAF-3E69-F80C10079E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3" y="2408389"/>
            <a:ext cx="11805911" cy="2387600"/>
          </a:xfrm>
        </p:spPr>
        <p:txBody>
          <a:bodyPr>
            <a:normAutofit fontScale="90000"/>
          </a:bodyPr>
          <a:lstStyle/>
          <a:p>
            <a: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  <a:t>Tennis</a:t>
            </a:r>
            <a:b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br>
              <a:rPr lang="de-DE" sz="9600" dirty="0">
                <a:solidFill>
                  <a:schemeClr val="bg1"/>
                </a:solidFill>
                <a:latin typeface="Aptos Black" panose="020B0004020202020204" pitchFamily="34" charset="0"/>
              </a:rPr>
            </a:br>
            <a:r>
              <a:rPr lang="de-DE" sz="4400" dirty="0">
                <a:solidFill>
                  <a:schemeClr val="bg1"/>
                </a:solidFill>
                <a:latin typeface="Aptos Black" panose="020B0004020202020204" pitchFamily="34" charset="0"/>
              </a:rPr>
              <a:t>Patrick </a:t>
            </a:r>
            <a:r>
              <a:rPr lang="de-DE" sz="4400" dirty="0" err="1">
                <a:solidFill>
                  <a:schemeClr val="bg1"/>
                </a:solidFill>
                <a:latin typeface="Aptos Black" panose="020B0004020202020204" pitchFamily="34" charset="0"/>
              </a:rPr>
              <a:t>Glossner</a:t>
            </a:r>
            <a:endParaRPr lang="de-DE" sz="44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CF8694E2-2AB8-DF3D-5D79-D43CEA788D0B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</p:spTree>
    <p:extLst>
      <p:ext uri="{BB962C8B-B14F-4D97-AF65-F5344CB8AC3E}">
        <p14:creationId xmlns:p14="http://schemas.microsoft.com/office/powerpoint/2010/main" val="17143516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09A75-6C27-4F09-CBF0-8A2E83A8E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761C0E-A19B-F7E4-17C1-5F87245ABD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Tennis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2C0DFF02-9F4B-8141-E79D-F1B21D451DA3}"/>
              </a:ext>
            </a:extLst>
          </p:cNvPr>
          <p:cNvSpPr txBox="1">
            <a:spLocks/>
          </p:cNvSpPr>
          <p:nvPr/>
        </p:nvSpPr>
        <p:spPr>
          <a:xfrm>
            <a:off x="4097337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B9FD689-5665-7874-878E-196DAEE5125F}"/>
              </a:ext>
            </a:extLst>
          </p:cNvPr>
          <p:cNvSpPr txBox="1">
            <a:spLocks/>
          </p:cNvSpPr>
          <p:nvPr/>
        </p:nvSpPr>
        <p:spPr>
          <a:xfrm>
            <a:off x="659130" y="1207775"/>
            <a:ext cx="10873740" cy="16802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de-DE"/>
            </a:defPPr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chemeClr val="bg1"/>
                </a:solidFill>
              </a:rPr>
              <a:t>Rückblick Saison 2025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BE0AE79C-AE33-2E0E-FA92-0E93411C7F7C}"/>
              </a:ext>
            </a:extLst>
          </p:cNvPr>
          <p:cNvSpPr txBox="1"/>
          <p:nvPr/>
        </p:nvSpPr>
        <p:spPr>
          <a:xfrm>
            <a:off x="4158767" y="3095680"/>
            <a:ext cx="3935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bg1"/>
                </a:solidFill>
              </a:rPr>
              <a:t>Herren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5FDC012-AFE0-08D6-07C8-D6AA523C03FD}"/>
              </a:ext>
            </a:extLst>
          </p:cNvPr>
          <p:cNvSpPr txBox="1"/>
          <p:nvPr/>
        </p:nvSpPr>
        <p:spPr>
          <a:xfrm>
            <a:off x="4158767" y="4316066"/>
            <a:ext cx="3935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bg1"/>
                </a:solidFill>
              </a:rPr>
              <a:t>Damen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7D7AD2E-C82E-D2FB-3F52-DE8CB5368F51}"/>
              </a:ext>
            </a:extLst>
          </p:cNvPr>
          <p:cNvSpPr txBox="1"/>
          <p:nvPr/>
        </p:nvSpPr>
        <p:spPr>
          <a:xfrm>
            <a:off x="4158767" y="4926259"/>
            <a:ext cx="3935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bg1"/>
                </a:solidFill>
              </a:rPr>
              <a:t>Bambini 12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0E9F84B1-BD6A-75D5-857C-56A2DDD209DD}"/>
              </a:ext>
            </a:extLst>
          </p:cNvPr>
          <p:cNvSpPr txBox="1"/>
          <p:nvPr/>
        </p:nvSpPr>
        <p:spPr>
          <a:xfrm>
            <a:off x="4158767" y="3705873"/>
            <a:ext cx="3935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bg1"/>
                </a:solidFill>
              </a:rPr>
              <a:t>Herren 50</a:t>
            </a:r>
          </a:p>
        </p:txBody>
      </p:sp>
      <mc:AlternateContent xmlns:mc="http://schemas.openxmlformats.org/markup-compatibility/2006" xmlns:psez="http://schemas.microsoft.com/office/powerpoint/2016/sectionzoom">
        <mc:Choice Requires="psez">
          <p:graphicFrame>
            <p:nvGraphicFramePr>
              <p:cNvPr id="26" name="Abschnittszoom 25">
                <a:extLst>
                  <a:ext uri="{FF2B5EF4-FFF2-40B4-BE49-F238E27FC236}">
                    <a16:creationId xmlns:a16="http://schemas.microsoft.com/office/drawing/2014/main" id="{08671904-B2BC-1D82-E0A4-0CA15B32B98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89297024"/>
                  </p:ext>
                </p:extLst>
              </p:nvPr>
            </p:nvGraphicFramePr>
            <p:xfrm>
              <a:off x="5491165" y="3462173"/>
              <a:ext cx="36000" cy="36000"/>
            </p:xfrm>
            <a:graphic>
              <a:graphicData uri="http://schemas.microsoft.com/office/powerpoint/2016/sectionzoom">
                <psez:sectionZm>
                  <psez:sectionZmObj sectionId="{2AC32808-FBE1-495B-B1EB-94815DD6861B}">
                    <psez:zmPr id="{AFFD374B-9DA9-4176-BA99-89B1FB26A896}" imageType="cover" transitionDur="150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6000" cy="360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ez:zmPr>
                  </psez:sectionZmObj>
                </psez:sectionZm>
              </a:graphicData>
            </a:graphic>
          </p:graphicFrame>
        </mc:Choice>
        <mc:Fallback xmlns="">
          <p:pic>
            <p:nvPicPr>
              <p:cNvPr id="26" name="Abschnittszoom 25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08671904-B2BC-1D82-E0A4-0CA15B32B98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91165" y="3462173"/>
                <a:ext cx="36000" cy="360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ez="http://schemas.microsoft.com/office/powerpoint/2016/sectionzoom">
        <mc:Choice Requires="psez">
          <p:graphicFrame>
            <p:nvGraphicFramePr>
              <p:cNvPr id="28" name="Abschnittszoom 27">
                <a:extLst>
                  <a:ext uri="{FF2B5EF4-FFF2-40B4-BE49-F238E27FC236}">
                    <a16:creationId xmlns:a16="http://schemas.microsoft.com/office/drawing/2014/main" id="{708FA053-E96E-2837-6FF6-789D6EABCA6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26667231"/>
                  </p:ext>
                </p:extLst>
              </p:nvPr>
            </p:nvGraphicFramePr>
            <p:xfrm>
              <a:off x="5665787" y="4133952"/>
              <a:ext cx="36000" cy="22500"/>
            </p:xfrm>
            <a:graphic>
              <a:graphicData uri="http://schemas.microsoft.com/office/powerpoint/2016/sectionzoom">
                <psez:sectionZm>
                  <psez:sectionZmObj sectionId="{853A6064-D11A-42F6-A2BD-B5B5A7EC432D}">
                    <psez:zmPr id="{42C73502-DF2E-4EE4-8758-006E4A1C5B5E}" imageType="cover" transitionDur="150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6000" cy="225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ez:zmPr>
                  </psez:sectionZmObj>
                </psez:sectionZm>
              </a:graphicData>
            </a:graphic>
          </p:graphicFrame>
        </mc:Choice>
        <mc:Fallback xmlns="">
          <p:pic>
            <p:nvPicPr>
              <p:cNvPr id="28" name="Abschnittszoom 27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708FA053-E96E-2837-6FF6-789D6EABCA6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65787" y="4133952"/>
                <a:ext cx="36000" cy="225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ez="http://schemas.microsoft.com/office/powerpoint/2016/sectionzoom">
        <mc:Choice Requires="psez">
          <p:graphicFrame>
            <p:nvGraphicFramePr>
              <p:cNvPr id="30" name="Abschnittszoom 29">
                <a:extLst>
                  <a:ext uri="{FF2B5EF4-FFF2-40B4-BE49-F238E27FC236}">
                    <a16:creationId xmlns:a16="http://schemas.microsoft.com/office/drawing/2014/main" id="{80FC3C0A-2A7B-59BC-3615-C58FB610DFB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87428090"/>
                  </p:ext>
                </p:extLst>
              </p:nvPr>
            </p:nvGraphicFramePr>
            <p:xfrm>
              <a:off x="5647787" y="4636259"/>
              <a:ext cx="36000" cy="22500"/>
            </p:xfrm>
            <a:graphic>
              <a:graphicData uri="http://schemas.microsoft.com/office/powerpoint/2016/sectionzoom">
                <psez:sectionZm>
                  <psez:sectionZmObj sectionId="{267D8025-F129-4207-88FF-A1DFB45002A0}">
                    <psez:zmPr id="{EB9F5FB4-8BB0-42C2-B42E-84F2AF91EEEE}" imageType="cover" transitionDur="150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6000" cy="225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ez:zmPr>
                  </psez:sectionZmObj>
                </psez:sectionZm>
              </a:graphicData>
            </a:graphic>
          </p:graphicFrame>
        </mc:Choice>
        <mc:Fallback xmlns="">
          <p:pic>
            <p:nvPicPr>
              <p:cNvPr id="30" name="Abschnittszoom 29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80FC3C0A-2A7B-59BC-3615-C58FB610DFB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47787" y="4636259"/>
                <a:ext cx="36000" cy="225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ez="http://schemas.microsoft.com/office/powerpoint/2016/sectionzoom">
        <mc:Choice Requires="psez">
          <p:graphicFrame>
            <p:nvGraphicFramePr>
              <p:cNvPr id="32" name="Abschnittszoom 31">
                <a:extLst>
                  <a:ext uri="{FF2B5EF4-FFF2-40B4-BE49-F238E27FC236}">
                    <a16:creationId xmlns:a16="http://schemas.microsoft.com/office/drawing/2014/main" id="{889D50F7-E308-1CEF-AB3E-D187428BF76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786325711"/>
                  </p:ext>
                </p:extLst>
              </p:nvPr>
            </p:nvGraphicFramePr>
            <p:xfrm>
              <a:off x="5590356" y="5239964"/>
              <a:ext cx="36000" cy="22500"/>
            </p:xfrm>
            <a:graphic>
              <a:graphicData uri="http://schemas.microsoft.com/office/powerpoint/2016/sectionzoom">
                <psez:sectionZm>
                  <psez:sectionZmObj sectionId="{B0C1BBD7-9DB2-4704-9EDE-42C6251F6D9A}">
                    <psez:zmPr id="{37B6BEE4-EB81-43F2-AB9F-40E06684284C}" imageType="cover" transitionDur="150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6000" cy="22500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ez:zmPr>
                  </psez:sectionZmObj>
                </psez:sectionZm>
              </a:graphicData>
            </a:graphic>
          </p:graphicFrame>
        </mc:Choice>
        <mc:Fallback xmlns="">
          <p:pic>
            <p:nvPicPr>
              <p:cNvPr id="32" name="Abschnittszoom 31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889D50F7-E308-1CEF-AB3E-D187428BF76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90356" y="5239964"/>
                <a:ext cx="36000" cy="22500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478578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66596-6020-C259-71DC-FD7EEF2A8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9A4CEF-B98C-ADEA-AD25-C3656FF5B7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Tennis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E7F61603-F8CB-6F4C-B82F-775CF4322521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5" name="Titel 5">
            <a:extLst>
              <a:ext uri="{FF2B5EF4-FFF2-40B4-BE49-F238E27FC236}">
                <a16:creationId xmlns:a16="http://schemas.microsoft.com/office/drawing/2014/main" id="{DF164831-F23E-FD75-7B35-167F687DB03F}"/>
              </a:ext>
            </a:extLst>
          </p:cNvPr>
          <p:cNvSpPr txBox="1">
            <a:spLocks/>
          </p:cNvSpPr>
          <p:nvPr/>
        </p:nvSpPr>
        <p:spPr>
          <a:xfrm>
            <a:off x="3658930" y="890202"/>
            <a:ext cx="7936230" cy="13807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de-DE"/>
            </a:defPPr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chemeClr val="bg1"/>
                </a:solidFill>
              </a:rPr>
              <a:t>Ergebnisse Herren</a:t>
            </a:r>
          </a:p>
        </p:txBody>
      </p:sp>
      <p:sp>
        <p:nvSpPr>
          <p:cNvPr id="6" name="Inhaltsplatzhalter 3">
            <a:extLst>
              <a:ext uri="{FF2B5EF4-FFF2-40B4-BE49-F238E27FC236}">
                <a16:creationId xmlns:a16="http://schemas.microsoft.com/office/drawing/2014/main" id="{B74859F7-3FAC-F62E-EB07-C9B773E488C4}"/>
              </a:ext>
            </a:extLst>
          </p:cNvPr>
          <p:cNvSpPr txBox="1">
            <a:spLocks/>
          </p:cNvSpPr>
          <p:nvPr/>
        </p:nvSpPr>
        <p:spPr>
          <a:xfrm>
            <a:off x="309660" y="2270962"/>
            <a:ext cx="2941730" cy="3999060"/>
          </a:xfrm>
          <a:prstGeom prst="rect">
            <a:avLst/>
          </a:prstGeom>
        </p:spPr>
        <p:txBody>
          <a:bodyPr rtlCol="0">
            <a:normAutofit fontScale="92500" lnSpcReduction="10000"/>
          </a:bodyPr>
          <a:lstStyle>
            <a:defPPr>
              <a:defRPr lang="de-DE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de-DE" dirty="0">
                <a:solidFill>
                  <a:schemeClr val="bg1"/>
                </a:solidFill>
              </a:rPr>
              <a:t>4er -&gt; 6er</a:t>
            </a:r>
          </a:p>
          <a:p>
            <a:pPr marL="342900" indent="-342900"/>
            <a:r>
              <a:rPr lang="de-DE" dirty="0">
                <a:solidFill>
                  <a:schemeClr val="bg1"/>
                </a:solidFill>
              </a:rPr>
              <a:t>2 Runden Einzel  </a:t>
            </a:r>
          </a:p>
          <a:p>
            <a:pPr marL="342900" indent="-342900"/>
            <a:r>
              <a:rPr lang="de-DE" dirty="0">
                <a:solidFill>
                  <a:schemeClr val="bg1"/>
                </a:solidFill>
              </a:rPr>
              <a:t>1 Runde Doppel </a:t>
            </a:r>
          </a:p>
          <a:p>
            <a:pPr marL="342900" indent="-342900"/>
            <a:r>
              <a:rPr lang="de-DE" dirty="0">
                <a:solidFill>
                  <a:schemeClr val="bg1"/>
                </a:solidFill>
              </a:rPr>
              <a:t>Durchwachsene Saison</a:t>
            </a:r>
          </a:p>
          <a:p>
            <a:pPr marL="342900" indent="-342900"/>
            <a:r>
              <a:rPr lang="de-DE" dirty="0">
                <a:solidFill>
                  <a:schemeClr val="bg1"/>
                </a:solidFill>
              </a:rPr>
              <a:t>Knappe Niederlagen 4:5</a:t>
            </a:r>
          </a:p>
          <a:p>
            <a:pPr marL="342900" indent="-342900"/>
            <a:r>
              <a:rPr lang="de-DE" dirty="0">
                <a:solidFill>
                  <a:schemeClr val="bg1"/>
                </a:solidFill>
              </a:rPr>
              <a:t>Sieg gegen Aufsteiger </a:t>
            </a:r>
            <a:r>
              <a:rPr lang="de-DE" dirty="0" err="1">
                <a:solidFill>
                  <a:schemeClr val="bg1"/>
                </a:solidFill>
              </a:rPr>
              <a:t>Eitensheim</a:t>
            </a:r>
            <a:endParaRPr lang="de-DE" dirty="0">
              <a:solidFill>
                <a:schemeClr val="bg1"/>
              </a:solidFill>
            </a:endParaRPr>
          </a:p>
          <a:p>
            <a:pPr marL="342900" indent="-342900"/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B02B2C9-1965-1A33-00B0-6BEEEE29D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5160" y="2270962"/>
            <a:ext cx="8343770" cy="23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9781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9CDE2-A002-F0EF-C3EF-3E4F0EC63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249BFB-0975-E0C3-2F61-F0B627D91B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Tennis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5080763B-2573-4508-4221-27C3550DE509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5">
            <a:extLst>
              <a:ext uri="{FF2B5EF4-FFF2-40B4-BE49-F238E27FC236}">
                <a16:creationId xmlns:a16="http://schemas.microsoft.com/office/drawing/2014/main" id="{CADFE972-B5AA-E26B-FCC2-B0E60AE2F6F3}"/>
              </a:ext>
            </a:extLst>
          </p:cNvPr>
          <p:cNvSpPr txBox="1">
            <a:spLocks/>
          </p:cNvSpPr>
          <p:nvPr/>
        </p:nvSpPr>
        <p:spPr>
          <a:xfrm>
            <a:off x="3669532" y="922996"/>
            <a:ext cx="7936230" cy="13807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de-DE"/>
            </a:defPPr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chemeClr val="bg1"/>
                </a:solidFill>
              </a:rPr>
              <a:t>Ergebnisse Herren50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C1CCCA2-C7F7-2F70-297C-11613C328294}"/>
              </a:ext>
            </a:extLst>
          </p:cNvPr>
          <p:cNvSpPr txBox="1">
            <a:spLocks/>
          </p:cNvSpPr>
          <p:nvPr/>
        </p:nvSpPr>
        <p:spPr>
          <a:xfrm>
            <a:off x="193044" y="2303756"/>
            <a:ext cx="3183560" cy="3999060"/>
          </a:xfrm>
          <a:prstGeom prst="rect">
            <a:avLst/>
          </a:prstGeom>
        </p:spPr>
        <p:txBody>
          <a:bodyPr rtlCol="0">
            <a:normAutofit/>
          </a:bodyPr>
          <a:lstStyle>
            <a:defPPr>
              <a:defRPr lang="de-DE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de-DE" dirty="0">
                <a:solidFill>
                  <a:schemeClr val="bg1"/>
                </a:solidFill>
              </a:rPr>
              <a:t>4er </a:t>
            </a:r>
          </a:p>
          <a:p>
            <a:pPr marL="342900" indent="-342900"/>
            <a:r>
              <a:rPr lang="de-DE" dirty="0">
                <a:solidFill>
                  <a:schemeClr val="bg1"/>
                </a:solidFill>
              </a:rPr>
              <a:t>2 Runden Einzel  </a:t>
            </a:r>
          </a:p>
          <a:p>
            <a:pPr marL="342900" indent="-342900"/>
            <a:r>
              <a:rPr lang="de-DE" dirty="0">
                <a:solidFill>
                  <a:schemeClr val="bg1"/>
                </a:solidFill>
              </a:rPr>
              <a:t>1 Runde Doppel </a:t>
            </a:r>
          </a:p>
          <a:p>
            <a:pPr marL="342900" indent="-342900"/>
            <a:r>
              <a:rPr lang="de-DE" dirty="0">
                <a:solidFill>
                  <a:schemeClr val="bg1"/>
                </a:solidFill>
              </a:rPr>
              <a:t>Goodbye Herren 50</a:t>
            </a:r>
          </a:p>
          <a:p>
            <a:pPr marL="342900" indent="-342900"/>
            <a:r>
              <a:rPr lang="de-DE" dirty="0" err="1">
                <a:solidFill>
                  <a:schemeClr val="bg1"/>
                </a:solidFill>
              </a:rPr>
              <a:t>Nordliga</a:t>
            </a:r>
            <a:r>
              <a:rPr lang="de-DE" dirty="0">
                <a:solidFill>
                  <a:schemeClr val="bg1"/>
                </a:solidFill>
              </a:rPr>
              <a:t> 1</a:t>
            </a:r>
          </a:p>
          <a:p>
            <a:pPr marL="342900" indent="-342900"/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45EBDEB-45A8-077E-9222-A4E2111E80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4247" y="2351231"/>
            <a:ext cx="8326800" cy="215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00727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E9883-3DFF-9C04-0433-F547A6755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80367F-E5F6-9E03-E55F-25863EBD9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Tennis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0D8649C4-AE2B-903B-DC98-4676BCD9E55C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5">
            <a:extLst>
              <a:ext uri="{FF2B5EF4-FFF2-40B4-BE49-F238E27FC236}">
                <a16:creationId xmlns:a16="http://schemas.microsoft.com/office/drawing/2014/main" id="{39110B3B-D4AF-4ECF-1A88-DA7075D2BF2A}"/>
              </a:ext>
            </a:extLst>
          </p:cNvPr>
          <p:cNvSpPr txBox="1">
            <a:spLocks/>
          </p:cNvSpPr>
          <p:nvPr/>
        </p:nvSpPr>
        <p:spPr>
          <a:xfrm>
            <a:off x="3661408" y="1079585"/>
            <a:ext cx="7936230" cy="13807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de-DE"/>
            </a:defPPr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chemeClr val="bg1"/>
                </a:solidFill>
              </a:rPr>
              <a:t>Ergebnisse Damen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731453B-2BB0-4CBF-BEA8-DD660EEF5713}"/>
              </a:ext>
            </a:extLst>
          </p:cNvPr>
          <p:cNvSpPr txBox="1">
            <a:spLocks/>
          </p:cNvSpPr>
          <p:nvPr/>
        </p:nvSpPr>
        <p:spPr>
          <a:xfrm>
            <a:off x="193044" y="2460345"/>
            <a:ext cx="3157907" cy="3999060"/>
          </a:xfrm>
          <a:prstGeom prst="rect">
            <a:avLst/>
          </a:prstGeom>
        </p:spPr>
        <p:txBody>
          <a:bodyPr rtlCol="0">
            <a:normAutofit/>
          </a:bodyPr>
          <a:lstStyle>
            <a:defPPr>
              <a:defRPr lang="de-DE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de-DE" dirty="0">
                <a:solidFill>
                  <a:schemeClr val="bg1"/>
                </a:solidFill>
              </a:rPr>
              <a:t>4er </a:t>
            </a:r>
          </a:p>
          <a:p>
            <a:pPr marL="342900" indent="-342900"/>
            <a:r>
              <a:rPr lang="de-DE" dirty="0">
                <a:solidFill>
                  <a:schemeClr val="bg1"/>
                </a:solidFill>
              </a:rPr>
              <a:t>Schwierige Gruppe</a:t>
            </a:r>
          </a:p>
          <a:p>
            <a:pPr marL="342900" indent="-342900"/>
            <a:r>
              <a:rPr lang="de-DE" dirty="0">
                <a:solidFill>
                  <a:schemeClr val="bg1"/>
                </a:solidFill>
              </a:rPr>
              <a:t>Aushilfe der </a:t>
            </a:r>
            <a:r>
              <a:rPr lang="de-DE" dirty="0" err="1">
                <a:solidFill>
                  <a:schemeClr val="bg1"/>
                </a:solidFill>
              </a:rPr>
              <a:t>Böhmfelder</a:t>
            </a:r>
            <a:r>
              <a:rPr lang="de-DE" dirty="0">
                <a:solidFill>
                  <a:schemeClr val="bg1"/>
                </a:solidFill>
              </a:rPr>
              <a:t> Damen</a:t>
            </a:r>
          </a:p>
          <a:p>
            <a:pPr marL="342900" indent="-342900"/>
            <a:r>
              <a:rPr lang="de-DE" dirty="0">
                <a:solidFill>
                  <a:schemeClr val="bg1"/>
                </a:solidFill>
              </a:rPr>
              <a:t>Fast alle Spiele gewonnen</a:t>
            </a:r>
          </a:p>
          <a:p>
            <a:pPr marL="342900" indent="-342900"/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4BF6A10-E6DC-D09F-F0BC-5BBA7F3A67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3139" y="2576817"/>
            <a:ext cx="8312767" cy="255600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DF25D14E-505B-3097-EF33-DDCE9C508CE9}"/>
              </a:ext>
            </a:extLst>
          </p:cNvPr>
          <p:cNvSpPr/>
          <p:nvPr/>
        </p:nvSpPr>
        <p:spPr>
          <a:xfrm>
            <a:off x="3889829" y="4194629"/>
            <a:ext cx="7707809" cy="31931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56968167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75D3C-4347-1D50-A44A-7E8046F10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2927FD-2895-31C6-51B9-D9861FA19A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Tennis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1A05A34B-B7CF-B2F4-87CF-64AA443285AA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5">
            <a:extLst>
              <a:ext uri="{FF2B5EF4-FFF2-40B4-BE49-F238E27FC236}">
                <a16:creationId xmlns:a16="http://schemas.microsoft.com/office/drawing/2014/main" id="{8E12AFB2-2872-A818-5B6B-4DB803155E1C}"/>
              </a:ext>
            </a:extLst>
          </p:cNvPr>
          <p:cNvSpPr txBox="1">
            <a:spLocks/>
          </p:cNvSpPr>
          <p:nvPr/>
        </p:nvSpPr>
        <p:spPr>
          <a:xfrm>
            <a:off x="3661409" y="998525"/>
            <a:ext cx="7936230" cy="13807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de-DE"/>
            </a:defPPr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chemeClr val="bg1"/>
                </a:solidFill>
              </a:rPr>
              <a:t>Ergebnisse Bambini 12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24F0748-7F8B-7255-B3AA-84054CDAFBC9}"/>
              </a:ext>
            </a:extLst>
          </p:cNvPr>
          <p:cNvSpPr txBox="1">
            <a:spLocks/>
          </p:cNvSpPr>
          <p:nvPr/>
        </p:nvSpPr>
        <p:spPr>
          <a:xfrm>
            <a:off x="193044" y="2379285"/>
            <a:ext cx="2825115" cy="3999060"/>
          </a:xfrm>
          <a:prstGeom prst="rect">
            <a:avLst/>
          </a:prstGeom>
        </p:spPr>
        <p:txBody>
          <a:bodyPr rtlCol="0">
            <a:normAutofit/>
          </a:bodyPr>
          <a:lstStyle>
            <a:defPPr>
              <a:defRPr lang="de-DE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de-DE" dirty="0">
                <a:solidFill>
                  <a:schemeClr val="bg1"/>
                </a:solidFill>
              </a:rPr>
              <a:t>4er </a:t>
            </a:r>
          </a:p>
          <a:p>
            <a:pPr marL="342900" indent="-342900"/>
            <a:r>
              <a:rPr lang="de-DE" dirty="0">
                <a:solidFill>
                  <a:schemeClr val="bg1"/>
                </a:solidFill>
              </a:rPr>
              <a:t>Komplett neu</a:t>
            </a:r>
          </a:p>
          <a:p>
            <a:pPr marL="342900" indent="-342900"/>
            <a:r>
              <a:rPr lang="de-DE" dirty="0">
                <a:solidFill>
                  <a:schemeClr val="bg1"/>
                </a:solidFill>
              </a:rPr>
              <a:t>Etablierte Mannschaften</a:t>
            </a:r>
          </a:p>
          <a:p>
            <a:pPr marL="342900" indent="-342900"/>
            <a:r>
              <a:rPr lang="de-DE" dirty="0">
                <a:solidFill>
                  <a:schemeClr val="bg1"/>
                </a:solidFill>
              </a:rPr>
              <a:t>An sich gut geschlagen</a:t>
            </a:r>
          </a:p>
          <a:p>
            <a:pPr marL="342900" indent="-342900"/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7AC50C9-93B5-1444-4443-94A8A4703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9524" y="2420783"/>
            <a:ext cx="8280000" cy="253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38422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A3628D-C039-1540-94DA-C5534E566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80A2E7-F5B8-0D99-0D83-B891266143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44" y="-1308015"/>
            <a:ext cx="11805911" cy="2387600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bg1"/>
                </a:solidFill>
                <a:latin typeface="Aptos Black" panose="020B0004020202020204" pitchFamily="34" charset="0"/>
              </a:rPr>
              <a:t>Tennis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C2211490-BD40-61E5-D5C8-70163848236F}"/>
              </a:ext>
            </a:extLst>
          </p:cNvPr>
          <p:cNvSpPr txBox="1">
            <a:spLocks/>
          </p:cNvSpPr>
          <p:nvPr/>
        </p:nvSpPr>
        <p:spPr>
          <a:xfrm>
            <a:off x="4097336" y="-871688"/>
            <a:ext cx="399732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bg1"/>
                </a:solidFill>
              </a:rPr>
              <a:t>Berichte der Abteilungsleiter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61735F6-5803-D1D1-F315-A104A5C8CE93}"/>
              </a:ext>
            </a:extLst>
          </p:cNvPr>
          <p:cNvSpPr txBox="1">
            <a:spLocks/>
          </p:cNvSpPr>
          <p:nvPr/>
        </p:nvSpPr>
        <p:spPr>
          <a:xfrm>
            <a:off x="659130" y="750575"/>
            <a:ext cx="10873740" cy="16802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de-DE"/>
            </a:defPPr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chemeClr val="bg1"/>
                </a:solidFill>
              </a:rPr>
              <a:t>Ausblick Saison 2026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94BEE9A-DAAB-7A7D-64C8-F229ABEC3E9F}"/>
              </a:ext>
            </a:extLst>
          </p:cNvPr>
          <p:cNvSpPr txBox="1"/>
          <p:nvPr/>
        </p:nvSpPr>
        <p:spPr>
          <a:xfrm>
            <a:off x="4349267" y="2721114"/>
            <a:ext cx="3935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bg1"/>
                </a:solidFill>
              </a:rPr>
              <a:t>Herren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83ECA59-7A12-4516-E0E0-7C6D99F5F189}"/>
              </a:ext>
            </a:extLst>
          </p:cNvPr>
          <p:cNvSpPr txBox="1"/>
          <p:nvPr/>
        </p:nvSpPr>
        <p:spPr>
          <a:xfrm>
            <a:off x="4349267" y="3970754"/>
            <a:ext cx="3935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bg1"/>
                </a:solidFill>
              </a:rPr>
              <a:t>Damen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DEC45BD3-627E-EF6E-3CF1-5DC127234EC5}"/>
              </a:ext>
            </a:extLst>
          </p:cNvPr>
          <p:cNvSpPr txBox="1"/>
          <p:nvPr/>
        </p:nvSpPr>
        <p:spPr>
          <a:xfrm>
            <a:off x="4349266" y="4595574"/>
            <a:ext cx="65473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bg1"/>
                </a:solidFill>
              </a:rPr>
              <a:t>Spieler &amp; Spielerinnen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956E7802-C929-AE2B-0138-A5F02D5922A4}"/>
              </a:ext>
            </a:extLst>
          </p:cNvPr>
          <p:cNvSpPr txBox="1"/>
          <p:nvPr/>
        </p:nvSpPr>
        <p:spPr>
          <a:xfrm>
            <a:off x="4349267" y="3345934"/>
            <a:ext cx="3935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bg1"/>
                </a:solidFill>
              </a:rPr>
              <a:t>Herren 60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5071170D-13D2-E0B7-E4D8-EFCE02357241}"/>
              </a:ext>
            </a:extLst>
          </p:cNvPr>
          <p:cNvSpPr txBox="1"/>
          <p:nvPr/>
        </p:nvSpPr>
        <p:spPr>
          <a:xfrm>
            <a:off x="4349265" y="5220393"/>
            <a:ext cx="5244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de-DE" sz="4000" dirty="0">
                <a:solidFill>
                  <a:schemeClr val="bg1"/>
                </a:solidFill>
              </a:rPr>
              <a:t>Termine &amp; Infos</a:t>
            </a:r>
          </a:p>
        </p:txBody>
      </p:sp>
    </p:spTree>
    <p:extLst>
      <p:ext uri="{BB962C8B-B14F-4D97-AF65-F5344CB8AC3E}">
        <p14:creationId xmlns:p14="http://schemas.microsoft.com/office/powerpoint/2010/main" val="11206908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b1c9b508-7c6e-42bd-bedf-808292653d6c}" enabled="1" method="Standard" siteId="{2882be50-2012-4d88-ac86-544124e120c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6016</Words>
  <Application>Microsoft Office PowerPoint</Application>
  <PresentationFormat>Breitbild</PresentationFormat>
  <Paragraphs>2056</Paragraphs>
  <Slides>127</Slides>
  <Notes>35</Notes>
  <HiddenSlides>0</HiddenSlides>
  <MMClips>5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127</vt:i4>
      </vt:variant>
    </vt:vector>
  </HeadingPairs>
  <TitlesOfParts>
    <vt:vector size="136" baseType="lpstr">
      <vt:lpstr>Aptos</vt:lpstr>
      <vt:lpstr>Aptos Black</vt:lpstr>
      <vt:lpstr>Aptos Display</vt:lpstr>
      <vt:lpstr>Arial</vt:lpstr>
      <vt:lpstr>Arial Black</vt:lpstr>
      <vt:lpstr>Century Gothic</vt:lpstr>
      <vt:lpstr>Courier New</vt:lpstr>
      <vt:lpstr>Wingdings</vt:lpstr>
      <vt:lpstr>Office</vt:lpstr>
      <vt:lpstr>Jahreshauptversammlung 2026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 Begrüßung 1.Vorsitzender  Tobias Lindl</vt:lpstr>
      <vt:lpstr>Totengedenken für die verstorbenen Mitglieder im Jahr 2025</vt:lpstr>
      <vt:lpstr> Protokoll aus dem Vorjahr in Auszügen  Christian Berthold </vt:lpstr>
      <vt:lpstr>2. Protokoll aus dem Vorjahr in Auszügen </vt:lpstr>
      <vt:lpstr> Bericht des 1. Vorsitzenden  Tobias Lindl </vt:lpstr>
      <vt:lpstr>Bericht des 1. Vorsitzenden </vt:lpstr>
      <vt:lpstr>Bericht des 1. Vorsitzenden </vt:lpstr>
      <vt:lpstr>Bericht des 1. Vorsitzenden </vt:lpstr>
      <vt:lpstr>Bericht des 1. Vorsitzenden </vt:lpstr>
      <vt:lpstr>Bericht des 1. Vorsitzenden </vt:lpstr>
      <vt:lpstr>Bericht des 1. Vorsitzenden </vt:lpstr>
      <vt:lpstr>Bericht des 1. Vorsitzenden </vt:lpstr>
      <vt:lpstr>PowerPoint-Präsentation</vt:lpstr>
      <vt:lpstr>PowerPoint-Präsentation</vt:lpstr>
      <vt:lpstr>PowerPoint-Präsentation</vt:lpstr>
      <vt:lpstr> Bericht des Hauptkassiers  Christoph Karl</vt:lpstr>
      <vt:lpstr>Bericht des Hauptkassiers</vt:lpstr>
      <vt:lpstr>Bericht des Hauptkassiers</vt:lpstr>
      <vt:lpstr>Bericht des Hauptkassiers</vt:lpstr>
      <vt:lpstr>Bericht des Hauptkassiers</vt:lpstr>
      <vt:lpstr>Bericht des Hauptkassiers</vt:lpstr>
      <vt:lpstr>Kassen-/Bankbestände der Abteilungen zum 30.12.2025</vt:lpstr>
      <vt:lpstr>Kassen-/Bankbestände der Abteilungen zum 30.12.2025</vt:lpstr>
      <vt:lpstr>Mitgliederverwaltung / Finanzen</vt:lpstr>
      <vt:lpstr>Entlastung der Vorstandschaft</vt:lpstr>
      <vt:lpstr>Fitness</vt:lpstr>
      <vt:lpstr>Fitness  Beata Bussinger</vt:lpstr>
      <vt:lpstr>Fitness</vt:lpstr>
      <vt:lpstr>Fitness</vt:lpstr>
      <vt:lpstr>Fitness</vt:lpstr>
      <vt:lpstr>Fitness</vt:lpstr>
      <vt:lpstr>Fitness</vt:lpstr>
      <vt:lpstr>Fitness</vt:lpstr>
      <vt:lpstr>Fitness</vt:lpstr>
      <vt:lpstr>Fitness</vt:lpstr>
      <vt:lpstr>Fitness</vt:lpstr>
      <vt:lpstr>Fitness</vt:lpstr>
      <vt:lpstr>Fitness</vt:lpstr>
      <vt:lpstr>Fitness</vt:lpstr>
      <vt:lpstr>Fitness</vt:lpstr>
      <vt:lpstr>Fitness</vt:lpstr>
      <vt:lpstr>Fitness</vt:lpstr>
      <vt:lpstr>Fitness</vt:lpstr>
      <vt:lpstr>Fitness</vt:lpstr>
      <vt:lpstr>Fitness</vt:lpstr>
      <vt:lpstr>Fitness</vt:lpstr>
      <vt:lpstr>Fitness</vt:lpstr>
      <vt:lpstr>Fitness</vt:lpstr>
      <vt:lpstr>Fitness</vt:lpstr>
      <vt:lpstr>Fitness</vt:lpstr>
      <vt:lpstr>Fitness</vt:lpstr>
      <vt:lpstr>Fitness</vt:lpstr>
      <vt:lpstr>Fitness</vt:lpstr>
      <vt:lpstr>Fußball  Klaus Bauer</vt:lpstr>
      <vt:lpstr>Fußballjugend 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Karate  Manfred Wild</vt:lpstr>
      <vt:lpstr>Ski  Christian Schimmer</vt:lpstr>
      <vt:lpstr>Tennis  Patrick Glossner</vt:lpstr>
      <vt:lpstr>Tennis</vt:lpstr>
      <vt:lpstr>Tennis</vt:lpstr>
      <vt:lpstr>Tennis</vt:lpstr>
      <vt:lpstr>Tennis</vt:lpstr>
      <vt:lpstr>Tennis</vt:lpstr>
      <vt:lpstr>Tennis</vt:lpstr>
      <vt:lpstr>Tennis</vt:lpstr>
      <vt:lpstr>Tennis</vt:lpstr>
      <vt:lpstr>Tennis</vt:lpstr>
      <vt:lpstr>Tennis</vt:lpstr>
      <vt:lpstr>Tennis</vt:lpstr>
      <vt:lpstr>Volleyball  Kurt Witt</vt:lpstr>
      <vt:lpstr>Ehrungen  Tobias Lindl</vt:lpstr>
      <vt:lpstr>Ehrungen</vt:lpstr>
      <vt:lpstr>Ehrungen</vt:lpstr>
      <vt:lpstr>Ehrungen</vt:lpstr>
      <vt:lpstr>Wahlen</vt:lpstr>
      <vt:lpstr>Zu wählen sind…</vt:lpstr>
      <vt:lpstr>Zu wählen sind…</vt:lpstr>
      <vt:lpstr>Zu wählen sind…</vt:lpstr>
      <vt:lpstr>Zu wählen sind…</vt:lpstr>
      <vt:lpstr>Zu wählen sind…</vt:lpstr>
      <vt:lpstr>Zu wählen sind…</vt:lpstr>
      <vt:lpstr>Zu wählen sind…</vt:lpstr>
      <vt:lpstr>Zu wählen sind…</vt:lpstr>
      <vt:lpstr>Zu wählen sind…</vt:lpstr>
      <vt:lpstr>Zu wählen sind…</vt:lpstr>
      <vt:lpstr>Zu wählen sind…</vt:lpstr>
      <vt:lpstr>Zu wählen sind…</vt:lpstr>
      <vt:lpstr>Verschiedenes und Anfragen</vt:lpstr>
      <vt:lpstr>Verschiedenes und Anfragen</vt:lpstr>
      <vt:lpstr>Jahreshauptversammlung 2025          </vt:lpstr>
      <vt:lpstr>Jahreshauptversammlung 2025          </vt:lpstr>
      <vt:lpstr>Jahreshauptversammlung 2025</vt:lpstr>
    </vt:vector>
  </TitlesOfParts>
  <Company>AUDI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Berthold, Christian (I/GQ-Z3)</dc:creator>
  <cp:lastModifiedBy>Berthold, Christian (I/GQ-Z3)</cp:lastModifiedBy>
  <cp:revision>49</cp:revision>
  <dcterms:created xsi:type="dcterms:W3CDTF">2025-11-04T10:03:58Z</dcterms:created>
  <dcterms:modified xsi:type="dcterms:W3CDTF">2026-08-13T10:35:53Z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Office:8</vt:lpwstr>
  </property>
  <property fmtid="{D5CDD505-2E9C-101B-9397-08002B2CF9AE}" pid="3" name="ClassificationContentMarkingFooterText">
    <vt:lpwstr>INTERNAL</vt:lpwstr>
  </property>
</Properties>
</file>